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62569A9-06C3-41F4-BFE4-06355D03874B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2569A9-06C3-41F4-BFE4-06355D03874B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69A9-06C3-41F4-BFE4-06355D03874B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62569A9-06C3-41F4-BFE4-06355D03874B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A9733B8-FEB8-4EDE-9395-0A952D01DA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6553200" cy="4419599"/>
          </a:xfrm>
        </p:spPr>
        <p:txBody>
          <a:bodyPr>
            <a:normAutofit fontScale="90000"/>
          </a:bodyPr>
          <a:lstStyle/>
          <a:p>
            <a:r>
              <a:rPr lang="en-US" sz="6700" u="sng" dirty="0" smtClean="0"/>
              <a:t>Hiragana Rules: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Long vowels</a:t>
            </a:r>
            <a:br>
              <a:rPr lang="en-US" dirty="0" smtClean="0"/>
            </a:br>
            <a:r>
              <a:rPr lang="en-US" dirty="0" smtClean="0"/>
              <a:t>- Double consonants</a:t>
            </a:r>
            <a:br>
              <a:rPr lang="en-US" dirty="0" smtClean="0"/>
            </a:br>
            <a:r>
              <a:rPr lang="en-US" dirty="0" smtClean="0"/>
              <a:t>- Traditional sounds</a:t>
            </a:r>
            <a:br>
              <a:rPr lang="en-US" dirty="0" smtClean="0"/>
            </a:br>
            <a:r>
              <a:rPr lang="en-US" dirty="0" smtClean="0"/>
              <a:t>- Particles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93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610601" cy="498652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Particle </a:t>
            </a:r>
            <a:r>
              <a:rPr lang="en-US" sz="3200" dirty="0" err="1" smtClean="0"/>
              <a:t>wa</a:t>
            </a:r>
            <a:r>
              <a:rPr lang="en-US" sz="3200" dirty="0" smtClean="0"/>
              <a:t> is represented by </a:t>
            </a:r>
            <a:r>
              <a:rPr lang="ja-JP" altLang="en-US" sz="3200" dirty="0" smtClean="0"/>
              <a:t>は</a:t>
            </a:r>
            <a:r>
              <a:rPr lang="en-US" sz="3200" dirty="0" smtClean="0"/>
              <a:t> </a:t>
            </a:r>
            <a:r>
              <a:rPr lang="en-US" sz="3200" strike="sngStrike" dirty="0" smtClean="0"/>
              <a:t>not</a:t>
            </a:r>
            <a:r>
              <a:rPr lang="ja-JP" altLang="en-US" sz="3200" strike="sngStrike" dirty="0" smtClean="0"/>
              <a:t> わ</a:t>
            </a:r>
            <a:endParaRPr lang="en-US" sz="3200" dirty="0" smtClean="0"/>
          </a:p>
          <a:p>
            <a:r>
              <a:rPr lang="en-US" sz="3200" dirty="0" smtClean="0"/>
              <a:t>Particle o is represented by </a:t>
            </a:r>
            <a:r>
              <a:rPr lang="ja-JP" altLang="en-US" sz="3200" dirty="0" smtClean="0"/>
              <a:t>を </a:t>
            </a:r>
            <a:r>
              <a:rPr lang="en-US" sz="3200" strike="sngStrike" dirty="0" smtClean="0"/>
              <a:t>not</a:t>
            </a:r>
            <a:r>
              <a:rPr lang="ja-JP" altLang="en-US" sz="3200" strike="sngStrike" dirty="0" smtClean="0"/>
              <a:t> お</a:t>
            </a:r>
            <a:endParaRPr lang="en-US" sz="3200" dirty="0" smtClean="0"/>
          </a:p>
          <a:p>
            <a:r>
              <a:rPr lang="en-US" sz="3200" dirty="0" smtClean="0"/>
              <a:t>Particle e is represented by </a:t>
            </a:r>
            <a:r>
              <a:rPr lang="ja-JP" altLang="en-US" sz="3200" dirty="0" smtClean="0"/>
              <a:t>へ </a:t>
            </a:r>
            <a:r>
              <a:rPr lang="en-US" sz="3200" strike="sngStrike" dirty="0" smtClean="0"/>
              <a:t>not </a:t>
            </a:r>
            <a:r>
              <a:rPr lang="ja-JP" altLang="en-US" sz="3200" strike="sngStrike" dirty="0" smtClean="0"/>
              <a:t>え</a:t>
            </a:r>
            <a:endParaRPr lang="en-US" altLang="ja-JP" sz="3200" dirty="0" smtClean="0"/>
          </a:p>
          <a:p>
            <a:pPr marL="45720" indent="0">
              <a:buNone/>
            </a:pPr>
            <a:endParaRPr lang="en-US" sz="3200" dirty="0"/>
          </a:p>
          <a:p>
            <a:pPr marL="45720" indent="0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Mizu</a:t>
            </a:r>
            <a:r>
              <a:rPr lang="en-US" sz="3200" dirty="0" smtClean="0"/>
              <a:t>    </a:t>
            </a:r>
            <a:r>
              <a:rPr lang="en-US" sz="3200" dirty="0" smtClean="0">
                <a:solidFill>
                  <a:srgbClr val="FF0000"/>
                </a:solidFill>
              </a:rPr>
              <a:t>o   </a:t>
            </a:r>
            <a:r>
              <a:rPr lang="en-US" sz="3200" dirty="0" smtClean="0"/>
              <a:t> </a:t>
            </a:r>
            <a:r>
              <a:rPr lang="en-US" sz="3200" dirty="0" err="1" smtClean="0"/>
              <a:t>nomimasu</a:t>
            </a:r>
            <a:r>
              <a:rPr lang="en-US" sz="3200" dirty="0" smtClean="0"/>
              <a:t>.</a:t>
            </a:r>
          </a:p>
          <a:p>
            <a:pPr marL="45720" indent="0">
              <a:buNone/>
            </a:pPr>
            <a:r>
              <a:rPr lang="en-US" altLang="ja-JP" sz="3200" dirty="0" smtClean="0"/>
              <a:t>	</a:t>
            </a:r>
            <a:r>
              <a:rPr lang="ja-JP" altLang="en-US" sz="3200" dirty="0" smtClean="0"/>
              <a:t>みず　</a:t>
            </a:r>
            <a:r>
              <a:rPr lang="ja-JP" altLang="en-US" sz="3200" dirty="0" smtClean="0">
                <a:solidFill>
                  <a:srgbClr val="FF0000"/>
                </a:solidFill>
              </a:rPr>
              <a:t>を</a:t>
            </a:r>
            <a:r>
              <a:rPr lang="ja-JP" altLang="en-US" sz="3200" dirty="0" smtClean="0"/>
              <a:t>　のみます。</a:t>
            </a:r>
            <a:endParaRPr lang="en-US" altLang="ja-JP" sz="3200" dirty="0" smtClean="0"/>
          </a:p>
          <a:p>
            <a:pPr marL="45720" indent="0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Boku</a:t>
            </a:r>
            <a:r>
              <a:rPr lang="en-US" sz="3200" dirty="0" smtClean="0"/>
              <a:t>  </a:t>
            </a:r>
            <a:r>
              <a:rPr lang="ja-JP" altLang="en-US" sz="3200" dirty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wa</a:t>
            </a:r>
            <a:r>
              <a:rPr lang="en-US" sz="3200" dirty="0" smtClean="0"/>
              <a:t>      Kyōto      </a:t>
            </a:r>
            <a:r>
              <a:rPr lang="en-US" sz="3200" dirty="0" smtClean="0">
                <a:solidFill>
                  <a:srgbClr val="FF0000"/>
                </a:solidFill>
              </a:rPr>
              <a:t>e</a:t>
            </a:r>
            <a:r>
              <a:rPr lang="en-US" sz="3200" dirty="0" smtClean="0"/>
              <a:t>    </a:t>
            </a:r>
            <a:r>
              <a:rPr lang="en-US" sz="3200" dirty="0" err="1" smtClean="0"/>
              <a:t>ikimasu</a:t>
            </a:r>
            <a:r>
              <a:rPr lang="en-US" sz="3200" dirty="0" smtClean="0"/>
              <a:t>.</a:t>
            </a:r>
          </a:p>
          <a:p>
            <a:pPr marL="45720" indent="0">
              <a:buNone/>
            </a:pPr>
            <a:r>
              <a:rPr lang="en-US" altLang="ja-JP" sz="3200" dirty="0" smtClean="0"/>
              <a:t>	 </a:t>
            </a:r>
            <a:r>
              <a:rPr lang="ja-JP" altLang="en-US" sz="3200" dirty="0" smtClean="0"/>
              <a:t>ぼ</a:t>
            </a:r>
            <a:r>
              <a:rPr lang="ja-JP" altLang="en-US" sz="3200" dirty="0"/>
              <a:t>く</a:t>
            </a:r>
            <a:r>
              <a:rPr lang="ja-JP" altLang="en-US" sz="3200" dirty="0" smtClean="0"/>
              <a:t>　</a:t>
            </a:r>
            <a:r>
              <a:rPr lang="ja-JP" altLang="en-US" sz="3200" dirty="0" smtClean="0">
                <a:solidFill>
                  <a:srgbClr val="FF0000"/>
                </a:solidFill>
              </a:rPr>
              <a:t>は</a:t>
            </a:r>
            <a:r>
              <a:rPr lang="ja-JP" altLang="en-US" sz="3200" dirty="0" smtClean="0"/>
              <a:t>　きょうと　</a:t>
            </a:r>
            <a:r>
              <a:rPr lang="ja-JP" altLang="en-US" sz="3200" dirty="0" smtClean="0">
                <a:solidFill>
                  <a:srgbClr val="FF0000"/>
                </a:solidFill>
              </a:rPr>
              <a:t>へ</a:t>
            </a:r>
            <a:r>
              <a:rPr lang="ja-JP" altLang="en-US" sz="3200" dirty="0" smtClean="0"/>
              <a:t>　いきます。</a:t>
            </a:r>
            <a:endParaRPr lang="en-US" sz="3200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PARTICLES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39646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400" dirty="0"/>
              <a:t>かけ</a:t>
            </a:r>
            <a:r>
              <a:rPr lang="ja-JP" altLang="en-US" sz="4400" dirty="0" smtClean="0"/>
              <a:t>ま</a:t>
            </a:r>
            <a:r>
              <a:rPr lang="ja-JP" altLang="en-US" sz="4400" dirty="0"/>
              <a:t>すか？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1753312"/>
            <a:ext cx="4191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obāsan</a:t>
            </a:r>
            <a:r>
              <a:rPr lang="en-US" sz="2800" dirty="0" smtClean="0"/>
              <a:t>  (grandmother)</a:t>
            </a:r>
          </a:p>
          <a:p>
            <a:r>
              <a:rPr lang="en-US" sz="2800" dirty="0" err="1" smtClean="0"/>
              <a:t>ojīsan</a:t>
            </a:r>
            <a:r>
              <a:rPr lang="en-US" sz="2800" dirty="0" smtClean="0"/>
              <a:t> (grandfather)</a:t>
            </a:r>
          </a:p>
          <a:p>
            <a:r>
              <a:rPr lang="en-US" sz="2800" dirty="0" err="1" smtClean="0"/>
              <a:t>yūgata</a:t>
            </a:r>
            <a:r>
              <a:rPr lang="en-US" sz="2800" dirty="0" smtClean="0"/>
              <a:t> (evening)</a:t>
            </a:r>
          </a:p>
          <a:p>
            <a:r>
              <a:rPr lang="en-US" sz="2800" dirty="0" err="1" smtClean="0"/>
              <a:t>taifū</a:t>
            </a:r>
            <a:r>
              <a:rPr lang="en-US" sz="2800" dirty="0" smtClean="0"/>
              <a:t> (typhoon)</a:t>
            </a:r>
          </a:p>
          <a:p>
            <a:r>
              <a:rPr lang="en-US" sz="2800" dirty="0" err="1" smtClean="0"/>
              <a:t>ēto</a:t>
            </a:r>
            <a:r>
              <a:rPr lang="en-US" sz="2800" dirty="0" smtClean="0"/>
              <a:t> (um)</a:t>
            </a:r>
          </a:p>
          <a:p>
            <a:r>
              <a:rPr lang="en-US" sz="2800" dirty="0" err="1" smtClean="0"/>
              <a:t>sayōnara</a:t>
            </a:r>
            <a:r>
              <a:rPr lang="en-US" sz="2800" dirty="0" smtClean="0"/>
              <a:t> (goodbye)</a:t>
            </a:r>
          </a:p>
          <a:p>
            <a:r>
              <a:rPr lang="en-US" sz="2800" dirty="0" err="1" smtClean="0"/>
              <a:t>dōmo</a:t>
            </a:r>
            <a:r>
              <a:rPr lang="en-US" sz="2800" dirty="0" smtClean="0"/>
              <a:t> </a:t>
            </a:r>
            <a:r>
              <a:rPr lang="en-US" sz="2800" dirty="0" err="1" smtClean="0"/>
              <a:t>arigatō</a:t>
            </a:r>
            <a:r>
              <a:rPr lang="en-US" sz="2800" dirty="0" smtClean="0"/>
              <a:t> (thank you)</a:t>
            </a:r>
          </a:p>
          <a:p>
            <a:r>
              <a:rPr lang="en-US" sz="2800" dirty="0" err="1" smtClean="0"/>
              <a:t>ikko</a:t>
            </a:r>
            <a:r>
              <a:rPr lang="en-US" sz="2800" dirty="0" smtClean="0"/>
              <a:t> (one small thing)</a:t>
            </a:r>
          </a:p>
          <a:p>
            <a:r>
              <a:rPr lang="en-US" sz="2800" dirty="0" err="1" smtClean="0"/>
              <a:t>nijuppun</a:t>
            </a:r>
            <a:r>
              <a:rPr lang="en-US" sz="2800" dirty="0" smtClean="0"/>
              <a:t> (20 minutes)</a:t>
            </a:r>
          </a:p>
          <a:p>
            <a:r>
              <a:rPr lang="en-US" sz="2800" dirty="0" err="1" smtClean="0"/>
              <a:t>issatsu</a:t>
            </a:r>
            <a:r>
              <a:rPr lang="en-US" sz="2800" dirty="0" smtClean="0"/>
              <a:t> (one flat item)</a:t>
            </a:r>
          </a:p>
          <a:p>
            <a:r>
              <a:rPr lang="en-US" sz="2800" dirty="0" err="1" smtClean="0"/>
              <a:t>chotto</a:t>
            </a:r>
            <a:r>
              <a:rPr lang="en-US" sz="2800" dirty="0" smtClean="0"/>
              <a:t> (a little)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099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752600"/>
            <a:ext cx="4191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obāsan</a:t>
            </a:r>
            <a:r>
              <a:rPr lang="en-US" sz="2800" dirty="0" smtClean="0"/>
              <a:t>  (grandmother)</a:t>
            </a:r>
          </a:p>
          <a:p>
            <a:r>
              <a:rPr lang="en-US" sz="2800" dirty="0" err="1" smtClean="0"/>
              <a:t>ojīsan</a:t>
            </a:r>
            <a:r>
              <a:rPr lang="en-US" sz="2800" dirty="0" smtClean="0"/>
              <a:t> (grandfather)</a:t>
            </a:r>
          </a:p>
          <a:p>
            <a:r>
              <a:rPr lang="en-US" sz="2800" dirty="0" err="1" smtClean="0"/>
              <a:t>yūgata</a:t>
            </a:r>
            <a:r>
              <a:rPr lang="en-US" sz="2800" dirty="0" smtClean="0"/>
              <a:t> (evening)</a:t>
            </a:r>
          </a:p>
          <a:p>
            <a:r>
              <a:rPr lang="en-US" sz="2800" dirty="0" err="1" smtClean="0"/>
              <a:t>taifū</a:t>
            </a:r>
            <a:r>
              <a:rPr lang="en-US" sz="2800" dirty="0" smtClean="0"/>
              <a:t> (typhoon)</a:t>
            </a:r>
          </a:p>
          <a:p>
            <a:r>
              <a:rPr lang="en-US" sz="2800" dirty="0" err="1" smtClean="0"/>
              <a:t>ēto</a:t>
            </a:r>
            <a:r>
              <a:rPr lang="en-US" sz="2800" dirty="0" smtClean="0"/>
              <a:t> (um)</a:t>
            </a:r>
          </a:p>
          <a:p>
            <a:r>
              <a:rPr lang="en-US" sz="2800" dirty="0" err="1" smtClean="0"/>
              <a:t>sayōnara</a:t>
            </a:r>
            <a:r>
              <a:rPr lang="en-US" sz="2800" dirty="0" smtClean="0"/>
              <a:t> (goodbye)</a:t>
            </a:r>
          </a:p>
          <a:p>
            <a:r>
              <a:rPr lang="en-US" sz="2800" dirty="0" err="1" smtClean="0"/>
              <a:t>dōmo</a:t>
            </a:r>
            <a:r>
              <a:rPr lang="en-US" sz="2800" dirty="0" smtClean="0"/>
              <a:t> </a:t>
            </a:r>
            <a:r>
              <a:rPr lang="en-US" sz="2800" dirty="0" err="1" smtClean="0"/>
              <a:t>arigatō</a:t>
            </a:r>
            <a:r>
              <a:rPr lang="en-US" sz="2800" dirty="0" smtClean="0"/>
              <a:t> (thank you)</a:t>
            </a:r>
          </a:p>
          <a:p>
            <a:r>
              <a:rPr lang="en-US" sz="2800" dirty="0" err="1" smtClean="0"/>
              <a:t>ikko</a:t>
            </a:r>
            <a:r>
              <a:rPr lang="en-US" sz="2800" dirty="0" smtClean="0"/>
              <a:t> (one small thing)</a:t>
            </a:r>
          </a:p>
          <a:p>
            <a:r>
              <a:rPr lang="en-US" sz="2800" dirty="0" err="1" smtClean="0"/>
              <a:t>nijuppun</a:t>
            </a:r>
            <a:r>
              <a:rPr lang="en-US" sz="2800" dirty="0" smtClean="0"/>
              <a:t> (20 minutes)</a:t>
            </a:r>
          </a:p>
          <a:p>
            <a:r>
              <a:rPr lang="en-US" sz="2800" dirty="0" err="1" smtClean="0"/>
              <a:t>issatsu</a:t>
            </a:r>
            <a:r>
              <a:rPr lang="en-US" sz="2800" dirty="0" smtClean="0"/>
              <a:t> (one flat item)</a:t>
            </a:r>
          </a:p>
          <a:p>
            <a:r>
              <a:rPr lang="en-US" sz="2800" dirty="0" err="1" smtClean="0"/>
              <a:t>chotto</a:t>
            </a:r>
            <a:r>
              <a:rPr lang="en-US" sz="2800" dirty="0" smtClean="0"/>
              <a:t> (a little)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1676400"/>
            <a:ext cx="4191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おばあさん</a:t>
            </a:r>
            <a:endParaRPr lang="en-US" altLang="ja-JP" sz="2800" dirty="0" smtClean="0"/>
          </a:p>
          <a:p>
            <a:r>
              <a:rPr lang="ja-JP" altLang="en-US" sz="2800" dirty="0"/>
              <a:t>おじいさ</a:t>
            </a:r>
            <a:r>
              <a:rPr lang="ja-JP" altLang="en-US" sz="2800" dirty="0" smtClean="0"/>
              <a:t>ん</a:t>
            </a:r>
            <a:endParaRPr lang="en-US" altLang="ja-JP" sz="2800" dirty="0" smtClean="0"/>
          </a:p>
          <a:p>
            <a:r>
              <a:rPr lang="ja-JP" altLang="en-US" sz="2800" dirty="0"/>
              <a:t>ゆうが</a:t>
            </a:r>
            <a:r>
              <a:rPr lang="ja-JP" altLang="en-US" sz="2800" dirty="0" smtClean="0"/>
              <a:t>た</a:t>
            </a:r>
            <a:endParaRPr lang="en-US" altLang="ja-JP" sz="2800" dirty="0" smtClean="0"/>
          </a:p>
          <a:p>
            <a:r>
              <a:rPr lang="ja-JP" altLang="en-US" sz="2800" dirty="0"/>
              <a:t>たいふ</a:t>
            </a:r>
            <a:r>
              <a:rPr lang="ja-JP" altLang="en-US" sz="2800" dirty="0" smtClean="0"/>
              <a:t>う</a:t>
            </a:r>
            <a:endParaRPr lang="en-US" altLang="ja-JP" sz="2800" dirty="0" smtClean="0"/>
          </a:p>
          <a:p>
            <a:r>
              <a:rPr lang="ja-JP" altLang="en-US" sz="2800" dirty="0"/>
              <a:t>ええ</a:t>
            </a:r>
            <a:r>
              <a:rPr lang="ja-JP" altLang="en-US" sz="2800" dirty="0" smtClean="0"/>
              <a:t>と</a:t>
            </a:r>
            <a:endParaRPr lang="en-US" altLang="ja-JP" sz="2800" dirty="0" smtClean="0"/>
          </a:p>
          <a:p>
            <a:r>
              <a:rPr lang="ja-JP" altLang="en-US" sz="2800" dirty="0"/>
              <a:t>さような</a:t>
            </a:r>
            <a:r>
              <a:rPr lang="ja-JP" altLang="en-US" sz="2800" dirty="0" smtClean="0"/>
              <a:t>ら</a:t>
            </a:r>
            <a:endParaRPr lang="en-US" altLang="ja-JP" sz="2800" dirty="0" smtClean="0"/>
          </a:p>
          <a:p>
            <a:r>
              <a:rPr lang="ja-JP" altLang="en-US" sz="2800" dirty="0"/>
              <a:t>どう</a:t>
            </a:r>
            <a:r>
              <a:rPr lang="ja-JP" altLang="en-US" sz="2800" dirty="0" smtClean="0"/>
              <a:t>も　ありがとう</a:t>
            </a:r>
            <a:endParaRPr lang="en-US" altLang="ja-JP" sz="2800" dirty="0" smtClean="0"/>
          </a:p>
          <a:p>
            <a:r>
              <a:rPr lang="ja-JP" altLang="en-US" sz="2800" dirty="0"/>
              <a:t>いっ</a:t>
            </a:r>
            <a:r>
              <a:rPr lang="ja-JP" altLang="en-US" sz="2800" dirty="0" smtClean="0"/>
              <a:t>こ</a:t>
            </a:r>
            <a:endParaRPr lang="en-US" altLang="ja-JP" sz="2800" dirty="0" smtClean="0"/>
          </a:p>
          <a:p>
            <a:r>
              <a:rPr lang="ja-JP" altLang="en-US" sz="2800" dirty="0"/>
              <a:t>にじゅっぷん</a:t>
            </a:r>
            <a:endParaRPr lang="en-US" altLang="ja-JP" sz="2800" dirty="0" smtClean="0"/>
          </a:p>
          <a:p>
            <a:r>
              <a:rPr lang="ja-JP" altLang="en-US" sz="2800" dirty="0"/>
              <a:t>いっさ</a:t>
            </a:r>
            <a:r>
              <a:rPr lang="ja-JP" altLang="en-US" sz="2800" dirty="0" smtClean="0"/>
              <a:t>つ</a:t>
            </a:r>
            <a:endParaRPr lang="en-US" altLang="ja-JP" sz="2800" dirty="0" smtClean="0"/>
          </a:p>
          <a:p>
            <a:r>
              <a:rPr lang="ja-JP" altLang="en-US" sz="2800" dirty="0"/>
              <a:t>ちょっと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</p:spPr>
        <p:txBody>
          <a:bodyPr/>
          <a:lstStyle/>
          <a:p>
            <a:r>
              <a:rPr lang="ja-JP" altLang="en-US" sz="4400" dirty="0"/>
              <a:t>どうでした</a:t>
            </a:r>
            <a:r>
              <a:rPr lang="ja-JP" altLang="en-US" sz="4400" dirty="0" smtClean="0"/>
              <a:t>か？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723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aa</a:t>
            </a:r>
            <a:r>
              <a:rPr lang="en-US" sz="4000" dirty="0" smtClean="0"/>
              <a:t> or  ā </a:t>
            </a:r>
          </a:p>
          <a:p>
            <a:r>
              <a:rPr lang="en-US" altLang="ja-JP" sz="4000" dirty="0" smtClean="0"/>
              <a:t>Represented by adding </a:t>
            </a:r>
            <a:r>
              <a:rPr lang="ja-JP" altLang="en-US" sz="4000" dirty="0" smtClean="0"/>
              <a:t>あ</a:t>
            </a:r>
            <a:endParaRPr lang="en-US" altLang="ja-JP" sz="4000" dirty="0" smtClean="0"/>
          </a:p>
          <a:p>
            <a:pPr marL="45720" indent="0">
              <a:buNone/>
            </a:pPr>
            <a:endParaRPr lang="en-US" altLang="ja-JP" sz="4000" dirty="0" smtClean="0"/>
          </a:p>
          <a:p>
            <a:pPr marL="868680" lvl="3" indent="0">
              <a:buNone/>
            </a:pPr>
            <a:r>
              <a:rPr lang="en-US" sz="4000" dirty="0" err="1"/>
              <a:t>o</a:t>
            </a:r>
            <a:r>
              <a:rPr lang="en-US" sz="4000" dirty="0" err="1" smtClean="0"/>
              <a:t>ka</a:t>
            </a:r>
            <a:r>
              <a:rPr lang="en-US" sz="4000" dirty="0" err="1" smtClean="0">
                <a:solidFill>
                  <a:srgbClr val="FF0000"/>
                </a:solidFill>
              </a:rPr>
              <a:t>a</a:t>
            </a:r>
            <a:r>
              <a:rPr lang="en-US" sz="4000" dirty="0" err="1" smtClean="0"/>
              <a:t>san</a:t>
            </a:r>
            <a:r>
              <a:rPr lang="en-US" sz="4000" dirty="0" smtClean="0"/>
              <a:t> =  </a:t>
            </a:r>
            <a:r>
              <a:rPr lang="ja-JP" altLang="en-US" sz="4000" dirty="0" smtClean="0"/>
              <a:t>おか</a:t>
            </a:r>
            <a:r>
              <a:rPr lang="ja-JP" altLang="en-US" sz="4000" dirty="0" smtClean="0">
                <a:solidFill>
                  <a:srgbClr val="FF0000"/>
                </a:solidFill>
              </a:rPr>
              <a:t>あ</a:t>
            </a:r>
            <a:r>
              <a:rPr lang="ja-JP" altLang="en-US" sz="4000" dirty="0" smtClean="0"/>
              <a:t>さん</a:t>
            </a:r>
            <a:endParaRPr lang="en-US" altLang="ja-JP" sz="4000" dirty="0" smtClean="0"/>
          </a:p>
          <a:p>
            <a:pPr marL="868680" lvl="3" indent="0">
              <a:buNone/>
            </a:pPr>
            <a:r>
              <a:rPr lang="en-US" altLang="ja-JP" sz="4000" dirty="0" err="1"/>
              <a:t>o</a:t>
            </a:r>
            <a:r>
              <a:rPr lang="en-US" altLang="ja-JP" sz="4000" dirty="0" err="1" smtClean="0"/>
              <a:t>k</a:t>
            </a:r>
            <a:r>
              <a:rPr lang="en-US" sz="4000" dirty="0" err="1" smtClean="0">
                <a:solidFill>
                  <a:srgbClr val="FF0000"/>
                </a:solidFill>
              </a:rPr>
              <a:t>ā</a:t>
            </a:r>
            <a:r>
              <a:rPr lang="en-US" sz="4000" dirty="0" err="1" smtClean="0"/>
              <a:t>san</a:t>
            </a:r>
            <a:r>
              <a:rPr lang="en-US" sz="4000" dirty="0" smtClean="0"/>
              <a:t>	  = </a:t>
            </a:r>
            <a:r>
              <a:rPr lang="ja-JP" altLang="en-US" sz="4000" dirty="0" smtClean="0"/>
              <a:t>お</a:t>
            </a:r>
            <a:r>
              <a:rPr lang="ja-JP" altLang="en-US" sz="4000" dirty="0"/>
              <a:t>か</a:t>
            </a:r>
            <a:r>
              <a:rPr lang="ja-JP" altLang="en-US" sz="4000" dirty="0">
                <a:solidFill>
                  <a:srgbClr val="FF0000"/>
                </a:solidFill>
              </a:rPr>
              <a:t>あ</a:t>
            </a:r>
            <a:r>
              <a:rPr lang="ja-JP" altLang="en-US" sz="4000" dirty="0"/>
              <a:t>さん</a:t>
            </a:r>
            <a:endParaRPr lang="en-US" altLang="ja-JP" sz="4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Long Vowels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6742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sz="4000" dirty="0"/>
              <a:t>ii or </a:t>
            </a:r>
            <a:r>
              <a:rPr lang="en-US" sz="4000" dirty="0" smtClean="0"/>
              <a:t>ī</a:t>
            </a:r>
          </a:p>
          <a:p>
            <a:r>
              <a:rPr lang="en-US" altLang="ja-JP" sz="4000" dirty="0" smtClean="0"/>
              <a:t>Represented by adding </a:t>
            </a:r>
            <a:r>
              <a:rPr lang="ja-JP" altLang="en-US" sz="4000" dirty="0" smtClean="0"/>
              <a:t>い</a:t>
            </a:r>
            <a:endParaRPr lang="en-US" altLang="ja-JP" sz="4000" dirty="0" smtClean="0"/>
          </a:p>
          <a:p>
            <a:pPr marL="45720" indent="0">
              <a:buNone/>
            </a:pPr>
            <a:endParaRPr lang="en-US" sz="4000" dirty="0"/>
          </a:p>
          <a:p>
            <a:pPr marL="45720" indent="0"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oni</a:t>
            </a:r>
            <a:r>
              <a:rPr lang="en-US" sz="4000" dirty="0" err="1" smtClean="0">
                <a:solidFill>
                  <a:srgbClr val="FF0000"/>
                </a:solidFill>
              </a:rPr>
              <a:t>i</a:t>
            </a:r>
            <a:r>
              <a:rPr lang="en-US" sz="4000" dirty="0" err="1" smtClean="0"/>
              <a:t>san</a:t>
            </a:r>
            <a:r>
              <a:rPr lang="en-US" sz="4000" dirty="0" smtClean="0"/>
              <a:t> = </a:t>
            </a:r>
            <a:r>
              <a:rPr lang="ja-JP" altLang="en-US" sz="4000" dirty="0" smtClean="0"/>
              <a:t>おに</a:t>
            </a:r>
            <a:r>
              <a:rPr lang="ja-JP" altLang="en-US" sz="4000" dirty="0" smtClean="0">
                <a:solidFill>
                  <a:srgbClr val="FF0000"/>
                </a:solidFill>
              </a:rPr>
              <a:t>い</a:t>
            </a:r>
            <a:r>
              <a:rPr lang="ja-JP" altLang="en-US" sz="4000" dirty="0" smtClean="0"/>
              <a:t>さん</a:t>
            </a:r>
            <a:endParaRPr lang="en-US" sz="4000" dirty="0" smtClean="0"/>
          </a:p>
          <a:p>
            <a:pPr marL="45720" indent="0">
              <a:buNone/>
            </a:pPr>
            <a:r>
              <a:rPr lang="en-US" sz="4000" dirty="0" smtClean="0"/>
              <a:t>	</a:t>
            </a:r>
            <a:r>
              <a:rPr lang="en-US" sz="4000" dirty="0" err="1"/>
              <a:t>o</a:t>
            </a:r>
            <a:r>
              <a:rPr lang="en-US" sz="4000" dirty="0" err="1" smtClean="0"/>
              <a:t>n</a:t>
            </a:r>
            <a:r>
              <a:rPr lang="en-US" sz="4000" dirty="0" err="1" smtClean="0">
                <a:solidFill>
                  <a:srgbClr val="FF0000"/>
                </a:solidFill>
              </a:rPr>
              <a:t>ī</a:t>
            </a:r>
            <a:r>
              <a:rPr lang="en-US" sz="4000" dirty="0" err="1" smtClean="0"/>
              <a:t>san</a:t>
            </a:r>
            <a:r>
              <a:rPr lang="en-US" sz="4000" dirty="0" smtClean="0"/>
              <a:t>  = </a:t>
            </a:r>
            <a:r>
              <a:rPr lang="ja-JP" altLang="en-US" sz="4000" dirty="0" smtClean="0"/>
              <a:t>おに</a:t>
            </a:r>
            <a:r>
              <a:rPr lang="ja-JP" altLang="en-US" sz="4000" dirty="0" smtClean="0">
                <a:solidFill>
                  <a:srgbClr val="FF0000"/>
                </a:solidFill>
              </a:rPr>
              <a:t>い</a:t>
            </a:r>
            <a:r>
              <a:rPr lang="ja-JP" altLang="en-US" sz="4000" dirty="0" smtClean="0"/>
              <a:t>さん</a:t>
            </a:r>
            <a:endParaRPr lang="en-US" sz="4000" dirty="0"/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1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ee</a:t>
            </a:r>
            <a:r>
              <a:rPr lang="en-US" sz="4000" dirty="0"/>
              <a:t> or </a:t>
            </a:r>
            <a:r>
              <a:rPr lang="en-US" sz="4000" dirty="0" smtClean="0"/>
              <a:t>ē</a:t>
            </a:r>
          </a:p>
          <a:p>
            <a:r>
              <a:rPr lang="en-US" altLang="ja-JP" sz="4000" dirty="0"/>
              <a:t>Represented by adding </a:t>
            </a:r>
            <a:r>
              <a:rPr lang="ja-JP" altLang="en-US" sz="4000" dirty="0" smtClean="0"/>
              <a:t>え</a:t>
            </a:r>
            <a:endParaRPr lang="en-US" sz="4000" dirty="0"/>
          </a:p>
          <a:p>
            <a:pPr marL="45720" indent="0">
              <a:buNone/>
            </a:pPr>
            <a:endParaRPr lang="en-US" sz="4000" dirty="0" smtClean="0"/>
          </a:p>
          <a:p>
            <a:pPr marL="45720" indent="0">
              <a:buNone/>
            </a:pPr>
            <a:r>
              <a:rPr lang="en-US" altLang="ja-JP" sz="4000" dirty="0" smtClean="0"/>
              <a:t>	</a:t>
            </a:r>
            <a:r>
              <a:rPr lang="en-US" altLang="ja-JP" sz="4000" dirty="0" err="1" smtClean="0"/>
              <a:t>one</a:t>
            </a:r>
            <a:r>
              <a:rPr lang="en-US" altLang="ja-JP" sz="4000" dirty="0" err="1" smtClean="0">
                <a:solidFill>
                  <a:srgbClr val="FF0000"/>
                </a:solidFill>
              </a:rPr>
              <a:t>e</a:t>
            </a:r>
            <a:r>
              <a:rPr lang="en-US" altLang="ja-JP" sz="4000" dirty="0" err="1" smtClean="0"/>
              <a:t>san</a:t>
            </a:r>
            <a:r>
              <a:rPr lang="en-US" altLang="ja-JP" sz="4000" dirty="0" smtClean="0"/>
              <a:t> = </a:t>
            </a:r>
            <a:r>
              <a:rPr lang="ja-JP" altLang="en-US" sz="4000" dirty="0" smtClean="0"/>
              <a:t>おね</a:t>
            </a:r>
            <a:r>
              <a:rPr lang="ja-JP" altLang="en-US" sz="4000" dirty="0" smtClean="0">
                <a:solidFill>
                  <a:srgbClr val="FF0000"/>
                </a:solidFill>
              </a:rPr>
              <a:t>え</a:t>
            </a:r>
            <a:r>
              <a:rPr lang="ja-JP" altLang="en-US" sz="4000" dirty="0" smtClean="0"/>
              <a:t>さん</a:t>
            </a:r>
            <a:endParaRPr lang="en-US" altLang="ja-JP" sz="4000" dirty="0" smtClean="0"/>
          </a:p>
          <a:p>
            <a:pPr marL="45720" indent="0"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on</a:t>
            </a:r>
            <a:r>
              <a:rPr lang="en-US" sz="4000" dirty="0" err="1" smtClean="0">
                <a:solidFill>
                  <a:srgbClr val="FF0000"/>
                </a:solidFill>
              </a:rPr>
              <a:t>ē</a:t>
            </a:r>
            <a:r>
              <a:rPr lang="en-US" sz="4000" dirty="0" err="1" smtClean="0"/>
              <a:t>san</a:t>
            </a:r>
            <a:r>
              <a:rPr lang="en-US" sz="4000" dirty="0" smtClean="0"/>
              <a:t>  = </a:t>
            </a:r>
            <a:r>
              <a:rPr lang="ja-JP" altLang="en-US" sz="4000" dirty="0" smtClean="0"/>
              <a:t>お</a:t>
            </a:r>
            <a:r>
              <a:rPr lang="ja-JP" altLang="en-US" sz="4000" dirty="0"/>
              <a:t>ね</a:t>
            </a:r>
            <a:r>
              <a:rPr lang="ja-JP" altLang="en-US" sz="4000" dirty="0">
                <a:solidFill>
                  <a:srgbClr val="FF0000"/>
                </a:solidFill>
              </a:rPr>
              <a:t>え</a:t>
            </a:r>
            <a:r>
              <a:rPr lang="ja-JP" altLang="en-US" sz="4000" dirty="0"/>
              <a:t>さん</a:t>
            </a:r>
            <a:endParaRPr lang="en-US" sz="4000" dirty="0"/>
          </a:p>
          <a:p>
            <a:pPr marL="4572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893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oo</a:t>
            </a:r>
            <a:r>
              <a:rPr lang="en-US" sz="4000" dirty="0"/>
              <a:t> or </a:t>
            </a:r>
            <a:r>
              <a:rPr lang="en-US" sz="4000" dirty="0" err="1"/>
              <a:t>ou</a:t>
            </a:r>
            <a:r>
              <a:rPr lang="en-US" sz="4000" dirty="0"/>
              <a:t> or </a:t>
            </a:r>
            <a:r>
              <a:rPr lang="en-US" sz="4000" dirty="0" smtClean="0"/>
              <a:t>ō</a:t>
            </a:r>
          </a:p>
          <a:p>
            <a:r>
              <a:rPr lang="en-US" sz="4000" dirty="0" smtClean="0"/>
              <a:t>Usually represented by adding </a:t>
            </a:r>
            <a:r>
              <a:rPr lang="ja-JP" altLang="en-US" sz="4000" dirty="0" smtClean="0"/>
              <a:t>う</a:t>
            </a:r>
            <a:endParaRPr lang="en-US" altLang="ja-JP" sz="4000" dirty="0" smtClean="0"/>
          </a:p>
          <a:p>
            <a:pPr marL="45720" indent="0">
              <a:buNone/>
            </a:pPr>
            <a:endParaRPr lang="en-US" sz="4000" dirty="0"/>
          </a:p>
          <a:p>
            <a:pPr marL="45720" indent="0">
              <a:buNone/>
            </a:pPr>
            <a:r>
              <a:rPr lang="en-US" altLang="ja-JP" sz="4000" dirty="0" smtClean="0"/>
              <a:t>	</a:t>
            </a:r>
            <a:r>
              <a:rPr lang="en-US" altLang="ja-JP" sz="4000" dirty="0" err="1" smtClean="0"/>
              <a:t>ky</a:t>
            </a:r>
            <a:r>
              <a:rPr lang="en-US" altLang="ja-JP" sz="4000" dirty="0" err="1" smtClean="0">
                <a:solidFill>
                  <a:srgbClr val="FF0000"/>
                </a:solidFill>
              </a:rPr>
              <a:t>oo</a:t>
            </a:r>
            <a:r>
              <a:rPr lang="en-US" altLang="ja-JP" sz="4000" dirty="0" smtClean="0"/>
              <a:t> = </a:t>
            </a:r>
            <a:r>
              <a:rPr lang="ja-JP" altLang="en-US" sz="4000" dirty="0" smtClean="0"/>
              <a:t>きょ</a:t>
            </a:r>
            <a:r>
              <a:rPr lang="ja-JP" altLang="en-US" sz="4000" dirty="0" smtClean="0">
                <a:solidFill>
                  <a:srgbClr val="FF0000"/>
                </a:solidFill>
              </a:rPr>
              <a:t>う</a:t>
            </a:r>
            <a:endParaRPr lang="en-US" altLang="ja-JP" sz="40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altLang="ja-JP" sz="4000" dirty="0" smtClean="0"/>
              <a:t>	</a:t>
            </a:r>
            <a:r>
              <a:rPr lang="en-US" altLang="ja-JP" sz="4000" dirty="0" err="1" smtClean="0"/>
              <a:t>ky</a:t>
            </a:r>
            <a:r>
              <a:rPr lang="en-US" altLang="ja-JP" sz="4000" dirty="0" err="1" smtClean="0">
                <a:solidFill>
                  <a:srgbClr val="FF0000"/>
                </a:solidFill>
              </a:rPr>
              <a:t>ou</a:t>
            </a:r>
            <a:r>
              <a:rPr lang="en-US" altLang="ja-JP" sz="4000" dirty="0" smtClean="0">
                <a:solidFill>
                  <a:srgbClr val="FF0000"/>
                </a:solidFill>
              </a:rPr>
              <a:t> </a:t>
            </a:r>
            <a:r>
              <a:rPr lang="en-US" altLang="ja-JP" sz="4000" dirty="0" smtClean="0"/>
              <a:t>= </a:t>
            </a:r>
            <a:r>
              <a:rPr lang="ja-JP" altLang="en-US" sz="4000" dirty="0"/>
              <a:t>きょ</a:t>
            </a:r>
            <a:r>
              <a:rPr lang="ja-JP" altLang="en-US" sz="4000" dirty="0">
                <a:solidFill>
                  <a:srgbClr val="FF0000"/>
                </a:solidFill>
              </a:rPr>
              <a:t>う</a:t>
            </a:r>
            <a:endParaRPr lang="en-US" altLang="ja-JP" sz="40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altLang="ja-JP" sz="4000" dirty="0" smtClean="0"/>
              <a:t>	</a:t>
            </a:r>
            <a:r>
              <a:rPr lang="en-US" altLang="ja-JP" sz="4000" dirty="0" err="1" smtClean="0"/>
              <a:t>ky</a:t>
            </a:r>
            <a:r>
              <a:rPr lang="en-US" sz="4000" dirty="0" err="1" smtClean="0">
                <a:solidFill>
                  <a:srgbClr val="FF0000"/>
                </a:solidFill>
              </a:rPr>
              <a:t>ō</a:t>
            </a:r>
            <a:r>
              <a:rPr lang="en-US" sz="4000" dirty="0" smtClean="0"/>
              <a:t> </a:t>
            </a:r>
            <a:r>
              <a:rPr lang="en-US" altLang="ja-JP" sz="4000" dirty="0" smtClean="0"/>
              <a:t>= </a:t>
            </a:r>
            <a:r>
              <a:rPr lang="ja-JP" altLang="en-US" sz="4000" dirty="0"/>
              <a:t>きょ</a:t>
            </a:r>
            <a:r>
              <a:rPr lang="ja-JP" altLang="en-US" sz="4000" dirty="0">
                <a:solidFill>
                  <a:srgbClr val="FF0000"/>
                </a:solidFill>
              </a:rPr>
              <a:t>う</a:t>
            </a:r>
            <a:endParaRPr lang="en-US" altLang="ja-JP" sz="40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sz="4000" dirty="0"/>
          </a:p>
          <a:p>
            <a:pPr marL="45720" indent="0">
              <a:buNone/>
            </a:pPr>
            <a:endParaRPr lang="en-US" altLang="ja-JP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717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/>
              <a:t>uu</a:t>
            </a:r>
            <a:r>
              <a:rPr lang="en-US" sz="4000" dirty="0"/>
              <a:t> or </a:t>
            </a:r>
            <a:r>
              <a:rPr lang="en-US" sz="4000" dirty="0" smtClean="0"/>
              <a:t>ū</a:t>
            </a:r>
          </a:p>
          <a:p>
            <a:r>
              <a:rPr lang="en-US" altLang="ja-JP" sz="4000" dirty="0"/>
              <a:t>Represented by </a:t>
            </a:r>
            <a:r>
              <a:rPr lang="en-US" altLang="ja-JP" sz="4000" dirty="0" smtClean="0"/>
              <a:t>adding</a:t>
            </a:r>
            <a:r>
              <a:rPr lang="ja-JP" altLang="en-US" sz="4000" dirty="0" smtClean="0"/>
              <a:t>う</a:t>
            </a:r>
            <a:endParaRPr lang="en-US" altLang="ja-JP" sz="4000" dirty="0" smtClean="0"/>
          </a:p>
          <a:p>
            <a:pPr marL="45720" indent="0">
              <a:buNone/>
            </a:pPr>
            <a:endParaRPr lang="en-US" sz="4000" dirty="0"/>
          </a:p>
          <a:p>
            <a:pPr marL="45720" indent="0">
              <a:buNone/>
            </a:pPr>
            <a:r>
              <a:rPr lang="en-US" altLang="ja-JP" sz="4000" dirty="0" smtClean="0"/>
              <a:t>	</a:t>
            </a:r>
            <a:r>
              <a:rPr lang="en-US" altLang="ja-JP" sz="4000" dirty="0" err="1" smtClean="0"/>
              <a:t>ch</a:t>
            </a:r>
            <a:r>
              <a:rPr lang="en-US" altLang="ja-JP" sz="4000" dirty="0" err="1" smtClean="0">
                <a:solidFill>
                  <a:srgbClr val="FF0000"/>
                </a:solidFill>
              </a:rPr>
              <a:t>uu</a:t>
            </a:r>
            <a:r>
              <a:rPr lang="en-US" altLang="ja-JP" sz="4000" dirty="0" err="1" smtClean="0"/>
              <a:t>goku</a:t>
            </a:r>
            <a:r>
              <a:rPr lang="en-US" altLang="ja-JP" sz="4000" dirty="0" smtClean="0"/>
              <a:t> =</a:t>
            </a:r>
            <a:r>
              <a:rPr lang="ja-JP" altLang="en-US" sz="4000" dirty="0" smtClean="0"/>
              <a:t>　ちゅ</a:t>
            </a:r>
            <a:r>
              <a:rPr lang="ja-JP" altLang="en-US" sz="4000" dirty="0" smtClean="0">
                <a:solidFill>
                  <a:srgbClr val="FF0000"/>
                </a:solidFill>
              </a:rPr>
              <a:t>う</a:t>
            </a:r>
            <a:r>
              <a:rPr lang="ja-JP" altLang="en-US" sz="4000" dirty="0" smtClean="0"/>
              <a:t>ごく</a:t>
            </a:r>
            <a:r>
              <a:rPr lang="en-US" altLang="ja-JP" sz="4000" dirty="0" smtClean="0"/>
              <a:t> </a:t>
            </a:r>
          </a:p>
          <a:p>
            <a:pPr marL="45720" indent="0"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ch</a:t>
            </a:r>
            <a:r>
              <a:rPr lang="en-US" sz="4000" dirty="0" err="1" smtClean="0">
                <a:solidFill>
                  <a:srgbClr val="FF0000"/>
                </a:solidFill>
              </a:rPr>
              <a:t>ū</a:t>
            </a:r>
            <a:r>
              <a:rPr lang="en-US" sz="4000" dirty="0" err="1" smtClean="0"/>
              <a:t>goku</a:t>
            </a:r>
            <a:r>
              <a:rPr lang="en-US" sz="4000" dirty="0" smtClean="0"/>
              <a:t> = </a:t>
            </a:r>
            <a:r>
              <a:rPr lang="ja-JP" altLang="en-US" sz="4000" dirty="0" smtClean="0"/>
              <a:t>　ちゅ</a:t>
            </a:r>
            <a:r>
              <a:rPr lang="ja-JP" altLang="en-US" sz="4000" dirty="0" smtClean="0">
                <a:solidFill>
                  <a:srgbClr val="FF0000"/>
                </a:solidFill>
              </a:rPr>
              <a:t>う</a:t>
            </a:r>
            <a:r>
              <a:rPr lang="ja-JP" altLang="en-US" sz="4000" dirty="0" smtClean="0"/>
              <a:t>ごく</a:t>
            </a:r>
            <a:endParaRPr lang="en-US" sz="4000" dirty="0"/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0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oo</a:t>
            </a:r>
            <a:r>
              <a:rPr lang="en-US" sz="4000" dirty="0"/>
              <a:t> or </a:t>
            </a:r>
            <a:r>
              <a:rPr lang="en-US" sz="4000" dirty="0" smtClean="0"/>
              <a:t>ō</a:t>
            </a:r>
            <a:endParaRPr lang="en-US" sz="4000" dirty="0"/>
          </a:p>
          <a:p>
            <a:r>
              <a:rPr lang="en-US" sz="4000" dirty="0" smtClean="0"/>
              <a:t>Some </a:t>
            </a:r>
            <a:r>
              <a:rPr lang="en-US" sz="4000" dirty="0"/>
              <a:t>traditional words written by adding </a:t>
            </a:r>
            <a:r>
              <a:rPr lang="ja-JP" altLang="en-US" sz="4000" dirty="0" smtClean="0"/>
              <a:t>お </a:t>
            </a:r>
            <a:r>
              <a:rPr lang="en-US" altLang="ja-JP" sz="4000" strike="sngStrike" dirty="0" smtClean="0"/>
              <a:t>not </a:t>
            </a:r>
            <a:r>
              <a:rPr lang="ja-JP" altLang="en-US" sz="4000" strike="sngStrike" dirty="0" smtClean="0"/>
              <a:t>う</a:t>
            </a:r>
            <a:endParaRPr lang="en-US" altLang="ja-JP" sz="4000" strike="sngStrike" dirty="0"/>
          </a:p>
          <a:p>
            <a:pPr marL="45720" indent="0">
              <a:buNone/>
            </a:pPr>
            <a:endParaRPr lang="en-US" dirty="0" smtClean="0"/>
          </a:p>
          <a:p>
            <a:pPr marL="868680" lvl="3" indent="0">
              <a:buNone/>
            </a:pPr>
            <a:r>
              <a:rPr lang="en-US" sz="4000" dirty="0" err="1" smtClean="0"/>
              <a:t>ookii</a:t>
            </a:r>
            <a:r>
              <a:rPr lang="en-US" sz="4000" dirty="0" smtClean="0"/>
              <a:t>	=</a:t>
            </a:r>
            <a:r>
              <a:rPr lang="ja-JP" altLang="en-US" sz="4000" dirty="0" smtClean="0"/>
              <a:t>　お</a:t>
            </a:r>
            <a:r>
              <a:rPr lang="ja-JP" altLang="en-US" sz="4000" dirty="0" smtClean="0">
                <a:solidFill>
                  <a:srgbClr val="FF0000"/>
                </a:solidFill>
              </a:rPr>
              <a:t>お</a:t>
            </a:r>
            <a:r>
              <a:rPr lang="ja-JP" altLang="en-US" sz="4000" dirty="0" smtClean="0"/>
              <a:t>きい</a:t>
            </a:r>
            <a:endParaRPr lang="en-US" sz="4000" dirty="0" smtClean="0"/>
          </a:p>
          <a:p>
            <a:pPr marL="868680" lvl="3" indent="0">
              <a:buNone/>
            </a:pPr>
            <a:r>
              <a:rPr lang="en-US" sz="4000" dirty="0" err="1" smtClean="0"/>
              <a:t>ōkii</a:t>
            </a:r>
            <a:r>
              <a:rPr lang="en-US" sz="4000" dirty="0" smtClean="0"/>
              <a:t>		= </a:t>
            </a:r>
            <a:r>
              <a:rPr lang="ja-JP" altLang="en-US" sz="4000" dirty="0"/>
              <a:t> </a:t>
            </a:r>
            <a:r>
              <a:rPr lang="ja-JP" altLang="en-US" sz="4000" dirty="0" smtClean="0"/>
              <a:t> お</a:t>
            </a:r>
            <a:r>
              <a:rPr lang="ja-JP" altLang="en-US" sz="4000" dirty="0" smtClean="0">
                <a:solidFill>
                  <a:srgbClr val="FF0000"/>
                </a:solidFill>
              </a:rPr>
              <a:t>お</a:t>
            </a:r>
            <a:r>
              <a:rPr lang="ja-JP" altLang="en-US" sz="4000" dirty="0" smtClean="0"/>
              <a:t>きい</a:t>
            </a:r>
            <a:endParaRPr lang="en-US" sz="4000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</p:spPr>
        <p:txBody>
          <a:bodyPr/>
          <a:lstStyle/>
          <a:p>
            <a:r>
              <a:rPr lang="en-US" altLang="ja-JP" sz="4400" dirty="0" smtClean="0"/>
              <a:t>Traditional</a:t>
            </a:r>
            <a:r>
              <a:rPr lang="ja-JP" altLang="en-US" sz="4400" dirty="0"/>
              <a:t> </a:t>
            </a:r>
            <a:r>
              <a:rPr lang="en-US" altLang="ja-JP" sz="4400" dirty="0" smtClean="0"/>
              <a:t>SOUNDS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7005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 fontScale="92500"/>
          </a:bodyPr>
          <a:lstStyle/>
          <a:p>
            <a:r>
              <a:rPr lang="en-US" sz="3600" dirty="0" err="1" smtClean="0"/>
              <a:t>ji</a:t>
            </a:r>
            <a:r>
              <a:rPr lang="en-US" sz="3600" dirty="0" smtClean="0"/>
              <a:t> or </a:t>
            </a:r>
            <a:r>
              <a:rPr lang="en-US" sz="3600" dirty="0" err="1" smtClean="0"/>
              <a:t>zu</a:t>
            </a:r>
            <a:r>
              <a:rPr lang="en-US" sz="3600" dirty="0" smtClean="0"/>
              <a:t> are usually represented by</a:t>
            </a:r>
            <a:r>
              <a:rPr lang="ja-JP" altLang="en-US" sz="3600" dirty="0"/>
              <a:t> </a:t>
            </a:r>
            <a:r>
              <a:rPr lang="ja-JP" altLang="en-US" sz="3600" dirty="0" smtClean="0"/>
              <a:t>じ </a:t>
            </a:r>
            <a:r>
              <a:rPr lang="en-US" altLang="ja-JP" sz="3600" dirty="0" smtClean="0"/>
              <a:t>and </a:t>
            </a:r>
            <a:r>
              <a:rPr lang="ja-JP" altLang="en-US" sz="3600" dirty="0" smtClean="0"/>
              <a:t>ず</a:t>
            </a:r>
            <a:endParaRPr lang="en-US" sz="3600" dirty="0" smtClean="0"/>
          </a:p>
          <a:p>
            <a:r>
              <a:rPr lang="en-US" sz="3600" dirty="0" smtClean="0"/>
              <a:t>Some traditional words use </a:t>
            </a:r>
            <a:r>
              <a:rPr lang="ja-JP" altLang="en-US" sz="3600" dirty="0" smtClean="0"/>
              <a:t>ぢ </a:t>
            </a:r>
            <a:r>
              <a:rPr lang="en-US" altLang="ja-JP" sz="3600" dirty="0" smtClean="0"/>
              <a:t>and </a:t>
            </a:r>
            <a:r>
              <a:rPr lang="ja-JP" altLang="en-US" sz="3600" dirty="0" smtClean="0"/>
              <a:t>づ</a:t>
            </a:r>
            <a:endParaRPr lang="en-US" sz="3600" dirty="0" smtClean="0"/>
          </a:p>
          <a:p>
            <a:endParaRPr lang="en-US" sz="3600" dirty="0" smtClean="0"/>
          </a:p>
          <a:p>
            <a:pPr marL="45720" indent="0">
              <a:buNone/>
            </a:pPr>
            <a:r>
              <a:rPr lang="en-US" altLang="ja-JP" sz="3600" dirty="0" smtClean="0"/>
              <a:t>	</a:t>
            </a:r>
            <a:r>
              <a:rPr lang="en-US" altLang="ja-JP" sz="3600" dirty="0" err="1" smtClean="0"/>
              <a:t>jisho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	=</a:t>
            </a:r>
            <a:r>
              <a:rPr lang="ja-JP" altLang="en-US" sz="3600" dirty="0" smtClean="0"/>
              <a:t>　</a:t>
            </a:r>
            <a:r>
              <a:rPr lang="ja-JP" altLang="en-US" sz="3600" dirty="0" smtClean="0">
                <a:solidFill>
                  <a:srgbClr val="FF0000"/>
                </a:solidFill>
              </a:rPr>
              <a:t>じ</a:t>
            </a:r>
            <a:r>
              <a:rPr lang="ja-JP" altLang="en-US" sz="3600" dirty="0" smtClean="0"/>
              <a:t>しょ</a:t>
            </a:r>
            <a:endParaRPr lang="en-US" altLang="ja-JP" sz="3600" dirty="0" smtClean="0"/>
          </a:p>
          <a:p>
            <a:pPr marL="45720" indent="0">
              <a:buNone/>
            </a:pPr>
            <a:r>
              <a:rPr lang="en-US" altLang="ja-JP" sz="3600" dirty="0" smtClean="0"/>
              <a:t>	</a:t>
            </a:r>
            <a:r>
              <a:rPr lang="en-US" altLang="ja-JP" sz="3600" dirty="0" err="1" smtClean="0"/>
              <a:t>chizakai</a:t>
            </a:r>
            <a:r>
              <a:rPr lang="en-US" altLang="ja-JP" sz="3600" dirty="0" smtClean="0"/>
              <a:t>  =</a:t>
            </a:r>
            <a:r>
              <a:rPr lang="ja-JP" altLang="en-US" sz="3600" dirty="0" smtClean="0"/>
              <a:t>　</a:t>
            </a:r>
            <a:r>
              <a:rPr lang="ja-JP" altLang="en-US" sz="3600" dirty="0" smtClean="0">
                <a:solidFill>
                  <a:srgbClr val="FF0000"/>
                </a:solidFill>
              </a:rPr>
              <a:t>ぢ</a:t>
            </a:r>
            <a:r>
              <a:rPr lang="ja-JP" altLang="en-US" sz="3600" dirty="0" smtClean="0"/>
              <a:t>ざかい </a:t>
            </a:r>
            <a:r>
              <a:rPr lang="en-US" altLang="ja-JP" sz="1900" dirty="0" smtClean="0"/>
              <a:t>(TRAD)</a:t>
            </a:r>
          </a:p>
          <a:p>
            <a:pPr marL="45720" indent="0">
              <a:buNone/>
            </a:pPr>
            <a:r>
              <a:rPr lang="en-US" altLang="ja-JP" sz="3600" dirty="0" smtClean="0"/>
              <a:t>	</a:t>
            </a:r>
            <a:r>
              <a:rPr lang="en-US" altLang="ja-JP" sz="3600" dirty="0" err="1" smtClean="0"/>
              <a:t>chi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zu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	 =</a:t>
            </a:r>
            <a:r>
              <a:rPr lang="ja-JP" altLang="en-US" sz="3600" dirty="0" smtClean="0"/>
              <a:t>   ち</a:t>
            </a:r>
            <a:r>
              <a:rPr lang="ja-JP" altLang="en-US" sz="3600" dirty="0" smtClean="0">
                <a:solidFill>
                  <a:srgbClr val="FF0000"/>
                </a:solidFill>
              </a:rPr>
              <a:t>ず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altLang="ja-JP" sz="3600" dirty="0" smtClean="0"/>
              <a:t>	</a:t>
            </a:r>
            <a:r>
              <a:rPr lang="en-US" altLang="ja-JP" sz="3600" dirty="0" err="1" smtClean="0"/>
              <a:t>t</a:t>
            </a:r>
            <a:r>
              <a:rPr lang="en-US" sz="3600" dirty="0" err="1" smtClean="0"/>
              <a:t>su</a:t>
            </a:r>
            <a:r>
              <a:rPr lang="en-US" sz="3600" dirty="0" err="1" smtClean="0">
                <a:solidFill>
                  <a:srgbClr val="FF0000"/>
                </a:solidFill>
              </a:rPr>
              <a:t>zu</a:t>
            </a:r>
            <a:r>
              <a:rPr lang="en-US" sz="3600" dirty="0" err="1" smtClean="0"/>
              <a:t>keru</a:t>
            </a:r>
            <a:r>
              <a:rPr lang="en-US" sz="3600" dirty="0" smtClean="0"/>
              <a:t> =   </a:t>
            </a:r>
            <a:r>
              <a:rPr lang="ja-JP" altLang="en-US" sz="3600" dirty="0" smtClean="0"/>
              <a:t>つ</a:t>
            </a:r>
            <a:r>
              <a:rPr lang="ja-JP" altLang="en-US" sz="3600" dirty="0" smtClean="0">
                <a:solidFill>
                  <a:srgbClr val="FF0000"/>
                </a:solidFill>
              </a:rPr>
              <a:t>づ</a:t>
            </a:r>
            <a:r>
              <a:rPr lang="ja-JP" altLang="en-US" sz="3600" dirty="0" smtClean="0"/>
              <a:t>ける </a:t>
            </a:r>
            <a:r>
              <a:rPr lang="en-US" altLang="ja-JP" sz="1900" dirty="0" smtClean="0"/>
              <a:t>(TRAD)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52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534401" cy="4834129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kk</a:t>
            </a:r>
            <a:r>
              <a:rPr lang="en-US" sz="2400" dirty="0" smtClean="0"/>
              <a:t>, </a:t>
            </a:r>
            <a:r>
              <a:rPr lang="en-US" sz="2400" dirty="0" err="1" smtClean="0"/>
              <a:t>pp</a:t>
            </a:r>
            <a:r>
              <a:rPr lang="en-US" sz="2400" dirty="0" smtClean="0"/>
              <a:t>, </a:t>
            </a:r>
            <a:r>
              <a:rPr lang="en-US" sz="2400" dirty="0" err="1" smtClean="0"/>
              <a:t>ss</a:t>
            </a:r>
            <a:r>
              <a:rPr lang="en-US" sz="2400" dirty="0" smtClean="0"/>
              <a:t>, and </a:t>
            </a:r>
            <a:r>
              <a:rPr lang="en-US" sz="2400" dirty="0" err="1" smtClean="0"/>
              <a:t>tt</a:t>
            </a:r>
            <a:r>
              <a:rPr lang="en-US" sz="2400" dirty="0" smtClean="0"/>
              <a:t> are represented by a small </a:t>
            </a:r>
            <a:r>
              <a:rPr lang="ja-JP" altLang="en-US" sz="2400" dirty="0" smtClean="0"/>
              <a:t>っ </a:t>
            </a:r>
            <a:endParaRPr lang="en-US" altLang="ja-JP" sz="2400" dirty="0" smtClean="0"/>
          </a:p>
          <a:p>
            <a:pPr marL="45720" indent="0">
              <a:buNone/>
            </a:pPr>
            <a:r>
              <a:rPr lang="en-US" altLang="ja-JP" sz="2400" dirty="0" smtClean="0"/>
              <a:t>  (</a:t>
            </a:r>
            <a:r>
              <a:rPr lang="en-US" altLang="ja-JP" sz="2400" strike="sngStrike" dirty="0" smtClean="0"/>
              <a:t>NOT big </a:t>
            </a:r>
            <a:r>
              <a:rPr lang="ja-JP" altLang="en-US" sz="2400" strike="sngStrike" dirty="0" smtClean="0"/>
              <a:t>つ</a:t>
            </a:r>
            <a:r>
              <a:rPr lang="en-US" altLang="ja-JP" sz="2400" dirty="0"/>
              <a:t>)</a:t>
            </a:r>
            <a:endParaRPr lang="en-US" altLang="ja-JP" sz="2400" dirty="0" smtClean="0"/>
          </a:p>
          <a:p>
            <a:r>
              <a:rPr lang="en-US" altLang="ja-JP" sz="2400" dirty="0" smtClean="0"/>
              <a:t>small </a:t>
            </a:r>
            <a:r>
              <a:rPr lang="ja-JP" altLang="en-US" sz="2400" dirty="0" smtClean="0"/>
              <a:t>っ </a:t>
            </a:r>
            <a:r>
              <a:rPr lang="en-US" altLang="ja-JP" sz="2400" dirty="0" smtClean="0"/>
              <a:t>indicates a </a:t>
            </a:r>
            <a:r>
              <a:rPr lang="en-US" altLang="ja-JP" sz="2400" b="1" u="sng" dirty="0" smtClean="0"/>
              <a:t>small pause</a:t>
            </a:r>
            <a:r>
              <a:rPr lang="en-US" altLang="ja-JP" sz="2400" dirty="0" smtClean="0"/>
              <a:t> so the mouth can prepare for the pronunciation of the next syllable</a:t>
            </a:r>
          </a:p>
          <a:p>
            <a:pPr marL="45720" indent="0">
              <a:buNone/>
            </a:pPr>
            <a:endParaRPr lang="en-US" sz="3200" dirty="0"/>
          </a:p>
          <a:p>
            <a:pPr marL="868680" lvl="3" indent="0">
              <a:buNone/>
            </a:pPr>
            <a:r>
              <a:rPr lang="en-US" sz="3600" dirty="0" err="1"/>
              <a:t>g</a:t>
            </a:r>
            <a:r>
              <a:rPr lang="en-US" sz="3600" dirty="0" err="1" smtClean="0"/>
              <a:t>a</a:t>
            </a:r>
            <a:r>
              <a:rPr lang="en-US" sz="3600" dirty="0" err="1" smtClean="0">
                <a:solidFill>
                  <a:srgbClr val="FF0000"/>
                </a:solidFill>
              </a:rPr>
              <a:t>kk</a:t>
            </a:r>
            <a:r>
              <a:rPr lang="en-US" sz="3600" dirty="0" err="1" smtClean="0"/>
              <a:t>ō</a:t>
            </a:r>
            <a:r>
              <a:rPr lang="en-US" sz="3600" dirty="0" smtClean="0"/>
              <a:t> = </a:t>
            </a:r>
            <a:r>
              <a:rPr lang="ja-JP" altLang="en-US" sz="3600" dirty="0" smtClean="0"/>
              <a:t>が</a:t>
            </a:r>
            <a:r>
              <a:rPr lang="ja-JP" altLang="en-US" sz="3600" dirty="0" smtClean="0">
                <a:solidFill>
                  <a:srgbClr val="FF0000"/>
                </a:solidFill>
              </a:rPr>
              <a:t>っ</a:t>
            </a:r>
            <a:r>
              <a:rPr lang="ja-JP" altLang="en-US" sz="3600" dirty="0" smtClean="0"/>
              <a:t>こう</a:t>
            </a:r>
            <a:endParaRPr lang="en-US" altLang="ja-JP" sz="3600" dirty="0" smtClean="0"/>
          </a:p>
          <a:p>
            <a:pPr marL="868680" lvl="3" indent="0">
              <a:buNone/>
            </a:pPr>
            <a:r>
              <a:rPr lang="en-US" altLang="ja-JP" sz="3600" dirty="0" err="1" smtClean="0"/>
              <a:t>ju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pp</a:t>
            </a:r>
            <a:r>
              <a:rPr lang="en-US" altLang="ja-JP" sz="3600" dirty="0" err="1" smtClean="0"/>
              <a:t>un</a:t>
            </a:r>
            <a:r>
              <a:rPr lang="en-US" altLang="ja-JP" sz="3600" dirty="0" smtClean="0"/>
              <a:t> = </a:t>
            </a:r>
            <a:r>
              <a:rPr lang="ja-JP" altLang="en-US" sz="3600" dirty="0" smtClean="0"/>
              <a:t>じゅ</a:t>
            </a:r>
            <a:r>
              <a:rPr lang="ja-JP" altLang="en-US" sz="3600" dirty="0" smtClean="0">
                <a:solidFill>
                  <a:srgbClr val="FF0000"/>
                </a:solidFill>
              </a:rPr>
              <a:t>っ</a:t>
            </a:r>
            <a:r>
              <a:rPr lang="ja-JP" altLang="en-US" sz="3600" dirty="0" smtClean="0"/>
              <a:t>ぷん</a:t>
            </a:r>
            <a:endParaRPr lang="en-US" altLang="ja-JP" sz="3600" dirty="0" smtClean="0"/>
          </a:p>
          <a:p>
            <a:pPr marL="868680" lvl="3" indent="0">
              <a:buNone/>
            </a:pPr>
            <a:r>
              <a:rPr lang="en-US" sz="3600" dirty="0" err="1" smtClean="0"/>
              <a:t>za</a:t>
            </a:r>
            <a:r>
              <a:rPr lang="en-US" sz="3600" dirty="0" err="1" smtClean="0">
                <a:solidFill>
                  <a:srgbClr val="FF0000"/>
                </a:solidFill>
              </a:rPr>
              <a:t>ss</a:t>
            </a:r>
            <a:r>
              <a:rPr lang="en-US" sz="3600" dirty="0" err="1" smtClean="0"/>
              <a:t>hi</a:t>
            </a:r>
            <a:r>
              <a:rPr lang="en-US" sz="3600" dirty="0" smtClean="0"/>
              <a:t> = </a:t>
            </a:r>
            <a:r>
              <a:rPr lang="ja-JP" altLang="en-US" sz="3600" dirty="0" smtClean="0"/>
              <a:t>ざ</a:t>
            </a:r>
            <a:r>
              <a:rPr lang="ja-JP" altLang="en-US" sz="3600" dirty="0" smtClean="0">
                <a:solidFill>
                  <a:srgbClr val="FF0000"/>
                </a:solidFill>
              </a:rPr>
              <a:t>っ</a:t>
            </a:r>
            <a:r>
              <a:rPr lang="ja-JP" altLang="en-US" sz="3600" dirty="0" smtClean="0"/>
              <a:t>し</a:t>
            </a:r>
            <a:endParaRPr lang="en-US" altLang="ja-JP" sz="3600" dirty="0" smtClean="0"/>
          </a:p>
          <a:p>
            <a:pPr marL="868680" lvl="3" indent="0">
              <a:buNone/>
            </a:pPr>
            <a:r>
              <a:rPr lang="en-US" altLang="ja-JP" sz="3600" dirty="0" err="1" smtClean="0"/>
              <a:t>ki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tt</a:t>
            </a:r>
            <a:r>
              <a:rPr lang="en-US" altLang="ja-JP" sz="3600" dirty="0" err="1" smtClean="0"/>
              <a:t>e</a:t>
            </a:r>
            <a:r>
              <a:rPr lang="en-US" altLang="ja-JP" sz="3600" dirty="0" smtClean="0"/>
              <a:t> = </a:t>
            </a:r>
            <a:r>
              <a:rPr lang="ja-JP" altLang="en-US" sz="3600" dirty="0" smtClean="0"/>
              <a:t>き</a:t>
            </a:r>
            <a:r>
              <a:rPr lang="ja-JP" altLang="en-US" sz="3600" dirty="0" smtClean="0">
                <a:solidFill>
                  <a:srgbClr val="FF0000"/>
                </a:solidFill>
              </a:rPr>
              <a:t>っ</a:t>
            </a:r>
            <a:r>
              <a:rPr lang="ja-JP" altLang="en-US" sz="3600" dirty="0" smtClean="0"/>
              <a:t>て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dirty="0" smtClean="0"/>
              <a:t>DOUBLE</a:t>
            </a:r>
            <a:r>
              <a:rPr lang="ja-JP" altLang="en-US" sz="4400" dirty="0"/>
              <a:t> </a:t>
            </a:r>
            <a:r>
              <a:rPr lang="en-US" altLang="ja-JP" sz="4400" dirty="0" smtClean="0"/>
              <a:t>Consonants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70864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69</TotalTime>
  <Words>317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Grid</vt:lpstr>
      <vt:lpstr>Hiragana Rules:  - Long vowels - Double consonants - Traditional sounds - Particles</vt:lpstr>
      <vt:lpstr>Long Vowels</vt:lpstr>
      <vt:lpstr>PowerPoint Presentation</vt:lpstr>
      <vt:lpstr>PowerPoint Presentation</vt:lpstr>
      <vt:lpstr>PowerPoint Presentation</vt:lpstr>
      <vt:lpstr>PowerPoint Presentation</vt:lpstr>
      <vt:lpstr>Traditional SOUNDS </vt:lpstr>
      <vt:lpstr>PowerPoint Presentation</vt:lpstr>
      <vt:lpstr>DOUBLE Consonants</vt:lpstr>
      <vt:lpstr>PARTICLES</vt:lpstr>
      <vt:lpstr>かけますか？</vt:lpstr>
      <vt:lpstr>どうでしたか？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Hiragana Rules:  - Long vowels - Double consonants - Traditional sounds - Particles</dc:title>
  <dc:creator>Bill and Inge</dc:creator>
  <cp:lastModifiedBy>Bill and Inge</cp:lastModifiedBy>
  <cp:revision>8</cp:revision>
  <dcterms:created xsi:type="dcterms:W3CDTF">2011-09-12T23:14:28Z</dcterms:created>
  <dcterms:modified xsi:type="dcterms:W3CDTF">2011-09-13T03:42:08Z</dcterms:modified>
</cp:coreProperties>
</file>