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02" r:id="rId2"/>
    <p:sldId id="259" r:id="rId3"/>
    <p:sldId id="288" r:id="rId4"/>
    <p:sldId id="289" r:id="rId5"/>
    <p:sldId id="287" r:id="rId6"/>
    <p:sldId id="286" r:id="rId7"/>
    <p:sldId id="290" r:id="rId8"/>
    <p:sldId id="260" r:id="rId9"/>
    <p:sldId id="261" r:id="rId10"/>
    <p:sldId id="271" r:id="rId11"/>
    <p:sldId id="280" r:id="rId12"/>
    <p:sldId id="272" r:id="rId13"/>
    <p:sldId id="273" r:id="rId14"/>
    <p:sldId id="281" r:id="rId15"/>
    <p:sldId id="282" r:id="rId16"/>
    <p:sldId id="262" r:id="rId17"/>
    <p:sldId id="283" r:id="rId18"/>
    <p:sldId id="284" r:id="rId19"/>
    <p:sldId id="285" r:id="rId20"/>
    <p:sldId id="291" r:id="rId21"/>
    <p:sldId id="292" r:id="rId22"/>
    <p:sldId id="301" r:id="rId23"/>
    <p:sldId id="300" r:id="rId24"/>
    <p:sldId id="263" r:id="rId25"/>
    <p:sldId id="279" r:id="rId26"/>
    <p:sldId id="275" r:id="rId27"/>
    <p:sldId id="276" r:id="rId28"/>
    <p:sldId id="277" r:id="rId29"/>
    <p:sldId id="278" r:id="rId30"/>
    <p:sldId id="264" r:id="rId31"/>
    <p:sldId id="265" r:id="rId32"/>
    <p:sldId id="266" r:id="rId33"/>
    <p:sldId id="297" r:id="rId34"/>
    <p:sldId id="298" r:id="rId35"/>
    <p:sldId id="296" r:id="rId36"/>
    <p:sldId id="295" r:id="rId37"/>
    <p:sldId id="299" r:id="rId38"/>
    <p:sldId id="267" r:id="rId39"/>
    <p:sldId id="268" r:id="rId40"/>
    <p:sldId id="269" r:id="rId41"/>
    <p:sldId id="27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709" autoAdjust="0"/>
    <p:restoredTop sz="94660"/>
  </p:normalViewPr>
  <p:slideViewPr>
    <p:cSldViewPr>
      <p:cViewPr varScale="1">
        <p:scale>
          <a:sx n="110" d="100"/>
          <a:sy n="110" d="100"/>
        </p:scale>
        <p:origin x="192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2CC02-97CE-4028-BC85-7E0987D1C8A4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B99C7-1B97-46E1-92A3-4466133F24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B99C7-1B97-46E1-92A3-4466133F2405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2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C0E895-816C-4D43-8004-C62C831CD7E0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F1ADCE-BC23-4F72-B701-2B497FE46FA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0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0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0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0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0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0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0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0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0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TOMI\Desktop\&#26085;&#26412;_Nihon\wmv%20&amp;%20mp3\Douyou%20songs\&#12358;&#12428;&#12375;&#12356;&#12402;&#12394;&#12414;&#12388;&#12426;&#12288;&#65288;&#27468;&#35433;&#20184;&#65289;%20Uresii%20Hinamaturi.mp3" TargetMode="External"/><Relationship Id="rId1" Type="http://schemas.openxmlformats.org/officeDocument/2006/relationships/video" Target="file:///C:\Users\TOMI\Desktop\&#26085;&#26412;_Nihon\wmv%20&amp;%20mp3\3%20Hina-matsuri%203.25.wm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MI\Desktop\&#26085;&#26412;_Nihon\wmv%20&amp;%20mp3\Douyou%20songs\&#12302;&#12362;&#27491;&#26376;&#12303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MI\Desktop\&#26085;&#26412;_Nihon\wmv%20&amp;%20mp3\Douyou%20songs\&#12373;&#12367;&#12425;%20&#12373;&#12367;&#12425;&#12288;&#65339;SAKURA%20SAKURA&#65341;.mp3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MI\Desktop\&#26085;&#26412;_Nihon\wmv%20&amp;%20mp3\Douyou%20songs\&#12371;&#12356;&#12398;&#12412;&#12426;.mp3" TargetMode="Externa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OMI\Desktop\&#26085;&#26412;_Nihon\wmv%20&amp;%20mp3\5%20Tango-no-sekku%203.44.wmv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OMI\Desktop\&#26085;&#26412;_Nihon\wmv%20&amp;%20mp3\&#31532;60&#22238;&#12362;&#12399;&#12425;&#31085;%20&#12487;&#12451;&#12474;&#12491;&#12540;&#12497;&#12524;&#12540;&#12489;.wmv" TargetMode="External"/><Relationship Id="rId1" Type="http://schemas.openxmlformats.org/officeDocument/2006/relationships/video" Target="file:///C:\Users\TOMI\Desktop\&#26085;&#26412;_Nihon\wmv%20&amp;%20mp3\8-3%20Hanabi%206.22.wmv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OMI\Desktop\&#26085;&#26412;_Nihon\wmv%20&amp;%20mp3\Douyou%20songs\&#12358;&#12373;&#12366;&#65295;&#12459;&#12521;&#12458;&#12465;.wmv" TargetMode="External"/><Relationship Id="rId1" Type="http://schemas.openxmlformats.org/officeDocument/2006/relationships/audio" Target="file:///C:\Users\TOMI\Desktop\&#26085;&#26412;_Nihon\wmv%20&amp;%20mp3\Douyou%20songs\&#12358;&#12373;&#12366;%20&#12304;&#31461;&#35617;&#12392;&#12431;&#12425;&#12409;&#27468;&#12305;.mp3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MI\Desktop\&#26085;&#26412;_Nihon\wmv%20&amp;%20mp3\8-1%20&#27665;&#35617;%20(&#24499;&#20043;&#23798;)%20-%20&#20845;&#35519;2.mp3" TargetMode="Externa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video" Target="file:///C:\Users\TOMI\Desktop\&#26085;&#26412;_Nihon\wmv%20&amp;%20mp3\12_3%20Illuminations%20in%20Osaka%20Japan%203.46.wmv" TargetMode="External"/><Relationship Id="rId7" Type="http://schemas.openxmlformats.org/officeDocument/2006/relationships/image" Target="../media/image55.jpeg"/><Relationship Id="rId2" Type="http://schemas.openxmlformats.org/officeDocument/2006/relationships/video" Target="file:///C:\Users\TOMI\Desktop\&#26085;&#26412;_Nihon\wmv%20&amp;%20mp3\12_2%20Christmas%20Lights%20in%20Tokyo%20Japan%202.04.wmv" TargetMode="External"/><Relationship Id="rId1" Type="http://schemas.openxmlformats.org/officeDocument/2006/relationships/audio" Target="file:///C:\Users\TOMI\Desktop\&#26085;&#26412;_Nihon\new%20walkman\walkman\&#12302;&#12362;&#27491;&#26376;&#12303;%20-%20YouTube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7.png"/><Relationship Id="rId4" Type="http://schemas.openxmlformats.org/officeDocument/2006/relationships/video" Target="file:///C:\Users\TOMI\Desktop\&#26085;&#26412;_Nihon\wmv%20&amp;%20mp3\12_1%20KFC%20Xmas%20in%20Japan%201.31.wmv" TargetMode="Externa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OMI\Desktop\&#26085;&#26412;_Nihon\wmv%20&amp;%20mp3\1-2%20New%20Year%20Hatsumoude_1.37.wmv" TargetMode="External"/><Relationship Id="rId1" Type="http://schemas.openxmlformats.org/officeDocument/2006/relationships/video" Target="file:///C:\Users\TOMI\Desktop\&#26085;&#26412;_Nihon\wmv%20&amp;%20mp3\1-3%20New%20Year%20Hatsumoude_3.19.wm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MI\Desktop\&#26085;&#26412;_Nihon\wmv%20&amp;%20mp3\Douyou%20songs\&#12358;&#12428;&#12375;&#12356;&#12402;&#12394;&#12414;&#12388;&#12426;&#12288;&#65288;&#27468;&#35433;&#20184;&#65289;%20Uresii%20Hinamaturi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Annual events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In Japan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220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864096"/>
          </a:xfrm>
        </p:spPr>
        <p:txBody>
          <a:bodyPr>
            <a:normAutofit fontScale="90000"/>
          </a:bodyPr>
          <a:lstStyle/>
          <a:p>
            <a:r>
              <a:rPr lang="ja-JP" altLang="en-US" sz="2700" dirty="0" smtClean="0"/>
              <a:t>三月三日</a:t>
            </a:r>
            <a:r>
              <a:rPr lang="en-US" altLang="ja-JP" sz="3100" dirty="0" smtClean="0"/>
              <a:t>March</a:t>
            </a:r>
            <a:r>
              <a:rPr lang="en-US" altLang="ja-JP" sz="2700" dirty="0" smtClean="0"/>
              <a:t> </a:t>
            </a:r>
            <a:r>
              <a:rPr lang="ja-JP" altLang="en-US" sz="3100" dirty="0" smtClean="0"/>
              <a:t>３</a:t>
            </a:r>
            <a:r>
              <a:rPr lang="en-US" altLang="ja-JP" sz="3100" dirty="0" smtClean="0"/>
              <a:t>rd  </a:t>
            </a:r>
            <a:r>
              <a:rPr lang="en-GB" sz="2700" dirty="0" err="1" smtClean="0"/>
              <a:t>Hina</a:t>
            </a:r>
            <a:r>
              <a:rPr lang="en-GB" sz="2700" dirty="0" smtClean="0"/>
              <a:t>-matsuri (the Doll festival)</a:t>
            </a:r>
            <a:br>
              <a:rPr lang="en-GB" sz="2700" dirty="0" smtClean="0"/>
            </a:br>
            <a:r>
              <a:rPr lang="en-GB" sz="3100" dirty="0" smtClean="0"/>
              <a:t> </a:t>
            </a:r>
            <a:r>
              <a:rPr lang="en-GB" sz="3600" dirty="0" smtClean="0"/>
              <a:t>(The annual event for girls) </a:t>
            </a:r>
            <a:endParaRPr lang="en-GB" dirty="0"/>
          </a:p>
        </p:txBody>
      </p:sp>
      <p:pic>
        <p:nvPicPr>
          <p:cNvPr id="6" name="コンテンツ プレースホルダ 5" descr="3-3_3Hinamatsu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4104456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36904" cy="621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 3" descr="3-3_1Dolls_set_n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681675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3-3_2food arare and hishi-mo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608146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8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280920" cy="6115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76672"/>
            <a:ext cx="8280920" cy="5832648"/>
          </a:xfrm>
          <a:prstGeom prst="rect">
            <a:avLst/>
          </a:prstGeom>
        </p:spPr>
      </p:pic>
      <p:pic>
        <p:nvPicPr>
          <p:cNvPr id="6" name="3 Hina-matsuri 3.2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3608" y="764704"/>
            <a:ext cx="7200800" cy="5400600"/>
          </a:xfrm>
          <a:prstGeom prst="rect">
            <a:avLst/>
          </a:prstGeom>
        </p:spPr>
      </p:pic>
      <p:pic>
        <p:nvPicPr>
          <p:cNvPr id="7" name="うれしいひなまつり　（歌詩付） Uresii Hinamatur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475656" y="1268760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6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 vol="2000" numSld="6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四月卯月 </a:t>
            </a:r>
            <a:r>
              <a:rPr lang="en-US" altLang="ja-JP" dirty="0" smtClean="0"/>
              <a:t>April</a:t>
            </a:r>
            <a:br>
              <a:rPr lang="en-US" altLang="ja-JP" dirty="0" smtClean="0"/>
            </a:br>
            <a:r>
              <a:rPr lang="ja-JP" altLang="en-US" dirty="0" smtClean="0"/>
              <a:t>卯の花</a:t>
            </a:r>
            <a:r>
              <a:rPr lang="en-US" altLang="ja-JP" dirty="0" smtClean="0"/>
              <a:t>(Deutzia)</a:t>
            </a:r>
            <a:r>
              <a:rPr lang="ja-JP" altLang="en-US" dirty="0" smtClean="0"/>
              <a:t>の月</a:t>
            </a:r>
            <a:endParaRPr lang="en-GB" dirty="0"/>
          </a:p>
        </p:txBody>
      </p:sp>
      <p:pic>
        <p:nvPicPr>
          <p:cNvPr id="4" name="コンテンツ プレースホルダ 3" descr="Ap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50018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四月八日</a:t>
            </a:r>
            <a:r>
              <a:rPr lang="en-US" altLang="ja-JP" dirty="0" smtClean="0"/>
              <a:t>April 8</a:t>
            </a:r>
            <a:r>
              <a:rPr lang="en-US" altLang="ja-JP" sz="4000" dirty="0" smtClean="0"/>
              <a:t>th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Hana-matsuri</a:t>
            </a:r>
            <a:r>
              <a:rPr lang="en-US" altLang="ja-JP" dirty="0" smtClean="0"/>
              <a:t> (Flower festival)</a:t>
            </a:r>
            <a:endParaRPr lang="en-GB" dirty="0"/>
          </a:p>
        </p:txBody>
      </p:sp>
      <p:pic>
        <p:nvPicPr>
          <p:cNvPr id="4" name="コンテンツ プレースホルダ 3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717" y="1500188"/>
            <a:ext cx="601856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4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7964521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44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637991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426170"/>
          </a:xfrm>
        </p:spPr>
        <p:txBody>
          <a:bodyPr>
            <a:normAutofit fontScale="90000"/>
          </a:bodyPr>
          <a:lstStyle/>
          <a:p>
            <a:r>
              <a:rPr lang="ja-JP" altLang="en-US" sz="3600" dirty="0" smtClean="0"/>
              <a:t>一月睦月（むつき）  </a:t>
            </a:r>
            <a:r>
              <a:rPr lang="en-US" dirty="0" smtClean="0"/>
              <a:t>January</a:t>
            </a:r>
            <a:br>
              <a:rPr lang="en-US" dirty="0" smtClean="0"/>
            </a:br>
            <a:r>
              <a:rPr lang="ja-JP" altLang="en-US" sz="2700" dirty="0" smtClean="0"/>
              <a:t>正月</a:t>
            </a:r>
            <a:r>
              <a:rPr lang="en-US" altLang="ja-JP" sz="2700" dirty="0" smtClean="0"/>
              <a:t>(New Year’s Day)</a:t>
            </a:r>
            <a:r>
              <a:rPr lang="ja-JP" altLang="en-US" sz="2700" dirty="0" smtClean="0"/>
              <a:t>に親類一同があつまる</a:t>
            </a:r>
            <a:r>
              <a:rPr lang="en-US" altLang="ja-JP" sz="2700" dirty="0" smtClean="0"/>
              <a:t>(assemble) </a:t>
            </a:r>
            <a:r>
              <a:rPr lang="ja-JP" altLang="en-US" sz="2700" dirty="0" smtClean="0"/>
              <a:t>月</a:t>
            </a:r>
            <a:endParaRPr lang="en-GB" dirty="0"/>
          </a:p>
        </p:txBody>
      </p:sp>
      <p:pic>
        <p:nvPicPr>
          <p:cNvPr id="4" name="コンテンツ プレースホルダ 3" descr="J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988840"/>
            <a:ext cx="6862386" cy="4096438"/>
          </a:xfrm>
        </p:spPr>
      </p:pic>
      <p:pic>
        <p:nvPicPr>
          <p:cNvPr id="5" name="『お正月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548680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" numSld="5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Hanami</a:t>
            </a:r>
            <a:br>
              <a:rPr lang="en-US" altLang="ja-JP" sz="2800" dirty="0" smtClean="0"/>
            </a:br>
            <a:r>
              <a:rPr lang="ja-JP" altLang="en-US" sz="2800" dirty="0" smtClean="0"/>
              <a:t> </a:t>
            </a:r>
            <a:r>
              <a:rPr lang="en-US" altLang="ja-JP" sz="2800" dirty="0" smtClean="0"/>
              <a:t>{</a:t>
            </a:r>
            <a:r>
              <a:rPr lang="ja-JP" altLang="en-US" sz="2800" dirty="0" smtClean="0"/>
              <a:t>桜</a:t>
            </a:r>
            <a:r>
              <a:rPr lang="en-US" altLang="ja-JP" sz="3200" dirty="0" smtClean="0">
                <a:solidFill>
                  <a:srgbClr val="FF99FF"/>
                </a:solidFill>
                <a:effectLst/>
              </a:rPr>
              <a:t>Sakura</a:t>
            </a:r>
            <a:r>
              <a:rPr lang="en-US" altLang="ja-JP" sz="2800" dirty="0" smtClean="0"/>
              <a:t> </a:t>
            </a:r>
            <a:r>
              <a:rPr lang="en-US" altLang="ja-JP" sz="2400" dirty="0" smtClean="0"/>
              <a:t>(Cherry blossom) </a:t>
            </a:r>
            <a:r>
              <a:rPr lang="en-US" altLang="ja-JP" sz="2800" dirty="0" smtClean="0"/>
              <a:t>viewing}</a:t>
            </a:r>
            <a:endParaRPr lang="en-GB" sz="2800" dirty="0"/>
          </a:p>
        </p:txBody>
      </p:sp>
      <p:pic>
        <p:nvPicPr>
          <p:cNvPr id="4" name="コンテンツ プレースホルダ 3" descr="hanami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7848872" cy="5006688"/>
          </a:xfrm>
        </p:spPr>
      </p:pic>
      <p:pic>
        <p:nvPicPr>
          <p:cNvPr id="5" name="さくら さくら　［SAKURA SAKURA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476672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" numSld="5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anam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62617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4 hanam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71500"/>
            <a:ext cx="8390706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980728"/>
          </a:xfrm>
        </p:spPr>
        <p:txBody>
          <a:bodyPr>
            <a:noAutofit/>
          </a:bodyPr>
          <a:lstStyle/>
          <a:p>
            <a:pPr algn="ctr"/>
            <a:r>
              <a:rPr lang="en-GB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Ryookan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ja-JP" alt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良寛</a:t>
            </a:r>
            <a:r>
              <a:rPr lang="en-US" altLang="ja-JP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Zen-Buddhist monk </a:t>
            </a:r>
            <a:r>
              <a:rPr lang="en-US" altLang="ja-JP" sz="2000" dirty="0" smtClean="0">
                <a:effectLst/>
                <a:latin typeface="Times New Roman" pitchFamily="18" charset="0"/>
                <a:cs typeface="Times New Roman" pitchFamily="18" charset="0"/>
              </a:rPr>
              <a:t>(1758–1831)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ja-JP" alt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散</a:t>
            </a:r>
            <a:r>
              <a:rPr lang="en-US" altLang="ja-JP" sz="200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ち</a:t>
            </a:r>
            <a:r>
              <a:rPr lang="en-US" altLang="ja-JP" sz="20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る桜  残</a:t>
            </a:r>
            <a:r>
              <a:rPr lang="ja-JP" alt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（のこ）</a:t>
            </a:r>
            <a:r>
              <a:rPr lang="ja-JP" alt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る桜も  散る桜</a:t>
            </a:r>
            <a:endParaRPr lang="en-GB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403648" y="836712"/>
            <a:ext cx="6624736" cy="792088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Some cherry blossoms are falling,</a:t>
            </a:r>
            <a:r>
              <a:rPr kumimoji="0" lang="en-GB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 the remaining blossoms are going to fall, too…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図 4" descr="hanami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80920" cy="5418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 smtClean="0"/>
              <a:t>五月皐月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さつき</a:t>
            </a:r>
            <a:r>
              <a:rPr lang="en-US" altLang="ja-JP" sz="3200" dirty="0" smtClean="0"/>
              <a:t>)  May</a:t>
            </a:r>
            <a:br>
              <a:rPr lang="en-US" altLang="ja-JP" sz="3200" dirty="0" smtClean="0"/>
            </a:br>
            <a:r>
              <a:rPr lang="ja-JP" altLang="en-US" sz="2800" dirty="0" smtClean="0"/>
              <a:t>早苗（</a:t>
            </a:r>
            <a:r>
              <a:rPr lang="en-US" altLang="ja-JP" sz="2800" dirty="0" smtClean="0"/>
              <a:t>sprouts of rice</a:t>
            </a:r>
            <a:r>
              <a:rPr lang="ja-JP" altLang="en-US" sz="2800" dirty="0" smtClean="0"/>
              <a:t>）を植える</a:t>
            </a:r>
            <a:r>
              <a:rPr lang="en-US" altLang="ja-JP" sz="2800" dirty="0" smtClean="0"/>
              <a:t>(do plant)</a:t>
            </a:r>
            <a:r>
              <a:rPr lang="ja-JP" altLang="en-US" sz="2800" dirty="0" smtClean="0"/>
              <a:t>月</a:t>
            </a:r>
            <a:endParaRPr lang="en-GB" sz="2800" dirty="0"/>
          </a:p>
        </p:txBody>
      </p:sp>
      <p:pic>
        <p:nvPicPr>
          <p:cNvPr id="4" name="コンテンツ プレースホルダ 3" descr="M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7056784" cy="4968552"/>
          </a:xfrm>
        </p:spPr>
      </p:pic>
      <p:pic>
        <p:nvPicPr>
          <p:cNvPr id="7" name="こいのぼり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476672"/>
            <a:ext cx="376808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" numSld="5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ja-JP" altLang="en-US" sz="3100" dirty="0" smtClean="0"/>
              <a:t>五月五日</a:t>
            </a:r>
            <a:r>
              <a:rPr lang="en-US" altLang="ja-JP" sz="3600" dirty="0" smtClean="0"/>
              <a:t>May 5</a:t>
            </a:r>
            <a:r>
              <a:rPr lang="en-US" altLang="ja-JP" sz="3100" dirty="0" smtClean="0"/>
              <a:t>th</a:t>
            </a:r>
            <a:r>
              <a:rPr lang="en-US" altLang="ja-JP" sz="3600" dirty="0" smtClean="0"/>
              <a:t> </a:t>
            </a:r>
            <a:r>
              <a:rPr lang="en-GB" sz="3100" dirty="0" err="1" smtClean="0"/>
              <a:t>Kodomo</a:t>
            </a:r>
            <a:r>
              <a:rPr lang="en-GB" sz="3100" dirty="0" smtClean="0"/>
              <a:t> no hi </a:t>
            </a:r>
            <a:r>
              <a:rPr lang="en-GB" sz="2700" dirty="0" smtClean="0"/>
              <a:t>(the Children’s day)</a:t>
            </a:r>
            <a:br>
              <a:rPr lang="en-GB" sz="2700" dirty="0" smtClean="0"/>
            </a:br>
            <a:r>
              <a:rPr lang="en-GB" sz="2700" dirty="0" smtClean="0"/>
              <a:t>Tango no </a:t>
            </a:r>
            <a:r>
              <a:rPr lang="en-GB" sz="2700" dirty="0" err="1" smtClean="0"/>
              <a:t>sekku</a:t>
            </a:r>
            <a:r>
              <a:rPr lang="en-GB" sz="2700" dirty="0" smtClean="0"/>
              <a:t> (The annual event for boys) 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pic>
        <p:nvPicPr>
          <p:cNvPr id="4" name="コンテンツ プレースホルダ 3" descr="5-5_1kodomonohi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463605" cy="473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5-5_2koi-nobori 3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449983" cy="586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5-5_3kashiwa-mo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828729" cy="498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5-5_4small ko-nobor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488832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5-5_5koi-nobo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8064896" cy="6048672"/>
          </a:xfrm>
          <a:prstGeom prst="rect">
            <a:avLst/>
          </a:prstGeom>
        </p:spPr>
      </p:pic>
      <p:pic>
        <p:nvPicPr>
          <p:cNvPr id="6" name="5 Tango-no-sekku 3.4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620688"/>
            <a:ext cx="741682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6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ewy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560840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000" dirty="0" smtClean="0"/>
              <a:t>六月水無月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みなつき</a:t>
            </a:r>
            <a:r>
              <a:rPr lang="en-US" altLang="ja-JP" sz="4000" dirty="0" smtClean="0"/>
              <a:t>)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June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sz="3600" dirty="0" smtClean="0"/>
              <a:t>水</a:t>
            </a:r>
            <a:r>
              <a:rPr lang="en-US" altLang="ja-JP" sz="3600" dirty="0" smtClean="0"/>
              <a:t>(water)</a:t>
            </a:r>
            <a:r>
              <a:rPr lang="ja-JP" altLang="en-US" sz="3600" dirty="0" smtClean="0"/>
              <a:t>の月、田</a:t>
            </a:r>
            <a:r>
              <a:rPr lang="en-US" altLang="ja-JP" sz="3600" dirty="0" smtClean="0"/>
              <a:t>(rice paddy)</a:t>
            </a:r>
            <a:r>
              <a:rPr lang="ja-JP" altLang="en-US" sz="3600" dirty="0" smtClean="0"/>
              <a:t>に水を引く月</a:t>
            </a:r>
            <a:endParaRPr lang="en-GB" sz="3600" dirty="0"/>
          </a:p>
        </p:txBody>
      </p:sp>
      <p:pic>
        <p:nvPicPr>
          <p:cNvPr id="4" name="コンテンツ プレースホルダ 3" descr="J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73338"/>
            <a:ext cx="7560840" cy="47079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000" dirty="0" smtClean="0"/>
              <a:t>七月文月 </a:t>
            </a:r>
            <a:r>
              <a:rPr lang="en-US" altLang="ja-JP" sz="4000" dirty="0" smtClean="0"/>
              <a:t>July (</a:t>
            </a:r>
            <a:r>
              <a:rPr lang="ja-JP" altLang="en-US" sz="4000" dirty="0" err="1" smtClean="0"/>
              <a:t>ふづ</a:t>
            </a:r>
            <a:r>
              <a:rPr lang="ja-JP" altLang="en-US" sz="4000" dirty="0" smtClean="0"/>
              <a:t>き</a:t>
            </a:r>
            <a:r>
              <a:rPr lang="en-US" altLang="ja-JP" sz="4000" dirty="0" smtClean="0"/>
              <a:t>)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稲の穂</a:t>
            </a:r>
            <a:r>
              <a:rPr lang="en-US" altLang="ja-JP" dirty="0" smtClean="0"/>
              <a:t>(ears of rice)</a:t>
            </a:r>
            <a:r>
              <a:rPr lang="ja-JP" altLang="en-US" dirty="0" smtClean="0"/>
              <a:t>が実る</a:t>
            </a:r>
            <a:r>
              <a:rPr lang="en-US" altLang="ja-JP" dirty="0" smtClean="0"/>
              <a:t>(ripen)</a:t>
            </a:r>
            <a:r>
              <a:rPr lang="ja-JP" altLang="en-US" dirty="0" smtClean="0"/>
              <a:t>月</a:t>
            </a:r>
            <a:endParaRPr lang="en-GB" dirty="0"/>
          </a:p>
        </p:txBody>
      </p:sp>
      <p:pic>
        <p:nvPicPr>
          <p:cNvPr id="4" name="コンテンツ プレースホルダ 3" descr="Ju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128792" cy="42582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八月葉月</a:t>
            </a:r>
            <a:r>
              <a:rPr lang="en-US" altLang="ja-JP" sz="3600" dirty="0" smtClean="0"/>
              <a:t>(</a:t>
            </a:r>
            <a:r>
              <a:rPr lang="ja-JP" altLang="en-US" sz="3600" dirty="0" err="1" smtClean="0"/>
              <a:t>はづ</a:t>
            </a:r>
            <a:r>
              <a:rPr lang="ja-JP" altLang="en-US" sz="3600" dirty="0" smtClean="0"/>
              <a:t>き</a:t>
            </a:r>
            <a:r>
              <a:rPr lang="en-US" altLang="ja-JP" sz="3600" dirty="0" smtClean="0"/>
              <a:t>)August</a:t>
            </a:r>
            <a:r>
              <a:rPr lang="ja-JP" altLang="en-US" sz="3600" dirty="0" smtClean="0"/>
              <a:t/>
            </a:r>
            <a:br>
              <a:rPr lang="ja-JP" altLang="en-US" sz="3600" dirty="0" smtClean="0"/>
            </a:br>
            <a:r>
              <a:rPr lang="ja-JP" altLang="en-US" sz="3200" dirty="0" smtClean="0"/>
              <a:t>木々の葉落ち</a:t>
            </a:r>
            <a:r>
              <a:rPr lang="en-US" altLang="ja-JP" sz="3200" dirty="0" smtClean="0"/>
              <a:t>(fallen leaves)</a:t>
            </a:r>
            <a:r>
              <a:rPr lang="ja-JP" altLang="en-US" sz="3200" dirty="0" smtClean="0"/>
              <a:t>月</a:t>
            </a:r>
            <a:endParaRPr lang="en-GB" sz="3200" dirty="0"/>
          </a:p>
        </p:txBody>
      </p:sp>
      <p:pic>
        <p:nvPicPr>
          <p:cNvPr id="4" name="コンテンツ プレースホルダ 3" descr="A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00188"/>
            <a:ext cx="6480720" cy="47371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okuga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68952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yukata 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70485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浴衣祭り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900087" cy="6156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atsur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04664"/>
            <a:ext cx="820891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渋谷おはら祭り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4664"/>
            <a:ext cx="7848872" cy="6120680"/>
          </a:xfrm>
          <a:prstGeom prst="rect">
            <a:avLst/>
          </a:prstGeom>
        </p:spPr>
      </p:pic>
      <p:pic>
        <p:nvPicPr>
          <p:cNvPr id="10" name="8-3 Hanabi 6.2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8424936" cy="6264696"/>
          </a:xfrm>
          <a:prstGeom prst="rect">
            <a:avLst/>
          </a:prstGeom>
        </p:spPr>
      </p:pic>
      <p:pic>
        <p:nvPicPr>
          <p:cNvPr id="11" name="第60回おはら祭 ディズニーパレード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71600" y="980728"/>
            <a:ext cx="720080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000"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2000"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000" dirty="0" smtClean="0"/>
              <a:t>九月長月</a:t>
            </a:r>
            <a:r>
              <a:rPr lang="en-US" altLang="ja-JP" sz="4000" dirty="0" smtClean="0"/>
              <a:t>(</a:t>
            </a:r>
            <a:r>
              <a:rPr lang="ja-JP" altLang="en-US" sz="4000" dirty="0" err="1" smtClean="0"/>
              <a:t>ながづ</a:t>
            </a:r>
            <a:r>
              <a:rPr lang="ja-JP" altLang="en-US" sz="4000" dirty="0" smtClean="0"/>
              <a:t>き</a:t>
            </a:r>
            <a:r>
              <a:rPr lang="en-US" altLang="ja-JP" sz="4000" dirty="0" smtClean="0"/>
              <a:t>) September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夜</a:t>
            </a:r>
            <a:r>
              <a:rPr lang="en-US" altLang="ja-JP" sz="3600" dirty="0" smtClean="0"/>
              <a:t>(night-time)</a:t>
            </a:r>
            <a:r>
              <a:rPr lang="ja-JP" altLang="en-US" sz="3600" dirty="0" smtClean="0"/>
              <a:t>が長い</a:t>
            </a:r>
            <a:r>
              <a:rPr lang="en-US" altLang="ja-JP" sz="3600" dirty="0" smtClean="0"/>
              <a:t>(long)</a:t>
            </a:r>
            <a:r>
              <a:rPr lang="ja-JP" altLang="en-US" sz="3600" dirty="0" smtClean="0"/>
              <a:t>月</a:t>
            </a:r>
            <a:endParaRPr lang="en-GB" dirty="0"/>
          </a:p>
        </p:txBody>
      </p:sp>
      <p:pic>
        <p:nvPicPr>
          <p:cNvPr id="4" name="コンテンツ プレースホルダ 3" descr="Sep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772816"/>
            <a:ext cx="6408712" cy="4896544"/>
          </a:xfrm>
        </p:spPr>
      </p:pic>
      <p:pic>
        <p:nvPicPr>
          <p:cNvPr id="6" name="うさぎ 【童謡とわらべ歌】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548680"/>
            <a:ext cx="360040" cy="360040"/>
          </a:xfrm>
          <a:prstGeom prst="rect">
            <a:avLst/>
          </a:prstGeom>
        </p:spPr>
      </p:pic>
      <p:pic>
        <p:nvPicPr>
          <p:cNvPr id="7" name="うさぎ／カラオケ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475656" y="1844824"/>
            <a:ext cx="6264696" cy="469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0" mute="1"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40160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十月</a:t>
            </a:r>
            <a:r>
              <a:rPr lang="ja-JP" altLang="en-US" sz="3600" dirty="0" smtClean="0"/>
              <a:t>神無月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かんなづき</a:t>
            </a:r>
            <a:r>
              <a:rPr lang="en-US" altLang="ja-JP" sz="3600" smtClean="0"/>
              <a:t>) October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700" dirty="0" smtClean="0"/>
              <a:t>神々</a:t>
            </a:r>
            <a:r>
              <a:rPr lang="en-US" altLang="ja-JP" sz="2700" dirty="0" smtClean="0"/>
              <a:t>(gods)</a:t>
            </a:r>
            <a:r>
              <a:rPr lang="ja-JP" altLang="en-US" sz="2700" dirty="0" smtClean="0"/>
              <a:t>が出雲大社に集まり</a:t>
            </a:r>
            <a:r>
              <a:rPr lang="en-US" altLang="ja-JP" sz="2700" dirty="0" smtClean="0"/>
              <a:t>(assemble)</a:t>
            </a:r>
            <a:r>
              <a:rPr lang="ja-JP" altLang="en-US" sz="2700" dirty="0" err="1" smtClean="0"/>
              <a:t>、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2700" dirty="0" smtClean="0">
                <a:effectLst/>
              </a:rPr>
              <a:t>留守</a:t>
            </a:r>
            <a:r>
              <a:rPr lang="en-US" altLang="ja-JP" sz="2700" dirty="0" smtClean="0">
                <a:effectLst/>
              </a:rPr>
              <a:t>(are away)</a:t>
            </a:r>
            <a:r>
              <a:rPr lang="ja-JP" altLang="en-US" sz="2700" dirty="0" smtClean="0">
                <a:effectLst/>
              </a:rPr>
              <a:t>になる月</a:t>
            </a:r>
            <a:endParaRPr lang="en-GB" dirty="0">
              <a:effectLst/>
            </a:endParaRPr>
          </a:p>
        </p:txBody>
      </p:sp>
      <p:pic>
        <p:nvPicPr>
          <p:cNvPr id="4" name="コンテンツ プレースホルダ 3" descr="O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8128000" cy="4730676"/>
          </a:xfrm>
        </p:spPr>
      </p:pic>
      <p:pic>
        <p:nvPicPr>
          <p:cNvPr id="6" name="8-1 民謡 (徳之島) - 六調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44208" y="1268760"/>
            <a:ext cx="376808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path" presetSubtype="0" repeatCount="indefinite" accel="50000" decel="50000" autoRev="1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2.04025E-6 C 0.00035 -0.00486 0.00105 -0.00949 0.00226 -0.00949 C 0.00365 -0.00949 0.00417 -0.00486 0.00469 2.04025E-6 C 0.00521 0.00555 0.00573 0.01133 0.0073 0.01133 C 0.00868 0.01133 0.00921 0.00555 0.0099 2.04025E-6 C 0.01007 -0.00486 0.01077 -0.00949 0.01216 -0.00949 C 0.01355 -0.00949 0.01407 -0.00486 0.01459 2.04025E-6 C 0.01511 0.00555 0.01563 0.01133 0.01702 0.01133 C 0.01858 0.01133 0.01962 2.04025E-6 0.01962 0.00023 C 0.02014 -0.00486 0.02066 -0.00949 0.02205 -0.00949 C 0.02344 -0.00949 0.02396 -0.00486 0.02431 2.04025E-6 C 0.025 0.00555 0.02552 0.01133 0.02709 0.01133 C 0.02848 0.01133 0.029 0.00555 0.02934 2.04025E-6 C 0.03004 -0.00486 0.03056 -0.00949 0.03195 -0.00949 C 0.03316 -0.00949 0.03386 -0.00486 0.03421 2.04025E-6 C 0.03473 0.00555 0.03542 0.01133 0.03681 0.01133 C 0.0382 0.01133 0.03872 0.00555 0.03941 2.04025E-6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3.9232E-6 C 0.00034 -0.00509 0.00087 -0.00949 0.00208 -0.00949 C 0.00364 -0.00949 0.00416 -0.00509 0.00451 3.9232E-6 C 0.00521 0.00555 0.00555 0.01156 0.00729 0.01156 C 0.00868 0.01156 0.00903 0.00555 0.00972 3.9232E-6 C 0.01007 -0.00509 0.01076 -0.00949 0.01198 -0.00949 C 0.01319 -0.00949 0.01389 -0.00509 0.01441 3.9232E-6 C 0.01493 0.00555 0.01545 0.01156 0.01701 0.01156 C 0.0184 0.01156 0.01944 3.9232E-6 0.01944 0.00046 C 0.01996 -0.00509 0.02048 -0.00949 0.02187 -0.00949 C 0.02326 -0.00949 0.02361 -0.00509 0.02413 3.9232E-6 C 0.02482 0.00555 0.02534 0.01156 0.02673 0.01156 C 0.0283 0.01156 0.02882 0.00555 0.02916 3.9232E-6 C 0.02969 -0.00509 0.03021 -0.00949 0.03177 -0.00949 C 0.03281 -0.00949 0.0335 -0.00509 0.03403 3.9232E-6 C 0.03437 0.00555 0.03524 0.01156 0.03663 0.01156 C 0.03784 0.01156 0.03837 0.00555 0.03923 3.9232E-6 " pathEditMode="relative" rAng="0" ptsTypes="fffffffffffffffff">
                                      <p:cBhvr>
                                        <p:cTn id="17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0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ose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920880" cy="582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000" dirty="0" smtClean="0"/>
              <a:t>十一月霜月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しもつき</a:t>
            </a:r>
            <a:r>
              <a:rPr lang="en-US" altLang="ja-JP" sz="4000" dirty="0" smtClean="0"/>
              <a:t>) November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000" dirty="0" smtClean="0"/>
              <a:t>霜</a:t>
            </a:r>
            <a:r>
              <a:rPr lang="ja-JP" altLang="en-US" sz="3100" dirty="0" smtClean="0"/>
              <a:t>しも</a:t>
            </a:r>
            <a:r>
              <a:rPr lang="en-US" altLang="ja-JP" sz="4000" dirty="0" smtClean="0"/>
              <a:t>(frost)</a:t>
            </a:r>
            <a:r>
              <a:rPr lang="ja-JP" altLang="en-US" sz="4000" dirty="0" smtClean="0"/>
              <a:t>の降る月</a:t>
            </a:r>
            <a:endParaRPr lang="en-GB" dirty="0"/>
          </a:p>
        </p:txBody>
      </p:sp>
      <p:pic>
        <p:nvPicPr>
          <p:cNvPr id="4" name="コンテンツ プレースホルダ 3" descr="N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12768" cy="50765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ja-JP" altLang="en-US" sz="3600" dirty="0" smtClean="0"/>
              <a:t>十二月師走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しわ</a:t>
            </a:r>
            <a:r>
              <a:rPr lang="ja-JP" altLang="en-US" sz="3600" dirty="0" err="1" smtClean="0"/>
              <a:t>す</a:t>
            </a:r>
            <a:r>
              <a:rPr lang="en-US" altLang="ja-JP" sz="3600" dirty="0" smtClean="0"/>
              <a:t>) December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3300" dirty="0" smtClean="0"/>
              <a:t>師</a:t>
            </a:r>
            <a:r>
              <a:rPr lang="en-US" altLang="ja-JP" sz="3300" dirty="0" smtClean="0"/>
              <a:t>teacher/mentor/the Reverend</a:t>
            </a:r>
            <a:r>
              <a:rPr lang="ja-JP" altLang="en-US" sz="3300" dirty="0" smtClean="0"/>
              <a:t>が走る</a:t>
            </a:r>
            <a:r>
              <a:rPr lang="en-US" altLang="ja-JP" sz="3300" dirty="0" smtClean="0"/>
              <a:t>(run)</a:t>
            </a:r>
            <a:r>
              <a:rPr lang="ja-JP" altLang="en-US" sz="3600" dirty="0" smtClean="0"/>
              <a:t>月</a:t>
            </a:r>
            <a:endParaRPr lang="en-GB" dirty="0"/>
          </a:p>
        </p:txBody>
      </p:sp>
      <p:pic>
        <p:nvPicPr>
          <p:cNvPr id="4" name="コンテンツ プレースホルダ 3" descr="Dec.jpe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3563888" y="2636912"/>
            <a:ext cx="2931345" cy="2522592"/>
          </a:xfrm>
        </p:spPr>
      </p:pic>
      <p:pic>
        <p:nvPicPr>
          <p:cNvPr id="5" name="コンテンツ プレースホルダ 3" descr="Dec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430714" y="2276873"/>
            <a:ext cx="3096009" cy="266429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コンテンツ プレースホルダ 3" descr="Dec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0592" y="-60961"/>
            <a:ext cx="2880320" cy="2478682"/>
          </a:xfrm>
          <a:prstGeom prst="rect">
            <a:avLst/>
          </a:prstGeom>
        </p:spPr>
      </p:pic>
      <p:pic>
        <p:nvPicPr>
          <p:cNvPr id="9" name="『お正月』 - YouT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411760" y="2204864"/>
            <a:ext cx="432048" cy="432048"/>
          </a:xfrm>
          <a:prstGeom prst="rect">
            <a:avLst/>
          </a:prstGeom>
        </p:spPr>
      </p:pic>
      <p:pic>
        <p:nvPicPr>
          <p:cNvPr id="11" name="12_2 Christmas Lights in Tokyo Japan 2.04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</p:spPr>
      </p:pic>
      <p:pic>
        <p:nvPicPr>
          <p:cNvPr id="15" name="12_3 Illuminations in Osaka Japan 3.46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395536" y="620688"/>
            <a:ext cx="8352928" cy="6004048"/>
          </a:xfrm>
          <a:prstGeom prst="rect">
            <a:avLst/>
          </a:prstGeom>
        </p:spPr>
      </p:pic>
      <p:pic>
        <p:nvPicPr>
          <p:cNvPr id="16" name="12_1 KFC Xmas in Japan 1.31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1259632" y="1484784"/>
            <a:ext cx="6480720" cy="469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163 7.40741E-7 L -0.94653 0.09468 L -0.88576 7.40741E-7 L -0.82135 0.09468 L -0.75677 7.40741E-7 L -0.6967 0.09468 L -0.63194 7.40741E-7 L -0.57066 0.09468 L -0.50625 7.40741E-7 L -0.44166 0.09468 L -0.38038 7.40741E-7 L -0.3158 0.09468 L -0.25538 7.40741E-7 L -0.19062 0.09468 L -0.12604 7.40741E-7 L -0.0651 0.09468 L -2.77778E-6 7.40741E-7 " pathEditMode="relative" rAng="0" ptsTypes="FFFFFFFFFFFFFFFFF">
                                      <p:cBhvr>
                                        <p:cTn id="12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11389 0.14005 L 0.18073 -0.04004 L 0.29288 0.10023 L 0.36597 -0.08125 L 0.4724 0.05996 L 0.54549 -0.12152 L 0.65365 0.01945 L 0.72622 -0.16157 L 0.83958 -0.02176 L 0.90695 -0.20231 L 1.02031 -0.06227 L 1.08629 -0.24213 L 1.20035 -0.10231 L 1.27257 -0.28379 L 1.38038 -0.14259 L 1.45399 -0.3243 " pathEditMode="relative" rAng="-567542" ptsTypes="FFFFFFFFFFFFFFFFF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8038 1.01134 L -1.13525 0.89606 L -1.04236 0.90764 L -0.99809 0.79282 L -0.90122 0.80116 L -0.86146 0.69005 L -0.76459 0.69768 L -0.72379 0.58634 L -0.62674 0.59468 L -0.58247 0.48009 L -0.48906 0.49097 L -0.44462 0.37616 L -0.35226 0.38796 L -0.30781 0.27268 L -0.21094 0.28171 L -0.16997 0.16968 L -0.07275 0.17801 " pathEditMode="relative" rAng="-1763784" ptsTypes="FFFFFFFFFFFFFFFFF">
                                      <p:cBhvr>
                                        <p:cTn id="28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00" y="-4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00" numSld="5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2000"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22000"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22000"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ak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764704"/>
            <a:ext cx="5832648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ako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24826"/>
            <a:ext cx="8064896" cy="5956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8208912" cy="6156684"/>
          </a:xfrm>
          <a:prstGeom prst="rect">
            <a:avLst/>
          </a:prstGeom>
        </p:spPr>
      </p:pic>
      <p:pic>
        <p:nvPicPr>
          <p:cNvPr id="10" name="1-3 New Year Hatsumoude_3.1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836712"/>
            <a:ext cx="7296811" cy="5400600"/>
          </a:xfrm>
          <a:prstGeom prst="rect">
            <a:avLst/>
          </a:prstGeom>
        </p:spPr>
      </p:pic>
      <p:pic>
        <p:nvPicPr>
          <p:cNvPr id="11" name="1-2 New Year Hatsumoude_1.37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83568" y="764704"/>
            <a:ext cx="756084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8000"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78000"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224136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二月如月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きさらぎ</a:t>
            </a:r>
            <a:r>
              <a:rPr lang="en-US" altLang="ja-JP" sz="3200" dirty="0" smtClean="0"/>
              <a:t>) February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2400" dirty="0" smtClean="0"/>
              <a:t>寒さ</a:t>
            </a:r>
            <a:r>
              <a:rPr lang="en-US" altLang="ja-JP" sz="2400" dirty="0" smtClean="0"/>
              <a:t>(cold)</a:t>
            </a:r>
            <a:r>
              <a:rPr lang="ja-JP" altLang="en-US" sz="2400" dirty="0" smtClean="0"/>
              <a:t>が残っていて重ね着</a:t>
            </a:r>
            <a:r>
              <a:rPr lang="en-US" altLang="ja-JP" sz="2400" dirty="0" smtClean="0"/>
              <a:t>(put on </a:t>
            </a:r>
            <a:r>
              <a:rPr lang="en-US" altLang="ja-JP" sz="2400" smtClean="0"/>
              <a:t>more clothes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する月</a:t>
            </a:r>
            <a:endParaRPr lang="en-GB" sz="3600" dirty="0"/>
          </a:p>
        </p:txBody>
      </p:sp>
      <p:pic>
        <p:nvPicPr>
          <p:cNvPr id="4" name="コンテンツ プレースホルダ 3" descr="F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403244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000" dirty="0" smtClean="0"/>
              <a:t>三月弥生 </a:t>
            </a:r>
            <a:r>
              <a:rPr lang="en-US" altLang="ja-JP" sz="4000" dirty="0" smtClean="0"/>
              <a:t>March</a:t>
            </a:r>
            <a:br>
              <a:rPr lang="en-US" altLang="ja-JP" sz="4000" dirty="0" smtClean="0"/>
            </a:br>
            <a:r>
              <a:rPr lang="ja-JP" altLang="en-US" sz="3600" dirty="0" smtClean="0"/>
              <a:t>草木</a:t>
            </a:r>
            <a:r>
              <a:rPr lang="en-US" altLang="ja-JP" sz="3600" dirty="0" smtClean="0"/>
              <a:t>(plant)</a:t>
            </a:r>
            <a:r>
              <a:rPr lang="ja-JP" altLang="en-US" sz="3600" dirty="0" smtClean="0"/>
              <a:t>が生い茂る</a:t>
            </a:r>
            <a:r>
              <a:rPr lang="en-US" altLang="ja-JP" sz="3600" dirty="0" smtClean="0"/>
              <a:t>(grow)</a:t>
            </a:r>
            <a:r>
              <a:rPr lang="ja-JP" altLang="en-US" sz="3600" dirty="0" smtClean="0"/>
              <a:t>月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dirty="0"/>
          </a:p>
        </p:txBody>
      </p:sp>
      <p:pic>
        <p:nvPicPr>
          <p:cNvPr id="4" name="コンテンツ プレースホルダ 3" descr="M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7344816" cy="4752528"/>
          </a:xfrm>
        </p:spPr>
      </p:pic>
      <p:pic>
        <p:nvPicPr>
          <p:cNvPr id="6" name="うれしいひなまつり　（歌詩付） Uresii Hinamatur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07704" y="260648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" numSld="6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1001</TotalTime>
  <Words>181</Words>
  <Application>Microsoft Office PowerPoint</Application>
  <PresentationFormat>On-screen Show (4:3)</PresentationFormat>
  <Paragraphs>22</Paragraphs>
  <Slides>41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HGP明朝E</vt:lpstr>
      <vt:lpstr>ＭＳ Ｐゴシック</vt:lpstr>
      <vt:lpstr>ＭＳ Ｐ明朝</vt:lpstr>
      <vt:lpstr>Bookman Old Style</vt:lpstr>
      <vt:lpstr>Calibri</vt:lpstr>
      <vt:lpstr>Century Schoolbook</vt:lpstr>
      <vt:lpstr>Times New Roman</vt:lpstr>
      <vt:lpstr>Wingdings</vt:lpstr>
      <vt:lpstr>雪藤</vt:lpstr>
      <vt:lpstr>Annual events</vt:lpstr>
      <vt:lpstr>一月睦月（むつき）  January 正月(New Year’s Day)に親類一同があつまる(assemble) 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二月如月(きさらぎ) February  寒さ(cold)が残っていて重ね着(put on more clothes)する月</vt:lpstr>
      <vt:lpstr> 三月弥生 March 草木(plant)が生い茂る(grow)月 </vt:lpstr>
      <vt:lpstr>三月三日March ３rd  Hina-matsuri (the Doll festival)  (The annual event for girls)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四月卯月 April 卯の花(Deutzia)の月</vt:lpstr>
      <vt:lpstr>四月八日April 8th Hana-matsuri (Flower festival)</vt:lpstr>
      <vt:lpstr>PowerPoint Presentation</vt:lpstr>
      <vt:lpstr>PowerPoint Presentation</vt:lpstr>
      <vt:lpstr>Hanami  {桜Sakura (Cherry blossom) viewing}</vt:lpstr>
      <vt:lpstr>PowerPoint Presentation</vt:lpstr>
      <vt:lpstr>PowerPoint Presentation</vt:lpstr>
      <vt:lpstr>Ryookan (良寛) Zen-Buddhist monk (1758–1831)  散(ち)る桜  残（のこ）る桜も  散る桜</vt:lpstr>
      <vt:lpstr>五月皐月(さつき)  May 早苗（sprouts of rice）を植える(do plant)月</vt:lpstr>
      <vt:lpstr>五月五日May 5th Kodomo no hi (the Children’s day) Tango no sekku (The annual event for boys)  </vt:lpstr>
      <vt:lpstr>PowerPoint Presentation</vt:lpstr>
      <vt:lpstr>PowerPoint Presentation</vt:lpstr>
      <vt:lpstr>PowerPoint Presentation</vt:lpstr>
      <vt:lpstr>PowerPoint Presentation</vt:lpstr>
      <vt:lpstr>六月水無月(みなつき) June 水(water)の月、田(rice paddy)に水を引く月</vt:lpstr>
      <vt:lpstr>七月文月 July (ふづき) 稲の穂(ears of rice)が実る(ripen)月</vt:lpstr>
      <vt:lpstr>八月葉月(はづき)August 木々の葉落ち(fallen leaves)月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九月長月(ながづき) September  夜(night-time)が長い(long)月</vt:lpstr>
      <vt:lpstr>十月神無月(かんなづき) October  神々(gods)が出雲大社に集まり(assemble)、 留守(are away)になる月</vt:lpstr>
      <vt:lpstr>十一月霜月(しもつき) November 霜しも(frost)の降る月</vt:lpstr>
      <vt:lpstr>十二月師走(しわす) December 師teacher/mentor/the Reverendが走る(run)月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events in Japan</dc:title>
  <dc:creator>TOMI</dc:creator>
  <cp:lastModifiedBy>billinge</cp:lastModifiedBy>
  <cp:revision>130</cp:revision>
  <dcterms:created xsi:type="dcterms:W3CDTF">2013-05-19T03:54:10Z</dcterms:created>
  <dcterms:modified xsi:type="dcterms:W3CDTF">2013-10-01T03:49:44Z</dcterms:modified>
</cp:coreProperties>
</file>