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4" r:id="rId4"/>
    <p:sldId id="258" r:id="rId5"/>
    <p:sldId id="260" r:id="rId6"/>
    <p:sldId id="263" r:id="rId7"/>
    <p:sldId id="266" r:id="rId8"/>
    <p:sldId id="267" r:id="rId9"/>
    <p:sldId id="262" r:id="rId10"/>
    <p:sldId id="269" r:id="rId11"/>
    <p:sldId id="268" r:id="rId12"/>
    <p:sldId id="270" r:id="rId13"/>
    <p:sldId id="257" r:id="rId14"/>
    <p:sldId id="271" r:id="rId15"/>
    <p:sldId id="272" r:id="rId16"/>
    <p:sldId id="273" r:id="rId17"/>
    <p:sldId id="274" r:id="rId18"/>
    <p:sldId id="297" r:id="rId19"/>
    <p:sldId id="275" r:id="rId20"/>
    <p:sldId id="305" r:id="rId21"/>
    <p:sldId id="261" r:id="rId22"/>
    <p:sldId id="277" r:id="rId23"/>
    <p:sldId id="278" r:id="rId24"/>
    <p:sldId id="284" r:id="rId25"/>
    <p:sldId id="285" r:id="rId26"/>
    <p:sldId id="279" r:id="rId27"/>
    <p:sldId id="280" r:id="rId28"/>
    <p:sldId id="281" r:id="rId29"/>
    <p:sldId id="282" r:id="rId30"/>
    <p:sldId id="283" r:id="rId31"/>
    <p:sldId id="286" r:id="rId32"/>
    <p:sldId id="287" r:id="rId33"/>
    <p:sldId id="290" r:id="rId34"/>
    <p:sldId id="288" r:id="rId35"/>
    <p:sldId id="289" r:id="rId36"/>
    <p:sldId id="276" r:id="rId37"/>
    <p:sldId id="293" r:id="rId38"/>
    <p:sldId id="294" r:id="rId39"/>
    <p:sldId id="291" r:id="rId40"/>
    <p:sldId id="292" r:id="rId41"/>
    <p:sldId id="295" r:id="rId42"/>
    <p:sldId id="296" r:id="rId43"/>
    <p:sldId id="299" r:id="rId44"/>
    <p:sldId id="298" r:id="rId45"/>
    <p:sldId id="300" r:id="rId46"/>
    <p:sldId id="302" r:id="rId47"/>
    <p:sldId id="303" r:id="rId48"/>
    <p:sldId id="304" r:id="rId49"/>
    <p:sldId id="306" r:id="rId50"/>
    <p:sldId id="311" r:id="rId51"/>
    <p:sldId id="307" r:id="rId52"/>
    <p:sldId id="310" r:id="rId53"/>
    <p:sldId id="309" r:id="rId54"/>
    <p:sldId id="308" r:id="rId55"/>
    <p:sldId id="314" r:id="rId56"/>
    <p:sldId id="315" r:id="rId57"/>
    <p:sldId id="312" r:id="rId58"/>
    <p:sldId id="31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2" autoAdjust="0"/>
    <p:restoredTop sz="94707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631A0-5A76-4AB1-9D90-8F16F41D9F75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4265C-4D2B-427B-AB0D-CB23EBFCA3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9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4265C-4D2B-427B-AB0D-CB23EBFCA3AF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4265C-4D2B-427B-AB0D-CB23EBFCA3AF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774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367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395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70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62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76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78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19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84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703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764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82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F74A-8260-4210-AD0C-B51EBE09502E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00F5-9C9C-46E0-875E-6520F657C6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17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au/url?sa=i&amp;rct=j&amp;q=christmas+in+japan&amp;source=images&amp;cd=&amp;cad=rja&amp;uact=8&amp;ved=0CAcQjRw&amp;url=http://www.openjourney.com/article/10-strange-christmas-traditions-around-world-4.html&amp;ei=KOBrVPquC8K7mQWB-IGoCw&amp;psig=AFQjCNGldGqiMBnzaBY3sPj0fs1Gkbul-w&amp;ust=1416441893770205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oogle.com.au/url?sa=i&amp;rct=j&amp;q=christmas+in+japan&amp;source=images&amp;cd=&amp;cad=rja&amp;uact=8&amp;ved=0CAcQjRw&amp;url=http://paradisepraises.com/christmas-in-japan/&amp;ei=8t9rVJahB8a7mQWZ-IFI&amp;psig=AFQjCNGldGqiMBnzaBY3sPj0fs1Gkbul-w&amp;ust=141644189377020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panesepod101.com/japanese-vocabulary-lists/christmas-da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greeting.rakuten.co.jp/event/xmas/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youtube.com/watch?v=36l9ngO2gLA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www.youtube.com/watch?v=tGfpMTaIX6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www.youtube.com/watch?v=7ctyO4rRgsM" TargetMode="External"/><Relationship Id="rId4" Type="http://schemas.openxmlformats.org/officeDocument/2006/relationships/hyperlink" Target="https://www.youtube.com/watch?v=GgwKJ2xDo18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260647"/>
            <a:ext cx="10636288" cy="638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5004" y="3789040"/>
            <a:ext cx="5698996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ja-JP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日本の　ク</a:t>
            </a:r>
            <a:r>
              <a:rPr lang="ja-JP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リスマ</a:t>
            </a:r>
            <a:r>
              <a:rPr lang="ja-JP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ス</a:t>
            </a:r>
            <a:endParaRPr lang="en-US" altLang="ja-JP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A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Christmas in Japan</a:t>
            </a:r>
          </a:p>
        </p:txBody>
      </p:sp>
    </p:spTree>
    <p:extLst>
      <p:ext uri="{BB962C8B-B14F-4D97-AF65-F5344CB8AC3E}">
        <p14:creationId xmlns:p14="http://schemas.microsoft.com/office/powerpoint/2010/main" val="4723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6" y="980728"/>
            <a:ext cx="70207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4361182" y="260648"/>
            <a:ext cx="4680520" cy="1080120"/>
          </a:xfrm>
          <a:prstGeom prst="wedgeEllipseCallout">
            <a:avLst>
              <a:gd name="adj1" fmla="val -35807"/>
              <a:gd name="adj2" fmla="val 17535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</a:rPr>
              <a:t>メリークリスマス！</a:t>
            </a:r>
            <a:endParaRPr lang="en-AU" sz="32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5565139"/>
            <a:ext cx="82809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クリスマ</a:t>
            </a:r>
            <a:r>
              <a:rPr lang="ja-JP" altLang="en-US" sz="3600" b="1" dirty="0" smtClean="0">
                <a:solidFill>
                  <a:srgbClr val="FF0000"/>
                </a:solidFill>
              </a:rPr>
              <a:t>スパーティー</a:t>
            </a:r>
            <a:r>
              <a:rPr lang="en-AU" sz="3600" b="1" dirty="0" smtClean="0">
                <a:solidFill>
                  <a:srgbClr val="FF0000"/>
                </a:solidFill>
              </a:rPr>
              <a:t> </a:t>
            </a:r>
            <a:r>
              <a:rPr lang="en-AU" sz="3600" dirty="0" smtClean="0"/>
              <a:t>are often held for children, with games, singing and dancing. 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3720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637108"/>
            <a:ext cx="872908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dirty="0" smtClean="0"/>
              <a:t>Families celebrate Christmas Eve by eating a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クリスマスケーキ</a:t>
            </a:r>
            <a:r>
              <a:rPr lang="en-US" altLang="ja-JP" sz="2400" dirty="0" smtClean="0"/>
              <a:t>.  This cake is often bought by t</a:t>
            </a:r>
            <a:r>
              <a:rPr lang="en-AU" sz="2400" dirty="0" smtClean="0"/>
              <a:t>he father of the family on his way home from work.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クリスマスケーキ　</a:t>
            </a:r>
            <a:r>
              <a:rPr lang="en-AU" sz="2400" dirty="0" smtClean="0"/>
              <a:t>is a sponge cake decorated with strawberries and whipped cream decorated with trees, flowers and a figure of</a:t>
            </a:r>
            <a:r>
              <a:rPr lang="ja-JP" altLang="en-US" sz="2400" dirty="0"/>
              <a:t>　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サンタさん</a:t>
            </a:r>
            <a:r>
              <a:rPr lang="en-US" altLang="ja-JP" sz="2400" b="1" dirty="0">
                <a:solidFill>
                  <a:schemeClr val="tx1"/>
                </a:solidFill>
              </a:rPr>
              <a:t>.</a:t>
            </a:r>
            <a:endParaRPr lang="en-AU" sz="2400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416">
            <a:off x="-994134" y="328331"/>
            <a:ext cx="5188277" cy="389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796"/>
            <a:ext cx="5436095" cy="40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1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14046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505">
            <a:off x="-608759" y="221429"/>
            <a:ext cx="3825992" cy="391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320" y="4869160"/>
            <a:ext cx="8844168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800" dirty="0" smtClean="0"/>
              <a:t>In Japan Santa is known as </a:t>
            </a:r>
            <a:r>
              <a:rPr lang="ja-JP" altLang="en-US" sz="2800" dirty="0" smtClean="0">
                <a:solidFill>
                  <a:srgbClr val="FF0000"/>
                </a:solidFill>
              </a:rPr>
              <a:t>サンタさん </a:t>
            </a:r>
            <a:r>
              <a:rPr lang="en-US" altLang="ja-JP" sz="2800" dirty="0" smtClean="0"/>
              <a:t>or </a:t>
            </a:r>
            <a:r>
              <a:rPr lang="ja-JP" altLang="en-US" sz="2800" dirty="0" smtClean="0">
                <a:solidFill>
                  <a:srgbClr val="FF0000"/>
                </a:solidFill>
              </a:rPr>
              <a:t>サンタクロース</a:t>
            </a:r>
            <a:r>
              <a:rPr lang="en-US" altLang="ja-JP" sz="2800" dirty="0" smtClean="0">
                <a:solidFill>
                  <a:srgbClr val="FF0000"/>
                </a:solidFill>
              </a:rPr>
              <a:t>.  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Sometimes the term </a:t>
            </a:r>
            <a:r>
              <a:rPr lang="en-AU" altLang="ja-JP" sz="2800" dirty="0" smtClean="0"/>
              <a:t>g</a:t>
            </a:r>
            <a:r>
              <a:rPr lang="en-AU" sz="2800" dirty="0" smtClean="0"/>
              <a:t>ift bringer </a:t>
            </a:r>
            <a:r>
              <a:rPr lang="ja-JP" altLang="en-US" sz="2800" dirty="0" smtClean="0">
                <a:solidFill>
                  <a:srgbClr val="FF0000"/>
                </a:solidFill>
              </a:rPr>
              <a:t>ほていおしょう</a:t>
            </a:r>
            <a:r>
              <a:rPr lang="en-AU" altLang="ja-JP" sz="2800" dirty="0"/>
              <a:t> </a:t>
            </a:r>
            <a:r>
              <a:rPr lang="en-AU" altLang="ja-JP" sz="2800" dirty="0" smtClean="0"/>
              <a:t>is used.  However this is the</a:t>
            </a:r>
            <a:r>
              <a:rPr lang="en-AU" sz="2800" dirty="0" smtClean="0"/>
              <a:t> Japanese god of good fortune from Buddhism and not really related to Christmas.</a:t>
            </a:r>
            <a:endParaRPr lang="en-AU" sz="2800" dirty="0"/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79" y="12091"/>
            <a:ext cx="3016121" cy="43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6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24"/>
            <a:ext cx="4443509" cy="319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122"/>
            <a:ext cx="4134070" cy="319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25887"/>
            <a:ext cx="5466184" cy="31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807" y="3434837"/>
            <a:ext cx="4392488" cy="31683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AU" sz="2700" dirty="0" smtClean="0"/>
              <a:t>Thanks to the successful </a:t>
            </a:r>
          </a:p>
          <a:p>
            <a:pPr marL="0" indent="0">
              <a:buNone/>
            </a:pPr>
            <a:r>
              <a:rPr lang="ja-JP" altLang="en-US" sz="2700" b="1" dirty="0" smtClean="0">
                <a:solidFill>
                  <a:srgbClr val="FF0000"/>
                </a:solidFill>
              </a:rPr>
              <a:t>クリスマスには　ケンタッキー</a:t>
            </a:r>
            <a:r>
              <a:rPr lang="ja-JP" altLang="en-US" sz="2700" dirty="0" smtClean="0"/>
              <a:t> </a:t>
            </a:r>
            <a:r>
              <a:rPr lang="en-US" altLang="ja-JP" sz="2700" dirty="0" smtClean="0"/>
              <a:t>marketing campaign in 1974, Japan can’t get enough of KFC on Christmas day. </a:t>
            </a:r>
            <a:r>
              <a:rPr lang="en-AU" sz="2700" dirty="0" smtClean="0"/>
              <a:t>People line up for hours or pre-order to avoid crowds.</a:t>
            </a:r>
          </a:p>
        </p:txBody>
      </p:sp>
    </p:spTree>
    <p:extLst>
      <p:ext uri="{BB962C8B-B14F-4D97-AF65-F5344CB8AC3E}">
        <p14:creationId xmlns:p14="http://schemas.microsoft.com/office/powerpoint/2010/main" val="33179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797" cy="616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3425172" cy="256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http://t2.gstatic.com/images?q=tbn:ANd9GcRCvNZ3mY3m1M1WC3Rq8H9UVgkuJB1eZ0EfllJ8IjtT-UtS00C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01" y="3083496"/>
            <a:ext cx="3837380" cy="13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t0.gstatic.com/images?q=tbn:ANd9GcQTUk9C_nXER_zCiLMuwTULx7Q2LNUOHK1b0q_i8juYQcelKu8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32" y="4581128"/>
            <a:ext cx="2674268" cy="21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4088" y="4574113"/>
            <a:ext cx="4080281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ja-JP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ク</a:t>
            </a:r>
            <a:r>
              <a:rPr lang="ja-JP" alt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リスマ</a:t>
            </a:r>
            <a:r>
              <a:rPr lang="ja-JP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ス　クイズ</a:t>
            </a:r>
            <a:endParaRPr lang="en-US" altLang="ja-JP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altLang="ja-JP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Christmas </a:t>
            </a:r>
            <a:r>
              <a:rPr lang="en-US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Quiz</a:t>
            </a:r>
            <a:endParaRPr lang="en-AU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7" y="0"/>
            <a:ext cx="4795804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97" y="3429000"/>
            <a:ext cx="52689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748883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ja-JP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ク</a:t>
            </a:r>
            <a:r>
              <a:rPr lang="ja-JP" alt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リスマ</a:t>
            </a:r>
            <a:r>
              <a:rPr lang="ja-JP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ス　クイズ：ほんとう　うそう</a:t>
            </a:r>
            <a:endParaRPr lang="en-US" altLang="ja-JP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altLang="ja-JP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Christmas </a:t>
            </a:r>
            <a:r>
              <a:rPr lang="en-US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Quiz: True False</a:t>
            </a:r>
            <a:endParaRPr lang="en-AU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72816"/>
            <a:ext cx="8640960" cy="4893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AU" altLang="ja-JP" sz="2800" dirty="0" smtClean="0">
                <a:ln/>
                <a:solidFill>
                  <a:schemeClr val="accent3"/>
                </a:solidFill>
              </a:rPr>
              <a:t>Christmas in Japan is a religious festival.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ja-JP" sz="2800" dirty="0" smtClean="0">
                <a:ln/>
                <a:solidFill>
                  <a:schemeClr val="accent3"/>
                </a:solidFill>
              </a:rPr>
              <a:t>Christmas eve in Japan is a romantic day.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ja-JP" sz="2800" dirty="0" smtClean="0">
                <a:ln/>
                <a:solidFill>
                  <a:schemeClr val="accent3"/>
                </a:solidFill>
              </a:rPr>
              <a:t>25</a:t>
            </a:r>
            <a:r>
              <a:rPr lang="en-US" altLang="ja-JP" sz="2800" baseline="30000" dirty="0" smtClean="0">
                <a:ln/>
                <a:solidFill>
                  <a:schemeClr val="accent3"/>
                </a:solidFill>
              </a:rPr>
              <a:t>th</a:t>
            </a:r>
            <a:r>
              <a:rPr lang="en-US" altLang="ja-JP" sz="2800" dirty="0" smtClean="0">
                <a:ln/>
                <a:solidFill>
                  <a:schemeClr val="accent3"/>
                </a:solidFill>
              </a:rPr>
              <a:t> of December is a public holiday.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ja-JP" sz="2800" dirty="0" smtClean="0">
                <a:ln/>
                <a:solidFill>
                  <a:schemeClr val="accent3"/>
                </a:solidFill>
              </a:rPr>
              <a:t>Japanese Christmas cake is a fruit cake.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ja-JP" sz="2800" dirty="0" smtClean="0">
                <a:ln/>
                <a:solidFill>
                  <a:schemeClr val="accent3"/>
                </a:solidFill>
              </a:rPr>
              <a:t>Santa in Japan is called ‘Santa-san’.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ja-JP" sz="2800" dirty="0" smtClean="0">
                <a:ln/>
                <a:solidFill>
                  <a:schemeClr val="accent3"/>
                </a:solidFill>
              </a:rPr>
              <a:t>Most people eat KFC for Christmas dinner.</a:t>
            </a:r>
          </a:p>
          <a:p>
            <a:pPr marL="514350" indent="-514350">
              <a:buAutoNum type="arabicPeriod"/>
            </a:pPr>
            <a:endParaRPr lang="en-AU" altLang="ja-JP" sz="2800" b="1" i="1" dirty="0" smtClean="0">
              <a:ln/>
              <a:solidFill>
                <a:schemeClr val="accent3"/>
              </a:solidFill>
            </a:endParaRPr>
          </a:p>
          <a:p>
            <a:pPr marL="742950" indent="-742950">
              <a:buAutoNum type="arabicPeriod"/>
            </a:pPr>
            <a:endParaRPr lang="en-US" altLang="ja-JP" sz="3200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749" y="3068960"/>
            <a:ext cx="2270498" cy="170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2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-27384"/>
            <a:ext cx="74888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ja-JP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ANSWERS</a:t>
            </a:r>
            <a:endParaRPr lang="en-AU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713" y="692696"/>
            <a:ext cx="8640960" cy="618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AU" altLang="ja-JP" sz="2400" dirty="0" smtClean="0">
                <a:ln/>
                <a:solidFill>
                  <a:schemeClr val="accent3"/>
                </a:solidFill>
              </a:rPr>
              <a:t>Christmas in Japan is a religious festival.</a:t>
            </a: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n/>
                <a:solidFill>
                  <a:srgbClr val="FF0000"/>
                </a:solidFill>
              </a:rPr>
              <a:t>うそう </a:t>
            </a:r>
            <a:r>
              <a:rPr lang="en-US" altLang="ja-JP" sz="2000" dirty="0" smtClean="0">
                <a:ln/>
                <a:solidFill>
                  <a:srgbClr val="FF0000"/>
                </a:solidFill>
              </a:rPr>
              <a:t>- FALSE</a:t>
            </a:r>
            <a:endParaRPr lang="en-AU" altLang="ja-JP" sz="2000" dirty="0" smtClean="0">
              <a:ln/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 smtClean="0">
                <a:ln/>
                <a:solidFill>
                  <a:schemeClr val="accent3"/>
                </a:solidFill>
              </a:rPr>
              <a:t>2.    Christmas eve in Japan is a romantic day.</a:t>
            </a: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n/>
                <a:solidFill>
                  <a:srgbClr val="FF0000"/>
                </a:solidFill>
              </a:rPr>
              <a:t>ほんとう </a:t>
            </a:r>
            <a:r>
              <a:rPr lang="en-US" altLang="ja-JP" sz="2000" dirty="0" smtClean="0">
                <a:ln/>
                <a:solidFill>
                  <a:srgbClr val="FF0000"/>
                </a:solidFill>
              </a:rPr>
              <a:t>- TRUE</a:t>
            </a:r>
          </a:p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n-US" altLang="ja-JP" sz="2400" dirty="0" smtClean="0">
                <a:ln/>
                <a:solidFill>
                  <a:schemeClr val="accent3"/>
                </a:solidFill>
              </a:rPr>
              <a:t>25</a:t>
            </a:r>
            <a:r>
              <a:rPr lang="en-US" altLang="ja-JP" sz="2400" baseline="30000" dirty="0" smtClean="0">
                <a:ln/>
                <a:solidFill>
                  <a:schemeClr val="accent3"/>
                </a:solidFill>
              </a:rPr>
              <a:t>th</a:t>
            </a:r>
            <a:r>
              <a:rPr lang="en-US" altLang="ja-JP" sz="2400" dirty="0" smtClean="0">
                <a:ln/>
                <a:solidFill>
                  <a:schemeClr val="accent3"/>
                </a:solidFill>
              </a:rPr>
              <a:t> of December is a public holiday.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n/>
                <a:solidFill>
                  <a:srgbClr val="FF0000"/>
                </a:solidFill>
              </a:rPr>
              <a:t>うそう </a:t>
            </a:r>
            <a:r>
              <a:rPr lang="en-US" altLang="ja-JP" sz="2000" dirty="0">
                <a:ln/>
                <a:solidFill>
                  <a:srgbClr val="FF0000"/>
                </a:solidFill>
              </a:rPr>
              <a:t>- FALSE</a:t>
            </a:r>
            <a:endParaRPr lang="en-AU" altLang="ja-JP" sz="2000" dirty="0">
              <a:ln/>
              <a:solidFill>
                <a:srgbClr val="FF0000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 startAt="4"/>
            </a:pPr>
            <a:r>
              <a:rPr lang="en-US" altLang="ja-JP" sz="2400" dirty="0" smtClean="0">
                <a:ln/>
                <a:solidFill>
                  <a:schemeClr val="accent3"/>
                </a:solidFill>
              </a:rPr>
              <a:t>Japanese Christmas cake is a fruit cake.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n/>
                <a:solidFill>
                  <a:srgbClr val="FF0000"/>
                </a:solidFill>
              </a:rPr>
              <a:t>うそう </a:t>
            </a:r>
            <a:r>
              <a:rPr lang="en-US" altLang="ja-JP" sz="2000" dirty="0">
                <a:ln/>
                <a:solidFill>
                  <a:srgbClr val="FF0000"/>
                </a:solidFill>
              </a:rPr>
              <a:t>- FALSE</a:t>
            </a:r>
            <a:endParaRPr lang="en-AU" altLang="ja-JP" sz="2000" dirty="0">
              <a:ln/>
              <a:solidFill>
                <a:srgbClr val="FF0000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 startAt="5"/>
            </a:pPr>
            <a:r>
              <a:rPr lang="en-US" altLang="ja-JP" sz="2400" dirty="0" smtClean="0">
                <a:ln/>
                <a:solidFill>
                  <a:schemeClr val="accent3"/>
                </a:solidFill>
              </a:rPr>
              <a:t>Santa in Japan is called ‘Santa-san’.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n/>
                <a:solidFill>
                  <a:srgbClr val="FF0000"/>
                </a:solidFill>
              </a:rPr>
              <a:t>ほんとう </a:t>
            </a:r>
            <a:r>
              <a:rPr lang="en-US" altLang="ja-JP" sz="2000" dirty="0">
                <a:ln/>
                <a:solidFill>
                  <a:srgbClr val="FF0000"/>
                </a:solidFill>
              </a:rPr>
              <a:t>- TRUE</a:t>
            </a:r>
          </a:p>
          <a:p>
            <a:pPr>
              <a:lnSpc>
                <a:spcPct val="150000"/>
              </a:lnSpc>
            </a:pPr>
            <a:r>
              <a:rPr lang="en-US" altLang="ja-JP" sz="2400" dirty="0" smtClean="0">
                <a:ln/>
                <a:solidFill>
                  <a:schemeClr val="accent3"/>
                </a:solidFill>
              </a:rPr>
              <a:t>6. Most people eat KFC for Christmas dinner.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n/>
                <a:solidFill>
                  <a:srgbClr val="FF0000"/>
                </a:solidFill>
              </a:rPr>
              <a:t>ほんとう </a:t>
            </a:r>
            <a:r>
              <a:rPr lang="en-US" altLang="ja-JP" sz="2000" dirty="0">
                <a:ln/>
                <a:solidFill>
                  <a:srgbClr val="FF0000"/>
                </a:solidFill>
              </a:rPr>
              <a:t>- </a:t>
            </a:r>
            <a:r>
              <a:rPr lang="en-US" altLang="ja-JP" sz="2000" dirty="0" smtClean="0">
                <a:ln/>
                <a:solidFill>
                  <a:srgbClr val="FF0000"/>
                </a:solidFill>
              </a:rPr>
              <a:t>TRUE</a:t>
            </a:r>
            <a:endParaRPr lang="en-US" altLang="ja-JP" sz="3200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698" y="263691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7577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are the similarities between Christmas celebrations in Australia and Japan?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3717032"/>
            <a:ext cx="26034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are the differences?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6552728" cy="23762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467544" y="4302388"/>
            <a:ext cx="6624736" cy="23762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671" y="2254560"/>
            <a:ext cx="185925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2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Let’s write Christmas in Japanese!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10" y="1052736"/>
            <a:ext cx="4615072" cy="19996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11175" y="1398679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509"/>
            <a:ext cx="4615072" cy="199966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82185" y="2744452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282"/>
            <a:ext cx="4615072" cy="199966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82185" y="4090225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055"/>
            <a:ext cx="4615072" cy="199966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382185" y="5435998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759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" y="-29716"/>
            <a:ext cx="9143904" cy="60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31" y="5245951"/>
            <a:ext cx="8229600" cy="15407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 smtClean="0"/>
              <a:t>In Japan, </a:t>
            </a:r>
            <a:r>
              <a:rPr lang="ja-JP" altLang="en-US" b="1" dirty="0">
                <a:solidFill>
                  <a:srgbClr val="FF0000"/>
                </a:solidFill>
              </a:rPr>
              <a:t>クリスマ</a:t>
            </a:r>
            <a:r>
              <a:rPr lang="ja-JP" altLang="en-US" b="1" dirty="0" smtClean="0">
                <a:solidFill>
                  <a:srgbClr val="FF0000"/>
                </a:solidFill>
              </a:rPr>
              <a:t>ス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en-AU" dirty="0" smtClean="0"/>
              <a:t> known as more of a time to </a:t>
            </a:r>
            <a:r>
              <a:rPr lang="en-AU" b="1" dirty="0" smtClean="0">
                <a:solidFill>
                  <a:srgbClr val="FF0000"/>
                </a:solidFill>
              </a:rPr>
              <a:t>spread happiness</a:t>
            </a:r>
            <a:r>
              <a:rPr lang="en-AU" dirty="0" smtClean="0"/>
              <a:t> rather than a religious celebration. </a:t>
            </a:r>
          </a:p>
          <a:p>
            <a:pPr marL="0" indent="0">
              <a:buNone/>
            </a:pPr>
            <a:r>
              <a:rPr lang="en-AU" dirty="0" smtClean="0"/>
              <a:t>The main religion in Japan is Shinto or Buddhism, not Christian.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76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Let’s write Merry Christmas in Japanese!</a:t>
            </a:r>
            <a:endParaRPr lang="en-AU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4311175" y="1398679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ounded Rectangle 8"/>
          <p:cNvSpPr/>
          <p:nvPr/>
        </p:nvSpPr>
        <p:spPr>
          <a:xfrm>
            <a:off x="4382185" y="2744452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ed Rectangle 10"/>
          <p:cNvSpPr/>
          <p:nvPr/>
        </p:nvSpPr>
        <p:spPr>
          <a:xfrm>
            <a:off x="4382185" y="4090225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ounded Rectangle 12"/>
          <p:cNvSpPr/>
          <p:nvPr/>
        </p:nvSpPr>
        <p:spPr>
          <a:xfrm>
            <a:off x="4382185" y="5430765"/>
            <a:ext cx="460851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" y="1414311"/>
            <a:ext cx="4335898" cy="1255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7" y="2790701"/>
            <a:ext cx="4335898" cy="12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23" y="4167091"/>
            <a:ext cx="4335898" cy="1255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" y="5435998"/>
            <a:ext cx="4335898" cy="12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9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38088" cy="5140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48" y="476672"/>
            <a:ext cx="89759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Let’s learn some </a:t>
            </a:r>
            <a:r>
              <a:rPr lang="ja-JP" altLang="en-US" sz="3600" dirty="0" smtClean="0"/>
              <a:t>クリスマス </a:t>
            </a:r>
            <a:r>
              <a:rPr lang="en-US" altLang="ja-JP" sz="3600" dirty="0" smtClean="0"/>
              <a:t>words in Japanese!</a:t>
            </a:r>
            <a:endParaRPr lang="en-AU" sz="3600" dirty="0"/>
          </a:p>
        </p:txBody>
      </p:sp>
      <p:sp>
        <p:nvSpPr>
          <p:cNvPr id="5" name="Rectangle 4"/>
          <p:cNvSpPr/>
          <p:nvPr/>
        </p:nvSpPr>
        <p:spPr>
          <a:xfrm>
            <a:off x="1499588" y="6554692"/>
            <a:ext cx="7560840" cy="266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Listen here: </a:t>
            </a:r>
            <a:r>
              <a:rPr lang="en-AU" sz="1600" dirty="0" smtClean="0">
                <a:hlinkClick r:id="rId3"/>
              </a:rPr>
              <a:t>http</a:t>
            </a:r>
            <a:r>
              <a:rPr lang="en-AU" sz="1600" dirty="0">
                <a:hlinkClick r:id="rId3"/>
              </a:rPr>
              <a:t>://</a:t>
            </a:r>
            <a:r>
              <a:rPr lang="en-AU" sz="1600" dirty="0" smtClean="0">
                <a:hlinkClick r:id="rId3"/>
              </a:rPr>
              <a:t>www.japanesepod101.com/japanese-vocabulary-lists/christmas-day</a:t>
            </a:r>
            <a:r>
              <a:rPr lang="en-AU" sz="1600" dirty="0" smtClean="0"/>
              <a:t> 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0116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087682"/>
            <a:ext cx="3960440" cy="5770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64352"/>
            <a:ext cx="4913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クリスマスツリー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285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KURISUMASU TSURII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652923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64352"/>
            <a:ext cx="4451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solidFill>
                  <a:srgbClr val="FF0000"/>
                </a:solidFill>
              </a:rPr>
              <a:t>サンタクロース</a:t>
            </a:r>
            <a:endParaRPr lang="en-AU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83680"/>
            <a:ext cx="3744416" cy="5525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1196752"/>
            <a:ext cx="239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KUROOSU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109806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188640"/>
            <a:ext cx="1991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solidFill>
                  <a:srgbClr val="FF0000"/>
                </a:solidFill>
              </a:rPr>
              <a:t>リー</a:t>
            </a:r>
            <a:r>
              <a:rPr lang="ja-JP" altLang="en-US" sz="5400" dirty="0" smtClean="0">
                <a:solidFill>
                  <a:srgbClr val="FF0000"/>
                </a:solidFill>
              </a:rPr>
              <a:t>ス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RIISU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060848"/>
            <a:ext cx="3027015" cy="39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71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188640"/>
            <a:ext cx="3111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プレゼント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72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PUREZENTO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778710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6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190733"/>
            <a:ext cx="2754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そう</a:t>
            </a:r>
            <a:r>
              <a:rPr lang="ja-JP" altLang="en-US" sz="5400" dirty="0">
                <a:solidFill>
                  <a:srgbClr val="FF0000"/>
                </a:solidFill>
              </a:rPr>
              <a:t>し</a:t>
            </a:r>
            <a:r>
              <a:rPr lang="ja-JP" altLang="en-US" sz="5400" dirty="0" smtClean="0">
                <a:solidFill>
                  <a:srgbClr val="FF0000"/>
                </a:solidFill>
              </a:rPr>
              <a:t>ょく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1196752"/>
            <a:ext cx="165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SOUSHOKU</a:t>
            </a:r>
            <a:endParaRPr lang="en-AU" sz="2400" b="1" dirty="0"/>
          </a:p>
        </p:txBody>
      </p:sp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20364450" cy="1243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20364450" cy="1243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5048"/>
            <a:ext cx="6334441" cy="51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79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213999"/>
            <a:ext cx="2666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えんとつ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38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ENTOTSU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86" y="1777264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37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213999"/>
            <a:ext cx="242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くつした</a:t>
            </a:r>
            <a:endParaRPr lang="en-AU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517" y="1427584"/>
            <a:ext cx="3531071" cy="5374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1196752"/>
            <a:ext cx="1782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KUTSUSHITA</a:t>
            </a:r>
          </a:p>
        </p:txBody>
      </p:sp>
    </p:spTree>
    <p:extLst>
      <p:ext uri="{BB962C8B-B14F-4D97-AF65-F5344CB8AC3E}">
        <p14:creationId xmlns:p14="http://schemas.microsoft.com/office/powerpoint/2010/main" val="4041045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213999"/>
            <a:ext cx="2073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だんろ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137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DANRO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060848"/>
            <a:ext cx="5472608" cy="43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4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233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436096" y="341"/>
            <a:ext cx="3528392" cy="1582332"/>
          </a:xfrm>
          <a:prstGeom prst="wedgeEllipseCallout">
            <a:avLst>
              <a:gd name="adj1" fmla="val -72127"/>
              <a:gd name="adj2" fmla="val 9544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/>
              <a:t>クリスマス　おめでとう！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3874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213999"/>
            <a:ext cx="2427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トナカイ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36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TONAKAI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060848"/>
            <a:ext cx="4320480" cy="36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06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9" y="836712"/>
            <a:ext cx="1463879" cy="2132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545" y="764704"/>
            <a:ext cx="1357993" cy="2003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046773"/>
            <a:ext cx="1298823" cy="1712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087" y="928085"/>
            <a:ext cx="1950110" cy="1950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094" y="3191798"/>
            <a:ext cx="1995263" cy="1618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481" y="3170991"/>
            <a:ext cx="1804648" cy="1804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796" y="5011648"/>
            <a:ext cx="1127882" cy="1716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5052881"/>
            <a:ext cx="2115595" cy="1679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8369" y="2896838"/>
            <a:ext cx="1817244" cy="1555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872" y="163635"/>
            <a:ext cx="22477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おぼえますか</a:t>
            </a:r>
            <a:r>
              <a:rPr lang="ja-JP" altLang="en-US" sz="2400" dirty="0"/>
              <a:t>？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178842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9" y="836712"/>
            <a:ext cx="1463879" cy="2132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545" y="764704"/>
            <a:ext cx="1357993" cy="2003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046773"/>
            <a:ext cx="1298823" cy="1712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087" y="928085"/>
            <a:ext cx="1950110" cy="1950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0" y="5130830"/>
            <a:ext cx="1995263" cy="1618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678" y="4990079"/>
            <a:ext cx="1804648" cy="1804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796" y="5011648"/>
            <a:ext cx="1127882" cy="1716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5052881"/>
            <a:ext cx="2115595" cy="1679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6532" y="5130830"/>
            <a:ext cx="1817244" cy="1555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872" y="163635"/>
            <a:ext cx="603870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Match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the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words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with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the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appropriate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picture:</a:t>
            </a:r>
            <a:endParaRPr lang="en-A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82903" y="3384191"/>
            <a:ext cx="173342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kurisumasutsurii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284569" y="3393133"/>
            <a:ext cx="14416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santakuroozu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2175605" y="3405898"/>
            <a:ext cx="58221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riisu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5797475" y="3354552"/>
            <a:ext cx="113646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purezento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4894378" y="4207267"/>
            <a:ext cx="11455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kutsushita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1101015" y="4227800"/>
            <a:ext cx="1074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soushoku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3095460" y="4193541"/>
            <a:ext cx="9048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entotsu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6933940" y="4186030"/>
            <a:ext cx="7371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danro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567142" y="3354552"/>
            <a:ext cx="8773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tonakai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092280" y="260648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8456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9" y="791118"/>
            <a:ext cx="1463879" cy="2132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545" y="719110"/>
            <a:ext cx="1357993" cy="2003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001179"/>
            <a:ext cx="1298823" cy="1712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087" y="882491"/>
            <a:ext cx="1950110" cy="1950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0" y="5085236"/>
            <a:ext cx="1995263" cy="1618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678" y="4944485"/>
            <a:ext cx="1804648" cy="1804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796" y="4966054"/>
            <a:ext cx="1127882" cy="1716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5007287"/>
            <a:ext cx="2115595" cy="1679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6532" y="5130830"/>
            <a:ext cx="1817244" cy="1555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872" y="163635"/>
            <a:ext cx="603870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Match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the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words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with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the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appropriate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picture:</a:t>
            </a:r>
            <a:endParaRPr lang="en-A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82903" y="3384191"/>
            <a:ext cx="177965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クリスマスツリー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284569" y="3393133"/>
            <a:ext cx="16049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サンタクロース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2175605" y="3405898"/>
            <a:ext cx="79861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リース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5797475" y="3354552"/>
            <a:ext cx="115929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プレゼント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4894378" y="4207267"/>
            <a:ext cx="9300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くつした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1101015" y="4227800"/>
            <a:ext cx="10438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そうしょく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3095460" y="4193541"/>
            <a:ext cx="101021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えんとつ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6933940" y="4186030"/>
            <a:ext cx="8146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だんろ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567142" y="3354552"/>
            <a:ext cx="101822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となかい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092280" y="260648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9289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1872" y="163635"/>
            <a:ext cx="51800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えを　かいて　ください。 </a:t>
            </a:r>
            <a:r>
              <a:rPr lang="en-US" altLang="ja-JP" sz="2400" dirty="0" smtClean="0"/>
              <a:t>Draw a picture.</a:t>
            </a:r>
            <a:endParaRPr lang="en-A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622" y="3059668"/>
            <a:ext cx="173342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kurisumasutsurii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64084" y="3022081"/>
            <a:ext cx="14416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santakuroozu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3020459" y="5649197"/>
            <a:ext cx="5822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riisu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4951632" y="3058194"/>
            <a:ext cx="113646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purezento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5029510" y="5650098"/>
            <a:ext cx="11455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kutsushita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7354601" y="3019228"/>
            <a:ext cx="107459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soushoku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7354601" y="5584164"/>
            <a:ext cx="90486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entotsu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5649197"/>
            <a:ext cx="8773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tonakai</a:t>
            </a:r>
            <a:endParaRPr lang="en-AU" dirty="0"/>
          </a:p>
        </p:txBody>
      </p:sp>
      <p:sp>
        <p:nvSpPr>
          <p:cNvPr id="21" name="Rounded Rectangle 20"/>
          <p:cNvSpPr/>
          <p:nvPr/>
        </p:nvSpPr>
        <p:spPr>
          <a:xfrm>
            <a:off x="107504" y="908427"/>
            <a:ext cx="2154838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ounded Rectangle 22"/>
          <p:cNvSpPr/>
          <p:nvPr/>
        </p:nvSpPr>
        <p:spPr>
          <a:xfrm>
            <a:off x="4502326" y="960270"/>
            <a:ext cx="2154838" cy="20162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ounded Rectangle 23"/>
          <p:cNvSpPr/>
          <p:nvPr/>
        </p:nvSpPr>
        <p:spPr>
          <a:xfrm>
            <a:off x="2304915" y="960270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ounded Rectangle 24"/>
          <p:cNvSpPr/>
          <p:nvPr/>
        </p:nvSpPr>
        <p:spPr>
          <a:xfrm>
            <a:off x="6699737" y="908427"/>
            <a:ext cx="2154838" cy="20162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ounded Rectangle 25"/>
          <p:cNvSpPr/>
          <p:nvPr/>
        </p:nvSpPr>
        <p:spPr>
          <a:xfrm>
            <a:off x="125413" y="3516097"/>
            <a:ext cx="2154838" cy="20162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ounded Rectangle 26"/>
          <p:cNvSpPr/>
          <p:nvPr/>
        </p:nvSpPr>
        <p:spPr>
          <a:xfrm>
            <a:off x="4520235" y="3567940"/>
            <a:ext cx="2154838" cy="2016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ounded Rectangle 27"/>
          <p:cNvSpPr/>
          <p:nvPr/>
        </p:nvSpPr>
        <p:spPr>
          <a:xfrm>
            <a:off x="2322824" y="3567940"/>
            <a:ext cx="2154838" cy="20162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ounded Rectangle 28"/>
          <p:cNvSpPr/>
          <p:nvPr/>
        </p:nvSpPr>
        <p:spPr>
          <a:xfrm>
            <a:off x="6717646" y="3516097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TextBox 29"/>
          <p:cNvSpPr txBox="1"/>
          <p:nvPr/>
        </p:nvSpPr>
        <p:spPr>
          <a:xfrm>
            <a:off x="7092280" y="260648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1241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1872" y="163635"/>
            <a:ext cx="32095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えを　かいて　ください。</a:t>
            </a:r>
            <a:endParaRPr lang="en-A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622" y="3059668"/>
            <a:ext cx="177965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クリスマスツリー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64084" y="3022081"/>
            <a:ext cx="161454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サンタクロース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3020459" y="5649197"/>
            <a:ext cx="79861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リース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4951632" y="3058194"/>
            <a:ext cx="115929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プレゼント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5029510" y="5650098"/>
            <a:ext cx="9300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くつした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7354601" y="3019228"/>
            <a:ext cx="104387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そうしょく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7354601" y="5584164"/>
            <a:ext cx="101021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えんとつ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5649197"/>
            <a:ext cx="101822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となかい</a:t>
            </a:r>
            <a:endParaRPr lang="en-AU" dirty="0"/>
          </a:p>
        </p:txBody>
      </p:sp>
      <p:sp>
        <p:nvSpPr>
          <p:cNvPr id="21" name="Rounded Rectangle 20"/>
          <p:cNvSpPr/>
          <p:nvPr/>
        </p:nvSpPr>
        <p:spPr>
          <a:xfrm>
            <a:off x="107504" y="908427"/>
            <a:ext cx="2154838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ounded Rectangle 22"/>
          <p:cNvSpPr/>
          <p:nvPr/>
        </p:nvSpPr>
        <p:spPr>
          <a:xfrm>
            <a:off x="4502326" y="960270"/>
            <a:ext cx="2154838" cy="20162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ounded Rectangle 23"/>
          <p:cNvSpPr/>
          <p:nvPr/>
        </p:nvSpPr>
        <p:spPr>
          <a:xfrm>
            <a:off x="2304915" y="960270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ounded Rectangle 24"/>
          <p:cNvSpPr/>
          <p:nvPr/>
        </p:nvSpPr>
        <p:spPr>
          <a:xfrm>
            <a:off x="6699737" y="908427"/>
            <a:ext cx="2154838" cy="20162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ounded Rectangle 25"/>
          <p:cNvSpPr/>
          <p:nvPr/>
        </p:nvSpPr>
        <p:spPr>
          <a:xfrm>
            <a:off x="125413" y="3516097"/>
            <a:ext cx="2154838" cy="20162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ounded Rectangle 26"/>
          <p:cNvSpPr/>
          <p:nvPr/>
        </p:nvSpPr>
        <p:spPr>
          <a:xfrm>
            <a:off x="4520235" y="3567940"/>
            <a:ext cx="2154838" cy="2016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ounded Rectangle 27"/>
          <p:cNvSpPr/>
          <p:nvPr/>
        </p:nvSpPr>
        <p:spPr>
          <a:xfrm>
            <a:off x="2322824" y="3567940"/>
            <a:ext cx="2154838" cy="20162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ounded Rectangle 28"/>
          <p:cNvSpPr/>
          <p:nvPr/>
        </p:nvSpPr>
        <p:spPr>
          <a:xfrm>
            <a:off x="6717646" y="3516097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7092280" y="260648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0952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92696"/>
            <a:ext cx="6675635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1872" y="163635"/>
            <a:ext cx="796038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is in this picture?  Label the picture with Japanese words.</a:t>
            </a:r>
            <a:endParaRPr lang="en-A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6277324"/>
            <a:ext cx="301076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THING</a:t>
            </a:r>
            <a:r>
              <a:rPr lang="ja-JP" altLang="en-US" sz="2400" dirty="0" smtClean="0"/>
              <a:t>　が　あります</a:t>
            </a:r>
            <a:r>
              <a:rPr lang="ja-JP" altLang="en-US" sz="2400" dirty="0"/>
              <a:t>。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253606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10242"/>
            <a:ext cx="3384376" cy="6463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Translate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these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words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into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Japanese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and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then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find them in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puzzle: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Christmas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Christmas tree	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Santa Clause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wreath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present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decorations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stocking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chimney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fireplace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reindeer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6376" y="140491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1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48375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02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72816"/>
            <a:ext cx="3384376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ANSWER</a:t>
            </a:r>
          </a:p>
          <a:p>
            <a:r>
              <a:rPr lang="en-US" altLang="ja-JP" dirty="0" smtClean="0"/>
              <a:t>Christmas </a:t>
            </a:r>
            <a:r>
              <a:rPr lang="en-US" altLang="ja-JP" dirty="0" err="1" smtClean="0">
                <a:solidFill>
                  <a:srgbClr val="FF0000"/>
                </a:solidFill>
              </a:rPr>
              <a:t>kurisumasu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Christmas tree </a:t>
            </a:r>
            <a:r>
              <a:rPr lang="en-US" altLang="ja-JP" dirty="0" err="1" smtClean="0">
                <a:solidFill>
                  <a:srgbClr val="FF0000"/>
                </a:solidFill>
              </a:rPr>
              <a:t>kurisumasutsurii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Santa Clause </a:t>
            </a:r>
            <a:r>
              <a:rPr lang="en-US" altLang="ja-JP" dirty="0" err="1" smtClean="0">
                <a:solidFill>
                  <a:srgbClr val="FF0000"/>
                </a:solidFill>
              </a:rPr>
              <a:t>santakuroosu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wreath </a:t>
            </a:r>
            <a:r>
              <a:rPr lang="en-US" altLang="ja-JP" dirty="0" err="1" smtClean="0">
                <a:solidFill>
                  <a:srgbClr val="FF0000"/>
                </a:solidFill>
              </a:rPr>
              <a:t>riisu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present </a:t>
            </a:r>
            <a:r>
              <a:rPr lang="en-US" altLang="ja-JP" dirty="0" err="1" smtClean="0">
                <a:solidFill>
                  <a:srgbClr val="FF0000"/>
                </a:solidFill>
              </a:rPr>
              <a:t>purezento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decorations </a:t>
            </a:r>
            <a:r>
              <a:rPr lang="en-US" altLang="ja-JP" dirty="0" err="1" smtClean="0">
                <a:solidFill>
                  <a:srgbClr val="FF0000"/>
                </a:solidFill>
              </a:rPr>
              <a:t>soushoku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stocking </a:t>
            </a:r>
            <a:r>
              <a:rPr lang="en-US" altLang="ja-JP" dirty="0" err="1" smtClean="0">
                <a:solidFill>
                  <a:srgbClr val="FF0000"/>
                </a:solidFill>
              </a:rPr>
              <a:t>kutsushita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chimney </a:t>
            </a:r>
            <a:r>
              <a:rPr lang="en-US" altLang="ja-JP" dirty="0" err="1" smtClean="0">
                <a:solidFill>
                  <a:srgbClr val="FF0000"/>
                </a:solidFill>
              </a:rPr>
              <a:t>entotsu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fireplace </a:t>
            </a:r>
            <a:r>
              <a:rPr lang="en-US" altLang="ja-JP" dirty="0" err="1" smtClean="0">
                <a:solidFill>
                  <a:srgbClr val="FF0000"/>
                </a:solidFill>
              </a:rPr>
              <a:t>danro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reindeer </a:t>
            </a:r>
            <a:r>
              <a:rPr lang="en-US" altLang="ja-JP" dirty="0" err="1" smtClean="0">
                <a:solidFill>
                  <a:srgbClr val="FF0000"/>
                </a:solidFill>
              </a:rPr>
              <a:t>tonakai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376" y="140491"/>
            <a:ext cx="111613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ANSWERS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4837540" cy="482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936" y="1412776"/>
            <a:ext cx="3312368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012160" y="2276872"/>
            <a:ext cx="2016224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239904" y="3969060"/>
            <a:ext cx="2276312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6024763" y="3531846"/>
            <a:ext cx="1571573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009581" y="5157192"/>
            <a:ext cx="1426515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606183" y="2253704"/>
            <a:ext cx="1189953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6024763" y="1785067"/>
            <a:ext cx="1772256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4778658" y="4350801"/>
            <a:ext cx="2817677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 rot="5400000">
            <a:off x="3501019" y="2323836"/>
            <a:ext cx="2030307" cy="18002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 rot="5400000">
            <a:off x="5654781" y="3374996"/>
            <a:ext cx="4104457" cy="18001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 rot="5400000">
            <a:off x="7074406" y="3144677"/>
            <a:ext cx="3057415" cy="24753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2802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10242"/>
            <a:ext cx="3384376" cy="6463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Translate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these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words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into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Japanese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and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then</a:t>
            </a:r>
            <a:r>
              <a:rPr lang="ja-JP" altLang="en-US" b="1" dirty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find them in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puzzle: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Christmas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Christmas tree	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Santa Clause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wreath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present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decorations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stocking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chimney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fireplace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/>
              <a:t>reindeer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6376" y="140491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620688"/>
            <a:ext cx="496003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4877075"/>
            <a:ext cx="8229600" cy="19728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クリスマスイ</a:t>
            </a:r>
            <a:r>
              <a:rPr lang="ja-JP" altLang="en-US" b="1" dirty="0" smtClean="0">
                <a:solidFill>
                  <a:srgbClr val="FF0000"/>
                </a:solidFill>
              </a:rPr>
              <a:t>ブ　</a:t>
            </a:r>
            <a:r>
              <a:rPr lang="en-AU" dirty="0" smtClean="0"/>
              <a:t>is often celebrated more than Christmas Day.</a:t>
            </a:r>
            <a:r>
              <a:rPr lang="ja-JP" altLang="en-US" dirty="0" smtClean="0"/>
              <a:t>　</a:t>
            </a:r>
            <a:r>
              <a:rPr lang="ja-JP" altLang="en-US" b="1" dirty="0" smtClean="0">
                <a:solidFill>
                  <a:srgbClr val="FF0000"/>
                </a:solidFill>
              </a:rPr>
              <a:t>クリスマスイブ　</a:t>
            </a:r>
            <a:r>
              <a:rPr lang="en-AU" dirty="0" smtClean="0"/>
              <a:t>is thought of as a romantic day, in which couples spend together and exchange presents. In many ways it resembles Valentine's Day celebrations.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05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01" y="908720"/>
            <a:ext cx="4566819" cy="5237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918" y="1906861"/>
            <a:ext cx="3384376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ANSWER</a:t>
            </a:r>
          </a:p>
          <a:p>
            <a:r>
              <a:rPr lang="en-US" altLang="ja-JP" dirty="0" smtClean="0"/>
              <a:t>Christmas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クリスマス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Christmas tree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クリスマスツリー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Santa Clause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サンタクロース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wreath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リース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present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プレゼント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decorations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そうしょく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stocking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くつした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chimney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えんとつ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fireplace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だんろ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reindeer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となかい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376" y="140491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5666608" y="1852383"/>
            <a:ext cx="2448272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445562" y="2284696"/>
            <a:ext cx="2086878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320025" y="2725737"/>
            <a:ext cx="1772256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4139952" y="5301208"/>
            <a:ext cx="1772256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 rot="5400000">
            <a:off x="7049516" y="1926214"/>
            <a:ext cx="1239010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 rot="5400000">
            <a:off x="6748922" y="4145555"/>
            <a:ext cx="3233955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6413623" y="3588399"/>
            <a:ext cx="1398737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5672193" y="3995013"/>
            <a:ext cx="1420088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4209319" y="3997452"/>
            <a:ext cx="1415774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4528001" y="1880573"/>
            <a:ext cx="1097092" cy="36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184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23728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99992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23528" y="2636912"/>
            <a:ext cx="62646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1520" y="4653136"/>
            <a:ext cx="64807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32241" y="116632"/>
            <a:ext cx="230425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i="1" dirty="0" smtClean="0"/>
              <a:t>Play </a:t>
            </a:r>
            <a:r>
              <a:rPr lang="en-AU" sz="1600" i="1" dirty="0"/>
              <a:t>noughts and </a:t>
            </a:r>
            <a:r>
              <a:rPr lang="en-AU" sz="1600" i="1" dirty="0" smtClean="0"/>
              <a:t>crosses. Students </a:t>
            </a:r>
            <a:r>
              <a:rPr lang="en-AU" sz="1600" i="1" dirty="0"/>
              <a:t>must say the Japanese for each item before placing a nought or cross on the board. </a:t>
            </a:r>
          </a:p>
        </p:txBody>
      </p:sp>
      <p:sp>
        <p:nvSpPr>
          <p:cNvPr id="12" name="Oval 11"/>
          <p:cNvSpPr/>
          <p:nvPr/>
        </p:nvSpPr>
        <p:spPr>
          <a:xfrm>
            <a:off x="7596336" y="2780928"/>
            <a:ext cx="1224136" cy="1152128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/>
          <p:cNvCxnSpPr/>
          <p:nvPr/>
        </p:nvCxnSpPr>
        <p:spPr>
          <a:xfrm>
            <a:off x="7843415" y="5599701"/>
            <a:ext cx="1008112" cy="88209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15423" y="5517232"/>
            <a:ext cx="864096" cy="100811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35307" y="1857598"/>
            <a:ext cx="139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ま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る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1097" y="4408111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ばつ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0" y="359613"/>
            <a:ext cx="1463879" cy="2132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7" y="2744414"/>
            <a:ext cx="1171537" cy="1728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998" y="2799499"/>
            <a:ext cx="1298823" cy="1712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114" y="510606"/>
            <a:ext cx="1950110" cy="19501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68" y="700616"/>
            <a:ext cx="1995263" cy="161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086" y="4776005"/>
            <a:ext cx="1804648" cy="18046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9558" y="4746944"/>
            <a:ext cx="1127882" cy="1716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744" y="2879950"/>
            <a:ext cx="2115595" cy="16790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565" y="4886829"/>
            <a:ext cx="1817244" cy="15555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08104" y="33773"/>
            <a:ext cx="94288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GAME</a:t>
            </a:r>
            <a:r>
              <a:rPr lang="ja-JP" altLang="en-US" dirty="0"/>
              <a:t> </a:t>
            </a:r>
            <a:r>
              <a:rPr lang="en-US" altLang="ja-JP" dirty="0" smtClean="0"/>
              <a:t>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392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23728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99992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23528" y="2636912"/>
            <a:ext cx="62646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1520" y="4653136"/>
            <a:ext cx="64807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32241" y="116632"/>
            <a:ext cx="230425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i="1" dirty="0" smtClean="0"/>
              <a:t>Play </a:t>
            </a:r>
            <a:r>
              <a:rPr lang="en-AU" sz="1600" i="1" dirty="0"/>
              <a:t>noughts and </a:t>
            </a:r>
            <a:r>
              <a:rPr lang="en-AU" sz="1600" i="1" dirty="0" smtClean="0"/>
              <a:t>crosses. Students </a:t>
            </a:r>
            <a:r>
              <a:rPr lang="en-AU" sz="1600" i="1" dirty="0"/>
              <a:t>must say the Japanese for each item before placing a nought or cross on the board. </a:t>
            </a:r>
          </a:p>
        </p:txBody>
      </p:sp>
      <p:sp>
        <p:nvSpPr>
          <p:cNvPr id="12" name="Oval 11"/>
          <p:cNvSpPr/>
          <p:nvPr/>
        </p:nvSpPr>
        <p:spPr>
          <a:xfrm>
            <a:off x="7596336" y="2780928"/>
            <a:ext cx="1224136" cy="1152128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/>
          <p:cNvCxnSpPr/>
          <p:nvPr/>
        </p:nvCxnSpPr>
        <p:spPr>
          <a:xfrm>
            <a:off x="7843415" y="5599701"/>
            <a:ext cx="1008112" cy="88209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15423" y="5517232"/>
            <a:ext cx="864096" cy="100811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35307" y="1857598"/>
            <a:ext cx="139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ま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る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1097" y="4408111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ばつ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5" y="4879857"/>
            <a:ext cx="1104737" cy="16095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57" y="4764467"/>
            <a:ext cx="1171537" cy="1728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998" y="2799499"/>
            <a:ext cx="1298823" cy="1712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132" y="548680"/>
            <a:ext cx="1950110" cy="19501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633" y="4845829"/>
            <a:ext cx="1995263" cy="161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854" y="673440"/>
            <a:ext cx="1804648" cy="18046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976" y="2729452"/>
            <a:ext cx="1127882" cy="1716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278" y="1052736"/>
            <a:ext cx="1751589" cy="13901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1246" y="2788166"/>
            <a:ext cx="1817244" cy="1555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08104" y="33773"/>
            <a:ext cx="94288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GAME</a:t>
            </a:r>
            <a:r>
              <a:rPr lang="ja-JP" altLang="en-US" dirty="0"/>
              <a:t> </a:t>
            </a:r>
            <a:r>
              <a:rPr lang="en-US" altLang="ja-JP" dirty="0" smtClean="0"/>
              <a:t>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7531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95" y="398752"/>
            <a:ext cx="4995385" cy="646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637" y="154476"/>
            <a:ext cx="29882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Let’s write a letter to Santa!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052736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Santa-san e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endParaRPr lang="en-US" dirty="0"/>
          </a:p>
          <a:p>
            <a:r>
              <a:rPr lang="en-US" altLang="ja-JP" dirty="0" err="1" smtClean="0"/>
              <a:t>Konnichi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wa</a:t>
            </a:r>
            <a:r>
              <a:rPr lang="en-US" altLang="ja-JP" dirty="0" smtClean="0"/>
              <a:t>. </a:t>
            </a:r>
            <a:r>
              <a:rPr lang="en-US" altLang="ja-JP" dirty="0" err="1" smtClean="0"/>
              <a:t>Watashi</a:t>
            </a:r>
            <a:r>
              <a:rPr lang="en-US" altLang="ja-JP" dirty="0" smtClean="0"/>
              <a:t> no </a:t>
            </a:r>
            <a:r>
              <a:rPr lang="en-US" altLang="ja-JP" dirty="0" err="1" smtClean="0"/>
              <a:t>namae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wa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Sarii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desu</a:t>
            </a:r>
            <a:r>
              <a:rPr lang="en-US" altLang="ja-JP" dirty="0" smtClean="0"/>
              <a:t>. </a:t>
            </a:r>
            <a:r>
              <a:rPr lang="en-US" altLang="ja-JP" dirty="0" err="1" smtClean="0"/>
              <a:t>Watashi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wa</a:t>
            </a:r>
            <a:r>
              <a:rPr lang="en-US" altLang="ja-JP" dirty="0" smtClean="0"/>
              <a:t> 13sai </a:t>
            </a:r>
            <a:r>
              <a:rPr lang="en-US" altLang="ja-JP" dirty="0" err="1" smtClean="0"/>
              <a:t>desu</a:t>
            </a:r>
            <a:r>
              <a:rPr lang="en-US" altLang="ja-JP" dirty="0" smtClean="0"/>
              <a:t>.</a:t>
            </a:r>
          </a:p>
          <a:p>
            <a:r>
              <a:rPr lang="en-US" altLang="ja-JP" dirty="0" err="1" smtClean="0"/>
              <a:t>Burisuben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ni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sunde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imasu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 err="1" smtClean="0"/>
              <a:t>Kurisumasu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ni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aipoddo</a:t>
            </a:r>
            <a:r>
              <a:rPr lang="en-US" altLang="ja-JP" dirty="0" smtClean="0"/>
              <a:t> o </a:t>
            </a:r>
            <a:r>
              <a:rPr lang="en-US" altLang="ja-JP" dirty="0" err="1" smtClean="0"/>
              <a:t>kudasai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 err="1" smtClean="0"/>
              <a:t>Yoroshiku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onegaishimasu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 err="1" smtClean="0"/>
              <a:t>Sarii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yori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12 </a:t>
            </a:r>
            <a:r>
              <a:rPr lang="en-US" altLang="ja-JP" dirty="0" err="1" smtClean="0"/>
              <a:t>gatsu</a:t>
            </a:r>
            <a:r>
              <a:rPr lang="en-US" altLang="ja-JP" dirty="0" smtClean="0"/>
              <a:t> 20 </a:t>
            </a:r>
            <a:r>
              <a:rPr lang="en-US" altLang="ja-JP" dirty="0" err="1" smtClean="0"/>
              <a:t>nichi</a:t>
            </a:r>
            <a:endParaRPr lang="en-US" altLang="ja-JP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956376" y="140491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378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95" y="398752"/>
            <a:ext cx="4995385" cy="646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636" y="154476"/>
            <a:ext cx="39963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/>
              <a:t>サンタ</a:t>
            </a:r>
            <a:r>
              <a:rPr lang="ja-JP" altLang="en-US" dirty="0" smtClean="0"/>
              <a:t>さんに　てがみを　かきましょう！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052736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サンタさんへ、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こんにちは。　わたしの　なまえは　</a:t>
            </a:r>
            <a:endParaRPr lang="en-US" altLang="ja-JP" dirty="0" smtClean="0"/>
          </a:p>
          <a:p>
            <a:r>
              <a:rPr lang="ja-JP" altLang="en-US" dirty="0" smtClean="0"/>
              <a:t>サ</a:t>
            </a:r>
            <a:r>
              <a:rPr lang="ja-JP" altLang="en-US" dirty="0"/>
              <a:t>リ</a:t>
            </a:r>
            <a:r>
              <a:rPr lang="ja-JP" altLang="en-US" dirty="0" smtClean="0"/>
              <a:t>ーです。　わたしは　十三さい　です。　ブリスベンに　すんで　います。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クリスマスに　アイパッドを　ください。</a:t>
            </a:r>
            <a:endParaRPr lang="en-US" altLang="ja-JP" dirty="0" smtClean="0"/>
          </a:p>
          <a:p>
            <a:endParaRPr lang="en-US" dirty="0"/>
          </a:p>
          <a:p>
            <a:r>
              <a:rPr lang="ja-JP" altLang="en-US" dirty="0" smtClean="0"/>
              <a:t>よろしく　おねがいします。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サリ</a:t>
            </a:r>
            <a:r>
              <a:rPr lang="ja-JP" altLang="en-US" dirty="0" smtClean="0"/>
              <a:t>ーより。</a:t>
            </a:r>
            <a:endParaRPr lang="en-US" altLang="ja-JP" dirty="0" smtClean="0"/>
          </a:p>
          <a:p>
            <a:r>
              <a:rPr lang="ja-JP" altLang="en-US" dirty="0" smtClean="0"/>
              <a:t>十</a:t>
            </a:r>
            <a:r>
              <a:rPr lang="ja-JP" altLang="en-US" dirty="0"/>
              <a:t>一</a:t>
            </a:r>
            <a:r>
              <a:rPr lang="ja-JP" altLang="en-US" dirty="0" smtClean="0"/>
              <a:t>月二十日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7956376" y="140491"/>
            <a:ext cx="90601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LEVEL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170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9475" y="836712"/>
            <a:ext cx="420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>
                <a:hlinkClick r:id="rId2"/>
              </a:rPr>
              <a:t>http://greeting.rakuten.co.jp/event/xmas</a:t>
            </a:r>
            <a:r>
              <a:rPr lang="en-AU" altLang="en-US" dirty="0" smtClean="0">
                <a:hlinkClick r:id="rId2"/>
              </a:rPr>
              <a:t>/</a:t>
            </a:r>
            <a:r>
              <a:rPr lang="en-AU" altLang="en-US" dirty="0" smtClean="0"/>
              <a:t> </a:t>
            </a:r>
            <a:endParaRPr lang="en-AU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3637" y="154476"/>
            <a:ext cx="32042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a digital Christmas card: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28800"/>
            <a:ext cx="7846287" cy="4657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1206044"/>
            <a:ext cx="159825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1. Select a card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9381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14313"/>
            <a:ext cx="86201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764704"/>
            <a:ext cx="175900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2. View the card</a:t>
            </a:r>
            <a:endParaRPr lang="en-AU" dirty="0"/>
          </a:p>
        </p:txBody>
      </p:sp>
      <p:sp>
        <p:nvSpPr>
          <p:cNvPr id="2" name="Right Arrow 1"/>
          <p:cNvSpPr/>
          <p:nvPr/>
        </p:nvSpPr>
        <p:spPr>
          <a:xfrm>
            <a:off x="5364088" y="6093296"/>
            <a:ext cx="648072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5" name="TextBox 4"/>
          <p:cNvSpPr txBox="1"/>
          <p:nvPr/>
        </p:nvSpPr>
        <p:spPr>
          <a:xfrm>
            <a:off x="5364088" y="5517232"/>
            <a:ext cx="2686698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If you like the card click here…</a:t>
            </a:r>
            <a:endParaRPr lang="en-AU" sz="1600" dirty="0"/>
          </a:p>
        </p:txBody>
      </p:sp>
      <p:sp>
        <p:nvSpPr>
          <p:cNvPr id="6" name="Right Arrow 5"/>
          <p:cNvSpPr/>
          <p:nvPr/>
        </p:nvSpPr>
        <p:spPr>
          <a:xfrm>
            <a:off x="261938" y="6093296"/>
            <a:ext cx="648072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7" name="TextBox 6"/>
          <p:cNvSpPr txBox="1"/>
          <p:nvPr/>
        </p:nvSpPr>
        <p:spPr>
          <a:xfrm>
            <a:off x="261938" y="5517232"/>
            <a:ext cx="3177216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If you don’t like the card click here…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808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7200900" cy="671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484784"/>
            <a:ext cx="24614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Fill in the card details: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1988840"/>
            <a:ext cx="96475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Your name</a:t>
            </a:r>
            <a:endParaRPr lang="en-A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870780" y="1988840"/>
            <a:ext cx="95353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Your email</a:t>
            </a:r>
            <a:endParaRPr lang="en-A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2996952"/>
            <a:ext cx="1430263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Recipient’s name</a:t>
            </a:r>
            <a:endParaRPr lang="en-A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70780" y="2996952"/>
            <a:ext cx="1419043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Recipient’s email</a:t>
            </a:r>
            <a:endParaRPr lang="en-A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93399" y="4077072"/>
            <a:ext cx="118449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Your message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6815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08950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7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16832"/>
            <a:ext cx="638175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764704"/>
            <a:ext cx="838383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/>
              <a:t>Let’s learn some </a:t>
            </a:r>
            <a:r>
              <a:rPr lang="ja-JP" altLang="en-US" sz="3200" dirty="0" smtClean="0">
                <a:solidFill>
                  <a:srgbClr val="FF0000"/>
                </a:solidFill>
              </a:rPr>
              <a:t>ク</a:t>
            </a:r>
            <a:r>
              <a:rPr lang="ja-JP" altLang="en-US" sz="3200" dirty="0">
                <a:solidFill>
                  <a:srgbClr val="FF0000"/>
                </a:solidFill>
              </a:rPr>
              <a:t>リスマ</a:t>
            </a:r>
            <a:r>
              <a:rPr lang="ja-JP" altLang="en-US" sz="3200" dirty="0" smtClean="0">
                <a:solidFill>
                  <a:srgbClr val="FF0000"/>
                </a:solidFill>
              </a:rPr>
              <a:t>スキャロル </a:t>
            </a:r>
            <a:r>
              <a:rPr lang="en-US" altLang="ja-JP" sz="3200" dirty="0" smtClean="0"/>
              <a:t>in Japanese!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85649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akuran.com/eng/wp-content/uploads/2008/12/_40979438_japan416lig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7488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228" y="5229200"/>
            <a:ext cx="7679196" cy="15841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 smtClean="0"/>
              <a:t>Young couples like to go for walks to look at the</a:t>
            </a:r>
            <a:r>
              <a:rPr lang="ja-JP" altLang="en-US" b="1" dirty="0" smtClean="0">
                <a:solidFill>
                  <a:srgbClr val="FF0000"/>
                </a:solidFill>
              </a:rPr>
              <a:t>ク</a:t>
            </a:r>
            <a:r>
              <a:rPr lang="ja-JP" altLang="en-US" b="1" dirty="0">
                <a:solidFill>
                  <a:srgbClr val="FF0000"/>
                </a:solidFill>
              </a:rPr>
              <a:t>リスマスライ</a:t>
            </a:r>
            <a:r>
              <a:rPr lang="ja-JP" altLang="en-US" b="1" dirty="0" smtClean="0">
                <a:solidFill>
                  <a:srgbClr val="FF0000"/>
                </a:solidFill>
              </a:rPr>
              <a:t>ト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and have a romantic meal in a restaurant.  Booking a table on Christmas Eve can be very difficult as it's so popular!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92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3283" y="353700"/>
            <a:ext cx="55263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b="1" dirty="0" err="1"/>
              <a:t>Awatenbou</a:t>
            </a:r>
            <a:r>
              <a:rPr lang="en-AU" b="1" dirty="0"/>
              <a:t> no Santa Claus </a:t>
            </a:r>
            <a:r>
              <a:rPr lang="ja-JP" altLang="en-US" b="1" dirty="0"/>
              <a:t>あわてんぼうのサンタク </a:t>
            </a:r>
            <a:r>
              <a:rPr lang="en-AU" dirty="0" smtClean="0">
                <a:hlinkClick r:id="rId2"/>
              </a:rPr>
              <a:t>https</a:t>
            </a:r>
            <a:r>
              <a:rPr lang="en-AU" dirty="0">
                <a:hlinkClick r:id="rId2"/>
              </a:rPr>
              <a:t>://</a:t>
            </a:r>
            <a:r>
              <a:rPr lang="en-AU" dirty="0" smtClean="0">
                <a:hlinkClick r:id="rId2"/>
              </a:rPr>
              <a:t>www.youtube.com/watch?v=tGfpMTaIX6A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1926946" y="1217796"/>
            <a:ext cx="495821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b="1" dirty="0" err="1" smtClean="0"/>
              <a:t>Akahananotonakai</a:t>
            </a:r>
            <a:r>
              <a:rPr lang="en-US" altLang="ja-JP" b="1" dirty="0" smtClean="0"/>
              <a:t> </a:t>
            </a:r>
            <a:r>
              <a:rPr lang="ja-JP" altLang="en-US" b="1" dirty="0" smtClean="0"/>
              <a:t>赤</a:t>
            </a:r>
            <a:r>
              <a:rPr lang="ja-JP" altLang="en-US" b="1" dirty="0"/>
              <a:t>鼻のトナカイ </a:t>
            </a:r>
            <a:endParaRPr lang="en-US" altLang="ja-JP" b="1" dirty="0" smtClean="0"/>
          </a:p>
          <a:p>
            <a:r>
              <a:rPr lang="en-AU" dirty="0">
                <a:hlinkClick r:id="rId3"/>
              </a:rPr>
              <a:t>https://</a:t>
            </a:r>
            <a:r>
              <a:rPr lang="en-AU" dirty="0" smtClean="0">
                <a:hlinkClick r:id="rId3"/>
              </a:rPr>
              <a:t>www.youtube.com/watch?v=36l9ngO2gLA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1727299" y="2012566"/>
            <a:ext cx="53823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Jingle Bells </a:t>
            </a:r>
            <a:endParaRPr lang="en-AU" b="1" dirty="0" smtClean="0"/>
          </a:p>
          <a:p>
            <a:r>
              <a:rPr lang="en-AU" dirty="0" smtClean="0">
                <a:hlinkClick r:id="rId4"/>
              </a:rPr>
              <a:t>https</a:t>
            </a:r>
            <a:r>
              <a:rPr lang="en-AU" dirty="0">
                <a:hlinkClick r:id="rId4"/>
              </a:rPr>
              <a:t>://</a:t>
            </a:r>
            <a:r>
              <a:rPr lang="en-AU" dirty="0" smtClean="0">
                <a:hlinkClick r:id="rId4"/>
              </a:rPr>
              <a:t>www.youtube.com/watch?v=GgwKJ2xDo18</a:t>
            </a:r>
            <a:r>
              <a:rPr lang="ja-JP" altLang="en-US" dirty="0" smtClean="0"/>
              <a:t>　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2045486" y="2805159"/>
            <a:ext cx="49283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b="1" dirty="0" smtClean="0"/>
              <a:t>Silent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night</a:t>
            </a:r>
            <a:endParaRPr lang="en-AU" b="1" dirty="0" smtClean="0"/>
          </a:p>
          <a:p>
            <a:r>
              <a:rPr lang="en-AU" dirty="0" smtClean="0">
                <a:hlinkClick r:id="rId5"/>
              </a:rPr>
              <a:t>https</a:t>
            </a:r>
            <a:r>
              <a:rPr lang="en-AU" dirty="0">
                <a:hlinkClick r:id="rId5"/>
              </a:rPr>
              <a:t>://</a:t>
            </a:r>
            <a:r>
              <a:rPr lang="en-AU" dirty="0" smtClean="0">
                <a:hlinkClick r:id="rId5"/>
              </a:rPr>
              <a:t>www.youtube.com/watch?v=7ctyO4rRgsM</a:t>
            </a:r>
            <a:r>
              <a:rPr lang="ja-JP" altLang="en-US" dirty="0" smtClean="0"/>
              <a:t>　</a:t>
            </a:r>
            <a:endParaRPr lang="en-A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830" y="4232329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208" y="4527604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4284717"/>
            <a:ext cx="1952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808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4243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43735"/>
            <a:ext cx="3348372" cy="28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http://www.sakunet.ne.jp/~hayaka1/nurie.html</a:t>
            </a:r>
          </a:p>
        </p:txBody>
      </p:sp>
    </p:spTree>
    <p:extLst>
      <p:ext uri="{BB962C8B-B14F-4D97-AF65-F5344CB8AC3E}">
        <p14:creationId xmlns:p14="http://schemas.microsoft.com/office/powerpoint/2010/main" val="2025357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1"/>
            <a:ext cx="5544616" cy="6594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43735"/>
            <a:ext cx="3348372" cy="28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http://www.sakunet.ne.jp/~hayaka1/nurie.html</a:t>
            </a:r>
          </a:p>
        </p:txBody>
      </p:sp>
    </p:spTree>
    <p:extLst>
      <p:ext uri="{BB962C8B-B14F-4D97-AF65-F5344CB8AC3E}">
        <p14:creationId xmlns:p14="http://schemas.microsoft.com/office/powerpoint/2010/main" val="2651384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5513"/>
            <a:ext cx="5400600" cy="6494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43735"/>
            <a:ext cx="3348372" cy="28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http://www.sakunet.ne.jp/~hayaka1/nurie.html</a:t>
            </a:r>
          </a:p>
        </p:txBody>
      </p:sp>
    </p:spTree>
    <p:extLst>
      <p:ext uri="{BB962C8B-B14F-4D97-AF65-F5344CB8AC3E}">
        <p14:creationId xmlns:p14="http://schemas.microsoft.com/office/powerpoint/2010/main" val="4026213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64887"/>
            <a:ext cx="4896544" cy="660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43735"/>
            <a:ext cx="3348372" cy="28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http://www.sakunet.ne.jp/~hayaka1/nurie.html</a:t>
            </a:r>
          </a:p>
        </p:txBody>
      </p:sp>
    </p:spTree>
    <p:extLst>
      <p:ext uri="{BB962C8B-B14F-4D97-AF65-F5344CB8AC3E}">
        <p14:creationId xmlns:p14="http://schemas.microsoft.com/office/powerpoint/2010/main" val="2440079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1979712" y="404664"/>
            <a:ext cx="4248472" cy="1512168"/>
          </a:xfrm>
          <a:prstGeom prst="wedgeRectCallout">
            <a:avLst>
              <a:gd name="adj1" fmla="val -3579"/>
              <a:gd name="adj2" fmla="val 16467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メ</a:t>
            </a:r>
            <a:r>
              <a:rPr lang="ja-JP" altLang="en-US" sz="4000" dirty="0" smtClean="0"/>
              <a:t>リ　クリ～！</a:t>
            </a:r>
            <a:endParaRPr lang="en-A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2204864"/>
            <a:ext cx="13676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MERI KURI~!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28138"/>
            <a:ext cx="3960440" cy="21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5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385271"/>
            <a:ext cx="7620000" cy="375285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475656" y="404664"/>
            <a:ext cx="4752528" cy="1512168"/>
          </a:xfrm>
          <a:prstGeom prst="wedgeRectCallout">
            <a:avLst>
              <a:gd name="adj1" fmla="val 22454"/>
              <a:gd name="adj2" fmla="val 1848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メリ</a:t>
            </a:r>
            <a:r>
              <a:rPr lang="ja-JP" altLang="en-US" sz="4000" dirty="0" smtClean="0"/>
              <a:t>ー　クリスマス！</a:t>
            </a:r>
            <a:endParaRPr lang="en-A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2204864"/>
            <a:ext cx="21466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MERII KURISUMASU!</a:t>
            </a:r>
          </a:p>
        </p:txBody>
      </p:sp>
    </p:spTree>
    <p:extLst>
      <p:ext uri="{BB962C8B-B14F-4D97-AF65-F5344CB8AC3E}">
        <p14:creationId xmlns:p14="http://schemas.microsoft.com/office/powerpoint/2010/main" val="2978819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08920"/>
            <a:ext cx="7298548" cy="4032448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331640" y="332656"/>
            <a:ext cx="4752528" cy="1224136"/>
          </a:xfrm>
          <a:prstGeom prst="wedgeRectCallout">
            <a:avLst>
              <a:gd name="adj1" fmla="val 28642"/>
              <a:gd name="adj2" fmla="val 20478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/>
              <a:t>よい　おやすみ　を！</a:t>
            </a:r>
            <a:endParaRPr lang="en-A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1700808"/>
            <a:ext cx="17152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YOI OYASUMI O!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25079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3895725" cy="3476625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331640" y="332656"/>
            <a:ext cx="5472608" cy="1512168"/>
          </a:xfrm>
          <a:prstGeom prst="wedgeRectCallout">
            <a:avLst>
              <a:gd name="adj1" fmla="val -7239"/>
              <a:gd name="adj2" fmla="val 21995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/>
              <a:t>たのしい　クリスマスを　おすごし　ください！</a:t>
            </a:r>
            <a:endParaRPr lang="en-A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2204864"/>
            <a:ext cx="241559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TANOSHII KURISUMASU</a:t>
            </a:r>
          </a:p>
          <a:p>
            <a:r>
              <a:rPr lang="en-US" dirty="0" smtClean="0"/>
              <a:t>O OSUGOSHI KUDASAI!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724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www.kawaiikakkoiisugoi.com/wp-content/uploads/2013/12/christmas-japan_2406289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" y="332656"/>
            <a:ext cx="90944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7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3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allw.mn/content/2013/11/13071923_4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62127"/>
            <a:ext cx="9540552" cy="6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255690"/>
            <a:ext cx="637706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chemeClr val="tx1"/>
                </a:solidFill>
              </a:rPr>
              <a:t>とうきょう　ディズニーランドの　クリスマス</a:t>
            </a:r>
            <a:endParaRPr lang="en-A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599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72608"/>
            <a:ext cx="8229600" cy="1612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AU" dirty="0" smtClean="0"/>
              <a:t>Christmas is not a national holiday in Japan, so schools and businesses are normally open on December 25th.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05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1005</Words>
  <Application>Microsoft Office PowerPoint</Application>
  <PresentationFormat>On-screen Show (4:3)</PresentationFormat>
  <Paragraphs>224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write Christmas in Japanese!</vt:lpstr>
      <vt:lpstr>Let’s write Merry Christmas in Japanese!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Queensland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FOLEY, Inge</dc:creator>
  <cp:lastModifiedBy>Inge Foley</cp:lastModifiedBy>
  <cp:revision>27</cp:revision>
  <dcterms:created xsi:type="dcterms:W3CDTF">2014-11-18T23:06:08Z</dcterms:created>
  <dcterms:modified xsi:type="dcterms:W3CDTF">2014-11-21T05:04:02Z</dcterms:modified>
</cp:coreProperties>
</file>