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6" r:id="rId8"/>
    <p:sldId id="263" r:id="rId9"/>
    <p:sldId id="264" r:id="rId10"/>
    <p:sldId id="261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7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2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768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4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44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74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7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5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6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5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5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9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3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3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0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9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18" Type="http://schemas.openxmlformats.org/officeDocument/2006/relationships/image" Target="http://tbn0.google.com/images?q=tbn:TPeZPLMN_fGaNM:http://www.corbinkycityguide.com/kfc/kfc.jpg" TargetMode="External"/><Relationship Id="rId26" Type="http://schemas.openxmlformats.org/officeDocument/2006/relationships/image" Target="../media/image17.gif"/><Relationship Id="rId3" Type="http://schemas.openxmlformats.org/officeDocument/2006/relationships/image" Target="../media/image2.png"/><Relationship Id="rId21" Type="http://schemas.openxmlformats.org/officeDocument/2006/relationships/image" Target="../media/image14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17" Type="http://schemas.openxmlformats.org/officeDocument/2006/relationships/image" Target="../media/image12.jpe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http://tbn0.google.com/images?q=tbn:ENpD6bxrqhxERM:http://www.gameguru.in/images/mcdonalds.jpg" TargetMode="External"/><Relationship Id="rId20" Type="http://schemas.openxmlformats.org/officeDocument/2006/relationships/image" Target="http://tbn0.google.com/images?q=tbn:Gb1n8yyCug7pwM:http://www.bungalow-house-plans.com/images/bungalow_plan_24242_large.jpg" TargetMode="Externa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tbn0.google.com/images?q=tbn:q3fb9mAyg4SSNM:http://upload.wikimedia.org/wikipedia/commons/thumb/3/3f/Tokyo_Tower_20060211.JPG/400px-Tokyo_Tower_20060211.JPG" TargetMode="External"/><Relationship Id="rId11" Type="http://schemas.openxmlformats.org/officeDocument/2006/relationships/image" Target="../media/image8.jpeg"/><Relationship Id="rId24" Type="http://schemas.openxmlformats.org/officeDocument/2006/relationships/image" Target="http://tbn0.google.com/images?q=tbn:B2IpjXWOgw7ZbM:http://www.ahajokes.com/cartoon/engineer_dorm_room.jpg" TargetMode="External"/><Relationship Id="rId5" Type="http://schemas.openxmlformats.org/officeDocument/2006/relationships/image" Target="../media/image4.jpeg"/><Relationship Id="rId15" Type="http://schemas.openxmlformats.org/officeDocument/2006/relationships/image" Target="../media/image11.jpeg"/><Relationship Id="rId23" Type="http://schemas.openxmlformats.org/officeDocument/2006/relationships/image" Target="../media/image15.jpeg"/><Relationship Id="rId28" Type="http://schemas.openxmlformats.org/officeDocument/2006/relationships/image" Target="../media/image19.png"/><Relationship Id="rId10" Type="http://schemas.openxmlformats.org/officeDocument/2006/relationships/image" Target="http://tbn0.google.com/images?q=tbn:fIwv0hHwj1_M8M:http://image.motortrend.com/f/car-of-the-year/2008-motor-trend-coty-contender-mini-cooper/7333764%2Bcr1%2Bre0%2Bar1/2008-mini-cooper-s.jpg" TargetMode="External"/><Relationship Id="rId19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Relationship Id="rId14" Type="http://schemas.openxmlformats.org/officeDocument/2006/relationships/image" Target="http://tbn0.google.com/images?q=tbn:DThOgz2vVGkrfM:http://www.awbillboard.com.au/category/08/Restaurants-Cafes/images/Hungry__Jacks.gif" TargetMode="External"/><Relationship Id="rId22" Type="http://schemas.openxmlformats.org/officeDocument/2006/relationships/image" Target="http://tbn0.google.com/images?q=tbn:WfC47TCHkFJAyM:http://reslife.cofc.edu/graphics/george_street_apartment.jpg" TargetMode="External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gif"/><Relationship Id="rId18" Type="http://schemas.openxmlformats.org/officeDocument/2006/relationships/image" Target="../media/image27.png"/><Relationship Id="rId3" Type="http://schemas.openxmlformats.org/officeDocument/2006/relationships/image" Target="http://tbn0.google.com/images?q=tbn:TPeZPLMN_fGaNM:http://www.corbinkycityguide.com/kfc/kfc.jpg" TargetMode="External"/><Relationship Id="rId7" Type="http://schemas.openxmlformats.org/officeDocument/2006/relationships/image" Target="http://tbn0.google.com/images?q=tbn:WfC47TCHkFJAyM:http://reslife.cofc.edu/graphics/george_street_apartment.jpg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26.png"/><Relationship Id="rId2" Type="http://schemas.openxmlformats.org/officeDocument/2006/relationships/image" Target="../media/image12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.png"/><Relationship Id="rId5" Type="http://schemas.openxmlformats.org/officeDocument/2006/relationships/image" Target="http://tbn0.google.com/images?q=tbn:Gb1n8yyCug7pwM:http://www.bungalow-house-plans.com/images/bungalow_plan_24242_large.jpg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http://tbn0.google.com/images?q=tbn:B2IpjXWOgw7ZbM:http://www.ahajokes.com/cartoon/engineer_dorm_room.jpg" TargetMode="Externa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7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30" y="5268595"/>
            <a:ext cx="1319459" cy="121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腕時計　イラス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41" y="2643576"/>
            <a:ext cx="400648" cy="12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67" y="5352809"/>
            <a:ext cx="1214085" cy="112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81" y="454000"/>
            <a:ext cx="1521081" cy="145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92" y="600160"/>
            <a:ext cx="1354987" cy="101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illustcut.com/box/mobile/keitai/keitai_4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45" y="2573379"/>
            <a:ext cx="1078536" cy="145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99115" y="1905021"/>
            <a:ext cx="180049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２５００００円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2577813" y="3954094"/>
            <a:ext cx="156966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２００００円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2499115" y="6415237"/>
            <a:ext cx="156966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７８０００</a:t>
            </a:r>
            <a:r>
              <a:rPr lang="ja-JP" altLang="en-US" dirty="0" smtClean="0"/>
              <a:t>円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6911452" y="1804600"/>
            <a:ext cx="180049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１８００００</a:t>
            </a:r>
            <a:r>
              <a:rPr lang="ja-JP" altLang="en-US" dirty="0" smtClean="0"/>
              <a:t>円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7023289" y="3857661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５０００</a:t>
            </a:r>
            <a:r>
              <a:rPr lang="ja-JP" altLang="en-US" dirty="0" smtClean="0"/>
              <a:t>円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157937" y="6349009"/>
            <a:ext cx="180049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１０００００</a:t>
            </a:r>
            <a:r>
              <a:rPr lang="ja-JP" altLang="en-US" dirty="0" smtClean="0"/>
              <a:t>円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189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396" y="2765508"/>
            <a:ext cx="2401533" cy="16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79"/>
            <a:ext cx="2466415" cy="166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655444"/>
            <a:ext cx="2548794" cy="166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8075" y="5025322"/>
            <a:ext cx="2680184" cy="174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5520" y="436451"/>
            <a:ext cx="2519402" cy="165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4885091"/>
            <a:ext cx="2404978" cy="15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3017" y="916481"/>
            <a:ext cx="133882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とう</a:t>
            </a:r>
            <a:r>
              <a:rPr lang="ja-JP" altLang="en-US" dirty="0"/>
              <a:t>き</a:t>
            </a:r>
            <a:r>
              <a:rPr lang="ja-JP" altLang="en-US" dirty="0" smtClean="0"/>
              <a:t>ょう</a:t>
            </a:r>
            <a:endParaRPr lang="en-US" altLang="ja-JP" dirty="0" smtClean="0"/>
          </a:p>
          <a:p>
            <a:r>
              <a:rPr lang="ja-JP" altLang="en-US" dirty="0" smtClean="0"/>
              <a:t>２５ど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1553017" y="2981732"/>
            <a:ext cx="11079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おおさか</a:t>
            </a:r>
            <a:endParaRPr lang="en-US" altLang="ja-JP" dirty="0" smtClean="0"/>
          </a:p>
          <a:p>
            <a:r>
              <a:rPr lang="ja-JP" altLang="en-US" dirty="0" smtClean="0"/>
              <a:t>２１ど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1525879" y="5506306"/>
            <a:ext cx="11079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ひろしま</a:t>
            </a:r>
            <a:endParaRPr lang="en-US" altLang="ja-JP" dirty="0" smtClean="0"/>
          </a:p>
          <a:p>
            <a:r>
              <a:rPr lang="ja-JP" altLang="en-US" dirty="0" smtClean="0"/>
              <a:t>１９ど</a:t>
            </a:r>
            <a:endParaRPr lang="en-AU" dirty="0"/>
          </a:p>
        </p:txBody>
      </p:sp>
      <p:sp>
        <p:nvSpPr>
          <p:cNvPr id="27" name="TextBox 26"/>
          <p:cNvSpPr txBox="1"/>
          <p:nvPr/>
        </p:nvSpPr>
        <p:spPr>
          <a:xfrm>
            <a:off x="5789048" y="855707"/>
            <a:ext cx="11079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さっぽろ</a:t>
            </a:r>
            <a:endParaRPr lang="en-US" altLang="ja-JP" dirty="0" smtClean="0"/>
          </a:p>
          <a:p>
            <a:r>
              <a:rPr lang="ja-JP" altLang="en-US" dirty="0" smtClean="0"/>
              <a:t>１０ど</a:t>
            </a:r>
            <a:endParaRPr lang="en-AU" dirty="0"/>
          </a:p>
        </p:txBody>
      </p:sp>
      <p:sp>
        <p:nvSpPr>
          <p:cNvPr id="28" name="TextBox 27"/>
          <p:cNvSpPr txBox="1"/>
          <p:nvPr/>
        </p:nvSpPr>
        <p:spPr>
          <a:xfrm>
            <a:off x="5789048" y="3042507"/>
            <a:ext cx="11079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たかやま</a:t>
            </a:r>
            <a:endParaRPr lang="en-US" altLang="ja-JP" dirty="0" smtClean="0"/>
          </a:p>
          <a:p>
            <a:r>
              <a:rPr lang="ja-JP" altLang="en-US" dirty="0" smtClean="0"/>
              <a:t>５ど</a:t>
            </a:r>
            <a:endParaRPr lang="en-AU" dirty="0"/>
          </a:p>
        </p:txBody>
      </p:sp>
      <p:sp>
        <p:nvSpPr>
          <p:cNvPr id="29" name="TextBox 28"/>
          <p:cNvSpPr txBox="1"/>
          <p:nvPr/>
        </p:nvSpPr>
        <p:spPr>
          <a:xfrm>
            <a:off x="5778021" y="5644805"/>
            <a:ext cx="11079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ながさき</a:t>
            </a:r>
            <a:endParaRPr lang="en-US" altLang="ja-JP" dirty="0" smtClean="0"/>
          </a:p>
          <a:p>
            <a:r>
              <a:rPr lang="en-US" altLang="ja-JP" dirty="0" smtClean="0"/>
              <a:t>30</a:t>
            </a:r>
            <a:r>
              <a:rPr lang="ja-JP" altLang="en-US" dirty="0"/>
              <a:t>ど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979" y="660938"/>
            <a:ext cx="1157416" cy="11574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42" y="5413973"/>
            <a:ext cx="1157416" cy="11574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92" y="394813"/>
            <a:ext cx="1689665" cy="16896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42" y="2520839"/>
            <a:ext cx="1689665" cy="16896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845" y="2664297"/>
            <a:ext cx="1502937" cy="11257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353" y="5212487"/>
            <a:ext cx="1919718" cy="13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Adjectives</a:t>
            </a:r>
            <a:r>
              <a:rPr lang="ja-JP" altLang="en-US" dirty="0" smtClean="0"/>
              <a:t> </a:t>
            </a:r>
            <a:r>
              <a:rPr lang="en-US" altLang="ja-JP" dirty="0" smtClean="0"/>
              <a:t>you</a:t>
            </a:r>
            <a:r>
              <a:rPr lang="ja-JP" altLang="en-US" dirty="0" smtClean="0"/>
              <a:t> 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 </a:t>
            </a:r>
            <a:r>
              <a:rPr lang="en-US" altLang="ja-JP" dirty="0" smtClean="0"/>
              <a:t>know</a:t>
            </a:r>
            <a:r>
              <a:rPr lang="ja-JP" altLang="en-US" dirty="0" smtClean="0"/>
              <a:t>：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820227"/>
              </p:ext>
            </p:extLst>
          </p:nvPr>
        </p:nvGraphicFramePr>
        <p:xfrm>
          <a:off x="675502" y="1372286"/>
          <a:ext cx="372350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353"/>
                <a:gridCol w="24001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English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Japanese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big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おおきい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small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ちいさい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expensive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たかい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cheap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やすい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new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あたらしい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old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ふるい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close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ちかい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far away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とい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difficult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むずかしい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easy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やさしい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sweet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あまい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spicy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からい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hot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あつい</a:t>
                      </a:r>
                      <a:endParaRPr lang="en-A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820717"/>
              </p:ext>
            </p:extLst>
          </p:nvPr>
        </p:nvGraphicFramePr>
        <p:xfrm>
          <a:off x="4777946" y="1410945"/>
          <a:ext cx="3723503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353"/>
                <a:gridCol w="24001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English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Japanese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cold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さむい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good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smtClean="0"/>
                        <a:t>いい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interesting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smtClean="0"/>
                        <a:t>おもしろい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busy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/>
                        <a:t>いそがしい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delicious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/>
                        <a:t>おいしい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lively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にぎやか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quiet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しずか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convenient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べんり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famous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ゆうめい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beautiful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きれい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kind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しんせつ</a:t>
                      </a:r>
                      <a:endParaRPr lang="en-A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busy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/>
                        <a:t>ひま</a:t>
                      </a:r>
                      <a:endParaRPr lang="en-A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0216" y="1738183"/>
            <a:ext cx="1235676" cy="469556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4765589" y="1812324"/>
            <a:ext cx="1235676" cy="469556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136404" y="3236778"/>
            <a:ext cx="49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1031" y="3463319"/>
            <a:ext cx="49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29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728105"/>
              </p:ext>
            </p:extLst>
          </p:nvPr>
        </p:nvGraphicFramePr>
        <p:xfrm>
          <a:off x="362464" y="581454"/>
          <a:ext cx="7290487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1860"/>
                <a:gridCol w="67486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b="0" dirty="0" smtClean="0">
                          <a:solidFill>
                            <a:srgbClr val="FF0000"/>
                          </a:solidFill>
                        </a:rPr>
                        <a:t>THING</a:t>
                      </a:r>
                      <a:r>
                        <a:rPr lang="ja-JP" altLang="en-US" b="0" dirty="0" smtClean="0"/>
                        <a:t>と　</a:t>
                      </a:r>
                      <a:r>
                        <a:rPr lang="en-US" altLang="ja-JP" b="0" dirty="0" smtClean="0">
                          <a:solidFill>
                            <a:srgbClr val="FF0000"/>
                          </a:solidFill>
                        </a:rPr>
                        <a:t>THING</a:t>
                      </a:r>
                      <a:r>
                        <a:rPr lang="ja-JP" altLang="en-US" b="0" dirty="0" smtClean="0"/>
                        <a:t>と　どちらが　</a:t>
                      </a:r>
                      <a:r>
                        <a:rPr lang="en-US" altLang="ja-JP" b="0" dirty="0" smtClean="0">
                          <a:solidFill>
                            <a:srgbClr val="7030A0"/>
                          </a:solidFill>
                        </a:rPr>
                        <a:t>ADJECTIVE</a:t>
                      </a:r>
                      <a:r>
                        <a:rPr lang="ja-JP" altLang="en-US" b="0" dirty="0" smtClean="0"/>
                        <a:t>　ですか。</a:t>
                      </a:r>
                      <a:endParaRPr lang="en-US" altLang="ja-JP" b="0" dirty="0" smtClean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Out of THING and THING which is more</a:t>
                      </a:r>
                      <a:r>
                        <a:rPr lang="en-US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ADJECTIVE?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0" dirty="0" smtClean="0">
                          <a:solidFill>
                            <a:srgbClr val="FF00FF"/>
                          </a:solidFill>
                        </a:rPr>
                        <a:t>MAIN</a:t>
                      </a:r>
                      <a:r>
                        <a:rPr lang="ja-JP" altLang="en-US" b="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FF00FF"/>
                          </a:solidFill>
                        </a:rPr>
                        <a:t>THING</a:t>
                      </a:r>
                      <a:r>
                        <a:rPr lang="ja-JP" altLang="en-US" b="0" dirty="0" smtClean="0"/>
                        <a:t>のほうが　（</a:t>
                      </a:r>
                      <a:r>
                        <a:rPr lang="en-US" altLang="ja-JP" b="0" dirty="0" smtClean="0">
                          <a:solidFill>
                            <a:srgbClr val="0000FF"/>
                          </a:solidFill>
                        </a:rPr>
                        <a:t>OTHER THING</a:t>
                      </a:r>
                      <a:r>
                        <a:rPr lang="ja-JP" altLang="en-US" b="0" dirty="0" smtClean="0"/>
                        <a:t>より）</a:t>
                      </a:r>
                      <a:r>
                        <a:rPr lang="en-US" altLang="ja-JP" b="0" dirty="0" smtClean="0">
                          <a:solidFill>
                            <a:srgbClr val="7030A0"/>
                          </a:solidFill>
                        </a:rPr>
                        <a:t>ADJECTIVE</a:t>
                      </a:r>
                      <a:r>
                        <a:rPr lang="en-US" altLang="ja-JP" b="0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ja-JP" altLang="en-US" b="0" baseline="0" dirty="0" smtClean="0"/>
                        <a:t>です。</a:t>
                      </a:r>
                      <a:endParaRPr lang="en-AU" b="0" dirty="0" smtClean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MAIN</a:t>
                      </a:r>
                      <a:r>
                        <a:rPr lang="en-US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THING is more ADJECTIVE than OTHER THING.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435" y="2537254"/>
            <a:ext cx="1914663" cy="4229037"/>
          </a:xfrm>
          <a:prstGeom prst="rect">
            <a:avLst/>
          </a:prstGeom>
        </p:spPr>
      </p:pic>
      <p:pic>
        <p:nvPicPr>
          <p:cNvPr id="1042" name="Picture 18" descr="Choco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7" y="2524125"/>
            <a:ext cx="1007158" cy="82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Broccoli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" y="2489494"/>
            <a:ext cx="865305" cy="8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bn0.google.com/images?q=tbn:q3fb9mAyg4SSNM:http://upload.wikimedia.org/wikipedia/commons/thumb/3/3f/Tokyo_Tower_20060211.JPG/400px-Tokyo_Tower_20060211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5" y="3586655"/>
            <a:ext cx="747713" cy="11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iffel%20T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7" y="3652523"/>
            <a:ext cx="850340" cy="10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errar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79" y="2476784"/>
            <a:ext cx="1373438" cy="9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tbn0.google.com/images?q=tbn:fIwv0hHwj1_M8M:http://image.motortrend.com/f/car-of-the-year/2008-motor-trend-coty-contender-mini-cooper/7333764%2Bcr1%2Bre0%2Bar1/2008-mini-cooper-s.jpg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31" y="2430790"/>
            <a:ext cx="1691497" cy="9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m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37" y="3792984"/>
            <a:ext cx="1045661" cy="9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ennis_Play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53" y="3762857"/>
            <a:ext cx="941270" cy="9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bn0.google.com/images?q=tbn:DThOgz2vVGkrfM:http://www.awbillboard.com.au/category/08/Restaurants-Cafes/images/Hungry__Jacks.gif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50" y="2638426"/>
            <a:ext cx="6858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tbn0.google.com/images?q=tbn:ENpD6bxrqhxERM:http://www.gameguru.in/images/mcdonalds.jpg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57" y="2677397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bn0.google.com/images?q=tbn:TPeZPLMN_fGaNM:http://www.corbinkycityguide.com/kfc/kfc.jpg"/>
          <p:cNvPicPr>
            <a:picLocks noChangeAspect="1" noChangeArrowheads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25"/>
            <a:ext cx="7048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tbn0.google.com/images?q=tbn:Gb1n8yyCug7pwM:http://www.bungalow-house-plans.com/images/bungalow_plan_24242_large.jpg"/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7525"/>
            <a:ext cx="12096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bn0.google.com/images?q=tbn:WfC47TCHkFJAyM:http://reslife.cofc.edu/graphics/george_street_apartment.jpg"/>
          <p:cNvPicPr>
            <a:picLocks noChangeAspect="1" noChangeArrowheads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25"/>
            <a:ext cx="12763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://tbn0.google.com/images?q=tbn:B2IpjXWOgw7ZbM:http://www.ahajokes.com/cartoon/engineer_dorm_room.jpg"/>
          <p:cNvPicPr>
            <a:picLocks noChangeAspect="1" noChangeArrowheads="1"/>
          </p:cNvPicPr>
          <p:nvPr/>
        </p:nvPicPr>
        <p:blipFill>
          <a:blip r:embed="rId23" r:link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1200"/>
            <a:ext cx="6477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						</a:t>
            </a:r>
            <a:endParaRPr kumimoji="0" lang="en-A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0" y="1609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-2075935" y="3023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0" y="3943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0" y="5248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0" y="656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GB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　</a:t>
            </a:r>
            <a:endParaRPr kumimoji="0" lang="ja-JP" alt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kumimoji="0" lang="ja-JP" alt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　　</a:t>
            </a:r>
            <a:endParaRPr kumimoji="0" lang="ja-JP" alt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0" y="8407971"/>
            <a:ext cx="673453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GB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			</a:t>
            </a:r>
            <a:r>
              <a:rPr kumimoji="0" lang="ja-JP" alt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  </a:t>
            </a:r>
            <a:endParaRPr kumimoji="0" lang="ja-JP" altLang="en-A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A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0" y="935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0" y="995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0" y="1067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0" y="11591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0" y="1295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0" y="1469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4431" y="5213636"/>
            <a:ext cx="1782051" cy="1145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17" y="5164514"/>
            <a:ext cx="1211919" cy="121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02128" y="5332770"/>
            <a:ext cx="1395857" cy="1045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81743" y="5258304"/>
            <a:ext cx="1503472" cy="1126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51967" y="3835188"/>
            <a:ext cx="1090612" cy="1090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37810" y="3855140"/>
            <a:ext cx="1359443" cy="106928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65183" y="57324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日本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0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14926"/>
              </p:ext>
            </p:extLst>
          </p:nvPr>
        </p:nvGraphicFramePr>
        <p:xfrm>
          <a:off x="362464" y="581454"/>
          <a:ext cx="7455245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96118"/>
                <a:gridCol w="2350421"/>
                <a:gridCol w="1338283"/>
                <a:gridCol w="1046206"/>
                <a:gridCol w="22242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b="0" dirty="0" smtClean="0">
                          <a:solidFill>
                            <a:srgbClr val="FF0000"/>
                          </a:solidFill>
                        </a:rPr>
                        <a:t>THING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（のなか）で</a:t>
                      </a:r>
                      <a:r>
                        <a:rPr lang="ja-JP" altLang="en-US" b="0" dirty="0" smtClean="0">
                          <a:solidFill>
                            <a:srgbClr val="FF0000"/>
                          </a:solidFill>
                        </a:rPr>
                        <a:t>　</a:t>
                      </a:r>
                      <a:r>
                        <a:rPr lang="en-US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Out of THING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00B0F0"/>
                          </a:solidFill>
                        </a:rPr>
                        <a:t>QUESTION</a:t>
                      </a:r>
                      <a:r>
                        <a:rPr lang="ja-JP" altLang="en-US" sz="1600" b="0" dirty="0" smtClean="0">
                          <a:solidFill>
                            <a:srgbClr val="00B0F0"/>
                          </a:solidFill>
                        </a:rPr>
                        <a:t>が</a:t>
                      </a:r>
                      <a:endParaRPr lang="en-US" altLang="ja-JP" sz="1600" b="0" dirty="0" smtClean="0">
                        <a:solidFill>
                          <a:srgbClr val="00B0F0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QUESTION is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 dirty="0" smtClean="0">
                          <a:solidFill>
                            <a:schemeClr val="tx1"/>
                          </a:solidFill>
                        </a:rPr>
                        <a:t>いちばん　</a:t>
                      </a:r>
                      <a:endParaRPr lang="en-US" altLang="ja-JP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the most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rgbClr val="7030A0"/>
                          </a:solidFill>
                        </a:rPr>
                        <a:t>ADJECTIVE</a:t>
                      </a:r>
                      <a:r>
                        <a:rPr lang="ja-JP" altLang="en-US" sz="1600" b="0" dirty="0" smtClean="0"/>
                        <a:t>　ですか。</a:t>
                      </a:r>
                      <a:endParaRPr lang="en-US" altLang="ja-JP" sz="16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ADJECTIVE?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THING</a:t>
                      </a:r>
                      <a:r>
                        <a:rPr lang="ja-JP" altLang="en-US" b="0" dirty="0" smtClean="0"/>
                        <a:t>が　いちばん　</a:t>
                      </a:r>
                      <a:r>
                        <a:rPr lang="en-US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THING is the most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rgbClr val="7030A0"/>
                          </a:solidFill>
                        </a:rPr>
                        <a:t>ADJECTIVE</a:t>
                      </a:r>
                      <a:r>
                        <a:rPr lang="ja-JP" altLang="en-US" sz="1600" b="0" dirty="0" smtClean="0"/>
                        <a:t>　です。</a:t>
                      </a:r>
                      <a:endParaRPr lang="en-US" altLang="ja-JP" sz="16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ADJECTIVE.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tbn0.google.com/images?q=tbn:TPeZPLMN_fGaNM:http://www.corbinkycityguide.com/kfc/kfc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25"/>
            <a:ext cx="7048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tbn0.google.com/images?q=tbn:Gb1n8yyCug7pwM:http://www.bungalow-house-plans.com/images/bungalow_plan_24242_large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7525"/>
            <a:ext cx="12096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bn0.google.com/images?q=tbn:WfC47TCHkFJAyM:http://reslife.cofc.edu/graphics/george_street_apartment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25"/>
            <a:ext cx="12763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://tbn0.google.com/images?q=tbn:B2IpjXWOgw7ZbM:http://www.ahajokes.com/cartoon/engineer_dorm_room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1200"/>
            <a:ext cx="6477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						</a:t>
            </a:r>
            <a:endParaRPr kumimoji="0" lang="en-A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-2075935" y="3023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0" y="5248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0" y="656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GB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　</a:t>
            </a:r>
            <a:endParaRPr kumimoji="0" lang="ja-JP" alt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kumimoji="0" lang="ja-JP" alt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　　</a:t>
            </a:r>
            <a:endParaRPr kumimoji="0" lang="ja-JP" alt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0" y="8407971"/>
            <a:ext cx="673453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GB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			</a:t>
            </a:r>
            <a:r>
              <a:rPr kumimoji="0" lang="ja-JP" alt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  </a:t>
            </a:r>
            <a:endParaRPr kumimoji="0" lang="ja-JP" altLang="en-A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A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0" y="935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0" y="995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0" y="1067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0" y="11591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0" y="1295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0" y="1469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3195" y="2370352"/>
            <a:ext cx="44294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00B0F0"/>
                </a:solidFill>
              </a:rPr>
              <a:t>なに</a:t>
            </a:r>
            <a:r>
              <a:rPr lang="en-US" altLang="ja-JP" b="1" dirty="0" smtClean="0">
                <a:solidFill>
                  <a:srgbClr val="00B0F0"/>
                </a:solidFill>
              </a:rPr>
              <a:t>	</a:t>
            </a:r>
            <a:r>
              <a:rPr lang="ja-JP" altLang="en-US" b="1" dirty="0" smtClean="0">
                <a:solidFill>
                  <a:srgbClr val="00B0F0"/>
                </a:solidFill>
              </a:rPr>
              <a:t>どれ</a:t>
            </a:r>
            <a:r>
              <a:rPr lang="en-US" altLang="ja-JP" b="1" dirty="0" smtClean="0">
                <a:solidFill>
                  <a:srgbClr val="00B0F0"/>
                </a:solidFill>
              </a:rPr>
              <a:t>	</a:t>
            </a:r>
            <a:r>
              <a:rPr lang="ja-JP" altLang="en-US" b="1" dirty="0" smtClean="0">
                <a:solidFill>
                  <a:srgbClr val="00B0F0"/>
                </a:solidFill>
              </a:rPr>
              <a:t>だれ</a:t>
            </a:r>
            <a:r>
              <a:rPr lang="en-US" altLang="ja-JP" b="1" dirty="0" smtClean="0">
                <a:solidFill>
                  <a:srgbClr val="00B0F0"/>
                </a:solidFill>
              </a:rPr>
              <a:t>	</a:t>
            </a:r>
            <a:r>
              <a:rPr lang="ja-JP" altLang="en-US" b="1" dirty="0" smtClean="0">
                <a:solidFill>
                  <a:srgbClr val="00B0F0"/>
                </a:solidFill>
              </a:rPr>
              <a:t>どこ</a:t>
            </a:r>
            <a:r>
              <a:rPr lang="en-US" altLang="ja-JP" b="1" dirty="0" smtClean="0">
                <a:solidFill>
                  <a:srgbClr val="00B0F0"/>
                </a:solidFill>
              </a:rPr>
              <a:t>	</a:t>
            </a:r>
            <a:r>
              <a:rPr lang="ja-JP" altLang="en-US" b="1" dirty="0" smtClean="0">
                <a:solidFill>
                  <a:srgbClr val="00B0F0"/>
                </a:solidFill>
              </a:rPr>
              <a:t>いつ</a:t>
            </a:r>
            <a:endParaRPr lang="en-US" altLang="ja-JP" b="1" dirty="0" smtClean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w</a:t>
            </a:r>
            <a:r>
              <a:rPr lang="en-US" b="1" dirty="0" smtClean="0">
                <a:solidFill>
                  <a:srgbClr val="00B0F0"/>
                </a:solidFill>
              </a:rPr>
              <a:t>hat	which	who		where	when</a:t>
            </a:r>
            <a:endParaRPr lang="en-AU" b="1" dirty="0">
              <a:solidFill>
                <a:srgbClr val="00B0F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18" y="2969815"/>
            <a:ext cx="1901760" cy="17473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51347" y="4599408"/>
            <a:ext cx="1107996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スポーツ</a:t>
            </a:r>
            <a:endParaRPr lang="en-AU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3435" y="2439388"/>
            <a:ext cx="1914663" cy="4229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89654" y="3074337"/>
            <a:ext cx="1328377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 smtClean="0"/>
              <a:t>Angelina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Jolie</a:t>
            </a:r>
          </a:p>
          <a:p>
            <a:r>
              <a:rPr lang="en-US" altLang="ja-JP" sz="1400" dirty="0" smtClean="0"/>
              <a:t>Kirsten</a:t>
            </a:r>
            <a:r>
              <a:rPr lang="ja-JP" altLang="en-US" sz="1400" dirty="0"/>
              <a:t> </a:t>
            </a:r>
            <a:r>
              <a:rPr lang="en-US" altLang="ja-JP" sz="1400" dirty="0" err="1" smtClean="0"/>
              <a:t>Dunst</a:t>
            </a:r>
            <a:endParaRPr lang="en-US" altLang="ja-JP" sz="1400" dirty="0" smtClean="0"/>
          </a:p>
          <a:p>
            <a:r>
              <a:rPr lang="en-US" altLang="ja-JP" sz="1400" dirty="0" smtClean="0"/>
              <a:t>Nicole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Kidma</a:t>
            </a:r>
            <a:r>
              <a:rPr lang="en-US" altLang="ja-JP" sz="1400" dirty="0"/>
              <a:t>n</a:t>
            </a:r>
            <a:endParaRPr lang="en-A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289654" y="4167568"/>
            <a:ext cx="1328377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 smtClean="0"/>
              <a:t>Brad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Pitt</a:t>
            </a:r>
          </a:p>
          <a:p>
            <a:r>
              <a:rPr lang="en-US" altLang="ja-JP" sz="1400" dirty="0" smtClean="0"/>
              <a:t>Johnny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Depp</a:t>
            </a:r>
          </a:p>
          <a:p>
            <a:r>
              <a:rPr lang="en-US" altLang="ja-JP" sz="1400" dirty="0" smtClean="0"/>
              <a:t>Matt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Damo</a:t>
            </a:r>
            <a:r>
              <a:rPr lang="en-US" altLang="ja-JP" sz="1400" dirty="0"/>
              <a:t>n</a:t>
            </a:r>
            <a:endParaRPr lang="en-US" altLang="ja-JP" sz="14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2363786" y="3778146"/>
            <a:ext cx="1107996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じょゆう</a:t>
            </a:r>
            <a:endParaRPr lang="en-AU" dirty="0"/>
          </a:p>
        </p:txBody>
      </p:sp>
      <p:sp>
        <p:nvSpPr>
          <p:cNvPr id="49" name="TextBox 48"/>
          <p:cNvSpPr txBox="1"/>
          <p:nvPr/>
        </p:nvSpPr>
        <p:spPr>
          <a:xfrm>
            <a:off x="2363786" y="4844239"/>
            <a:ext cx="1107996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だんゆう</a:t>
            </a:r>
            <a:endParaRPr lang="en-AU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167" y="3082528"/>
            <a:ext cx="1492127" cy="9592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95" y="3045570"/>
            <a:ext cx="948892" cy="9488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1841" y="4046253"/>
            <a:ext cx="1459949" cy="90989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84048" y="42880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アメリカ</a:t>
            </a:r>
            <a:endParaRPr lang="en-AU" dirty="0"/>
          </a:p>
        </p:txBody>
      </p:sp>
      <p:sp>
        <p:nvSpPr>
          <p:cNvPr id="55" name="TextBox 54"/>
          <p:cNvSpPr txBox="1"/>
          <p:nvPr/>
        </p:nvSpPr>
        <p:spPr>
          <a:xfrm>
            <a:off x="4201860" y="33925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日本</a:t>
            </a:r>
            <a:endParaRPr lang="en-A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331" y="5615035"/>
            <a:ext cx="1350027" cy="8307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844" y="5225279"/>
            <a:ext cx="565331" cy="1492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3965" y="5437348"/>
            <a:ext cx="935689" cy="11942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2417" y="5137442"/>
            <a:ext cx="2025608" cy="153098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561120" y="6426987"/>
            <a:ext cx="877163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かぞく</a:t>
            </a:r>
            <a:endParaRPr lang="en-AU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70627" y="5265903"/>
            <a:ext cx="1901940" cy="130539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082746" y="6434123"/>
            <a:ext cx="1107996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いちねん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789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95647"/>
            <a:ext cx="5826719" cy="1646302"/>
          </a:xfrm>
        </p:spPr>
        <p:txBody>
          <a:bodyPr/>
          <a:lstStyle/>
          <a:p>
            <a:pPr algn="l"/>
            <a:r>
              <a:rPr lang="en-US" dirty="0" smtClean="0"/>
              <a:t>Dice game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211" y="2559785"/>
            <a:ext cx="5826719" cy="2045166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GAME 1: Roll </a:t>
            </a:r>
            <a:r>
              <a:rPr lang="en-US" dirty="0" smtClean="0">
                <a:solidFill>
                  <a:schemeClr val="tx1"/>
                </a:solidFill>
              </a:rPr>
              <a:t>two dice</a:t>
            </a:r>
            <a:r>
              <a:rPr lang="en-US" dirty="0" smtClean="0"/>
              <a:t>. M</a:t>
            </a:r>
            <a:r>
              <a:rPr lang="en-AU" dirty="0" err="1" smtClean="0"/>
              <a:t>ake</a:t>
            </a:r>
            <a:r>
              <a:rPr lang="en-AU" dirty="0" smtClean="0"/>
              <a:t> </a:t>
            </a:r>
            <a:r>
              <a:rPr lang="en-AU" dirty="0"/>
              <a:t>a comparison between the </a:t>
            </a:r>
            <a:r>
              <a:rPr lang="en-AU" dirty="0">
                <a:solidFill>
                  <a:schemeClr val="tx1"/>
                </a:solidFill>
              </a:rPr>
              <a:t>two nouns </a:t>
            </a:r>
            <a:r>
              <a:rPr lang="en-AU" dirty="0"/>
              <a:t>that correspond with the numbers </a:t>
            </a:r>
            <a:r>
              <a:rPr lang="en-AU" dirty="0" smtClean="0"/>
              <a:t> </a:t>
            </a:r>
            <a:r>
              <a:rPr lang="en-AU" dirty="0"/>
              <a:t>rolled</a:t>
            </a:r>
            <a:r>
              <a:rPr lang="en-AU" dirty="0" smtClean="0"/>
              <a:t>.</a:t>
            </a:r>
          </a:p>
          <a:p>
            <a:pPr algn="l"/>
            <a:endParaRPr lang="en-AU" dirty="0" smtClean="0"/>
          </a:p>
          <a:p>
            <a:pPr algn="l"/>
            <a:r>
              <a:rPr lang="en-US" dirty="0" smtClean="0"/>
              <a:t>GAME 2: Roll </a:t>
            </a:r>
            <a:r>
              <a:rPr lang="en-US" dirty="0" smtClean="0">
                <a:solidFill>
                  <a:schemeClr val="tx1"/>
                </a:solidFill>
              </a:rPr>
              <a:t>three dice</a:t>
            </a:r>
            <a:r>
              <a:rPr lang="en-US" dirty="0" smtClean="0"/>
              <a:t>. </a:t>
            </a:r>
            <a:r>
              <a:rPr lang="en-US" dirty="0"/>
              <a:t>M</a:t>
            </a:r>
            <a:r>
              <a:rPr lang="en-AU" dirty="0" err="1"/>
              <a:t>ake</a:t>
            </a:r>
            <a:r>
              <a:rPr lang="en-AU" dirty="0"/>
              <a:t> a comparison between the </a:t>
            </a:r>
            <a:r>
              <a:rPr lang="en-AU" dirty="0" smtClean="0">
                <a:solidFill>
                  <a:schemeClr val="tx1"/>
                </a:solidFill>
              </a:rPr>
              <a:t>three nouns </a:t>
            </a:r>
            <a:r>
              <a:rPr lang="en-AU" dirty="0"/>
              <a:t>that correspond with the numbers  rolled.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675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95" y="782594"/>
            <a:ext cx="2120458" cy="814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95" y="2194630"/>
            <a:ext cx="2106042" cy="14942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995" y="4991742"/>
            <a:ext cx="2458965" cy="1345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151" y="402657"/>
            <a:ext cx="2696886" cy="12754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712" y="2113621"/>
            <a:ext cx="2621407" cy="1730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174" y="4991742"/>
            <a:ext cx="2998863" cy="12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84" y="217530"/>
            <a:ext cx="2533650" cy="1809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99115" y="1905021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ブリスベン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84" y="2604958"/>
            <a:ext cx="2533650" cy="16653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9115" y="4085602"/>
            <a:ext cx="11079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ケアンズ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284" y="4809658"/>
            <a:ext cx="260985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99115" y="6337303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メルボルン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525" y="216216"/>
            <a:ext cx="2714625" cy="16859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13915" y="1842614"/>
            <a:ext cx="11079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シドニー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525" y="2566075"/>
            <a:ext cx="2619375" cy="17430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66212" y="4124484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キャンベラ</a:t>
            </a:r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524" y="4778894"/>
            <a:ext cx="2619375" cy="17430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97044" y="6377592"/>
            <a:ext cx="8771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パース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77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4" y="189009"/>
            <a:ext cx="2787778" cy="193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54" y="2414934"/>
            <a:ext cx="2736080" cy="2051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000" y="4754867"/>
            <a:ext cx="2626134" cy="2103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75" y="189009"/>
            <a:ext cx="2815668" cy="2109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765" y="2445087"/>
            <a:ext cx="2807978" cy="1990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75" y="4582299"/>
            <a:ext cx="3014932" cy="22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3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95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95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34" y="5787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071" y="541397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071" y="27655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209" y="57870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99" y="286265"/>
            <a:ext cx="2632898" cy="2106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63" y="2489887"/>
            <a:ext cx="2092370" cy="2092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150" y="5005726"/>
            <a:ext cx="2317996" cy="1739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86" y="193350"/>
            <a:ext cx="2881360" cy="21999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612" y="2486744"/>
            <a:ext cx="1042707" cy="2095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0138" y="4675743"/>
            <a:ext cx="1614046" cy="22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65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</TotalTime>
  <Words>373</Words>
  <Application>Microsoft Office PowerPoint</Application>
  <PresentationFormat>On-screen Show (4:3)</PresentationFormat>
  <Paragraphs>189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メイリオ</vt:lpstr>
      <vt:lpstr>MS Mincho</vt:lpstr>
      <vt:lpstr>Arial</vt:lpstr>
      <vt:lpstr>Times New Roman</vt:lpstr>
      <vt:lpstr>Trebuchet MS</vt:lpstr>
      <vt:lpstr>Wingdings 3</vt:lpstr>
      <vt:lpstr>Facet</vt:lpstr>
      <vt:lpstr>Comparisons</vt:lpstr>
      <vt:lpstr>Adjectives you should know：</vt:lpstr>
      <vt:lpstr>PowerPoint Presentation</vt:lpstr>
      <vt:lpstr>PowerPoint Presentation</vt:lpstr>
      <vt:lpstr>Dice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Comparisons</dc:title>
  <dc:creator>Inge Foley</dc:creator>
  <cp:lastModifiedBy>Inge Foley</cp:lastModifiedBy>
  <cp:revision>18</cp:revision>
  <dcterms:created xsi:type="dcterms:W3CDTF">2014-03-26T09:10:43Z</dcterms:created>
  <dcterms:modified xsi:type="dcterms:W3CDTF">2014-03-26T13:14:51Z</dcterms:modified>
</cp:coreProperties>
</file>