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F187294-0D80-4630-AB17-79F8B4C5DA62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47DC96-5101-40A3-8710-8C02B9AACA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Counting large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HUNDRED TO TRILLION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6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HUNDRED 	  </a:t>
            </a:r>
            <a:r>
              <a:rPr lang="ja-JP" altLang="en-US" sz="4400" dirty="0" smtClean="0"/>
              <a:t>ひゃく　</a:t>
            </a:r>
            <a:r>
              <a:rPr lang="ja-JP" altLang="en-US" sz="4400" dirty="0"/>
              <a:t>　</a:t>
            </a:r>
            <a:r>
              <a:rPr lang="en-US" altLang="ja-JP" sz="4400" dirty="0" smtClean="0"/>
              <a:t>		</a:t>
            </a:r>
            <a:r>
              <a:rPr lang="ja-JP" altLang="en-US" sz="4400" dirty="0" smtClean="0"/>
              <a:t>百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65629"/>
              </p:ext>
            </p:extLst>
          </p:nvPr>
        </p:nvGraphicFramePr>
        <p:xfrm>
          <a:off x="990600" y="4876800"/>
          <a:ext cx="6096000" cy="1788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4470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solidFill>
                            <a:srgbClr val="FF0000"/>
                          </a:solidFill>
                        </a:rPr>
                        <a:t>HYAKU</a:t>
                      </a:r>
                      <a:endParaRPr lang="en-US" b="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300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SAN-</a:t>
                      </a:r>
                      <a:r>
                        <a:rPr lang="en-US" b="0" u="sng" dirty="0" smtClean="0">
                          <a:solidFill>
                            <a:srgbClr val="FF0000"/>
                          </a:solidFill>
                        </a:rPr>
                        <a:t>BYAKU</a:t>
                      </a:r>
                      <a:endParaRPr lang="en-US" b="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600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RO</a:t>
                      </a:r>
                      <a:r>
                        <a:rPr lang="en-US" b="0" u="sng" dirty="0" smtClean="0">
                          <a:solidFill>
                            <a:srgbClr val="FF0000"/>
                          </a:solidFill>
                        </a:rPr>
                        <a:t>P-PYAKU</a:t>
                      </a:r>
                      <a:endParaRPr lang="en-US" b="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800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HA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P-PYAKU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1752600"/>
            <a:ext cx="40386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NUMBER</a:t>
            </a:r>
            <a:r>
              <a:rPr lang="en-US" sz="3200" dirty="0" smtClean="0"/>
              <a:t> + HYAKU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35506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Exceptions: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1731" y="2514600"/>
            <a:ext cx="60062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Examples:</a:t>
            </a:r>
          </a:p>
          <a:p>
            <a:endParaRPr lang="en-US" dirty="0"/>
          </a:p>
          <a:p>
            <a:r>
              <a:rPr lang="en-US" sz="3200" dirty="0" smtClean="0"/>
              <a:t>200 = </a:t>
            </a:r>
            <a:r>
              <a:rPr lang="en-US" sz="3200" dirty="0" err="1" smtClean="0"/>
              <a:t>ni</a:t>
            </a:r>
            <a:r>
              <a:rPr lang="en-US" sz="3200" dirty="0" smtClean="0"/>
              <a:t> </a:t>
            </a:r>
            <a:r>
              <a:rPr lang="en-US" sz="3200" dirty="0" err="1" smtClean="0"/>
              <a:t>hyaku</a:t>
            </a:r>
            <a:endParaRPr lang="en-US" sz="3200" dirty="0" smtClean="0"/>
          </a:p>
          <a:p>
            <a:r>
              <a:rPr lang="en-US" sz="3200" dirty="0" smtClean="0"/>
              <a:t>400 = yon </a:t>
            </a:r>
            <a:r>
              <a:rPr lang="en-US" sz="3200" dirty="0" err="1" smtClean="0"/>
              <a:t>hyaku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3533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THOUSAND	  </a:t>
            </a:r>
            <a:r>
              <a:rPr lang="ja-JP" altLang="en-US" sz="4400" dirty="0" smtClean="0"/>
              <a:t>せん　</a:t>
            </a:r>
            <a:r>
              <a:rPr lang="ja-JP" altLang="en-US" sz="4400" dirty="0"/>
              <a:t>　</a:t>
            </a:r>
            <a:r>
              <a:rPr lang="en-US" altLang="ja-JP" sz="4400" dirty="0" smtClean="0"/>
              <a:t>		</a:t>
            </a:r>
            <a:r>
              <a:rPr lang="ja-JP" altLang="en-US" sz="4400" dirty="0"/>
              <a:t>千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677094"/>
              </p:ext>
            </p:extLst>
          </p:nvPr>
        </p:nvGraphicFramePr>
        <p:xfrm>
          <a:off x="990600" y="4876800"/>
          <a:ext cx="6096000" cy="1341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05000"/>
                <a:gridCol w="4191000"/>
              </a:tblGrid>
              <a:tr h="4470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solidFill>
                            <a:srgbClr val="FF0000"/>
                          </a:solidFill>
                        </a:rPr>
                        <a:t>SEN</a:t>
                      </a:r>
                      <a:r>
                        <a:rPr lang="ja-JP" altLang="en-US" b="0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b="0" u="none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ja-JP" b="0" u="sng" dirty="0" smtClean="0">
                          <a:solidFill>
                            <a:srgbClr val="FF0000"/>
                          </a:solidFill>
                        </a:rPr>
                        <a:t>IS-SEN</a:t>
                      </a:r>
                      <a:r>
                        <a:rPr lang="en-US" altLang="ja-JP" b="0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ja-JP" b="0" i="0" u="none" dirty="0" smtClean="0">
                          <a:solidFill>
                            <a:schemeClr val="tx1"/>
                          </a:solidFill>
                        </a:rPr>
                        <a:t>within</a:t>
                      </a:r>
                      <a:r>
                        <a:rPr lang="en-US" altLang="ja-JP" b="0" i="0" u="none" baseline="0" dirty="0" smtClean="0">
                          <a:solidFill>
                            <a:schemeClr val="tx1"/>
                          </a:solidFill>
                        </a:rPr>
                        <a:t> larger numbers)</a:t>
                      </a:r>
                      <a:endParaRPr lang="en-US" b="0" i="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3000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SAN-</a:t>
                      </a:r>
                      <a:r>
                        <a:rPr lang="en-US" b="0" u="sng" dirty="0" smtClean="0">
                          <a:solidFill>
                            <a:srgbClr val="FF0000"/>
                          </a:solidFill>
                        </a:rPr>
                        <a:t>ZEN</a:t>
                      </a:r>
                      <a:endParaRPr lang="en-US" b="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8000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HA</a:t>
                      </a:r>
                      <a:r>
                        <a:rPr lang="en-US" b="0" u="sng" dirty="0" smtClean="0">
                          <a:solidFill>
                            <a:srgbClr val="FF0000"/>
                          </a:solidFill>
                        </a:rPr>
                        <a:t>S-SEN</a:t>
                      </a:r>
                      <a:endParaRPr lang="en-US" b="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1752600"/>
            <a:ext cx="40386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NUMBER</a:t>
            </a:r>
            <a:r>
              <a:rPr lang="en-US" sz="3200" dirty="0" smtClean="0"/>
              <a:t> + SEN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35506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Exceptions: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1731" y="2514600"/>
            <a:ext cx="60062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Examples:</a:t>
            </a:r>
          </a:p>
          <a:p>
            <a:endParaRPr lang="en-US" dirty="0"/>
          </a:p>
          <a:p>
            <a:r>
              <a:rPr lang="en-US" sz="3200" dirty="0" smtClean="0"/>
              <a:t>5000 = go </a:t>
            </a:r>
            <a:r>
              <a:rPr lang="en-US" sz="3200" dirty="0" err="1" smtClean="0"/>
              <a:t>sen</a:t>
            </a:r>
            <a:endParaRPr lang="en-US" sz="3200" dirty="0" smtClean="0"/>
          </a:p>
          <a:p>
            <a:r>
              <a:rPr lang="en-US" sz="3200" dirty="0" smtClean="0"/>
              <a:t>7000 = nana </a:t>
            </a:r>
            <a:r>
              <a:rPr lang="en-US" sz="3200" dirty="0" err="1" smtClean="0"/>
              <a:t>sen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929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10 THOUSAND	  </a:t>
            </a:r>
            <a:r>
              <a:rPr lang="ja-JP" altLang="en-US" sz="4400" dirty="0" smtClean="0"/>
              <a:t>　</a:t>
            </a:r>
            <a:r>
              <a:rPr lang="ja-JP" altLang="en-US" sz="4400" dirty="0"/>
              <a:t>　</a:t>
            </a:r>
            <a:r>
              <a:rPr lang="en-US" altLang="ja-JP" sz="4400" dirty="0" smtClean="0"/>
              <a:t>	</a:t>
            </a:r>
            <a:r>
              <a:rPr lang="ja-JP" altLang="en-US" sz="4400" dirty="0"/>
              <a:t>　</a:t>
            </a:r>
            <a:r>
              <a:rPr lang="ja-JP" altLang="en-US" sz="4400" dirty="0" smtClean="0"/>
              <a:t>まん</a:t>
            </a:r>
            <a:r>
              <a:rPr lang="en-US" altLang="ja-JP" sz="4400" dirty="0" smtClean="0"/>
              <a:t>	</a:t>
            </a:r>
            <a:r>
              <a:rPr lang="ja-JP" altLang="en-US" sz="4400" dirty="0" smtClean="0"/>
              <a:t>　</a:t>
            </a:r>
            <a:r>
              <a:rPr lang="ja-JP" altLang="en-US" sz="4400" dirty="0"/>
              <a:t>　</a:t>
            </a:r>
            <a:r>
              <a:rPr lang="en-US" altLang="ja-JP" sz="4400" dirty="0" smtClean="0"/>
              <a:t>	</a:t>
            </a:r>
            <a:r>
              <a:rPr lang="ja-JP" altLang="en-US" sz="4400" dirty="0" smtClean="0"/>
              <a:t>万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1752600"/>
            <a:ext cx="40386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NUMBER</a:t>
            </a:r>
            <a:r>
              <a:rPr lang="en-US" sz="3200" dirty="0" smtClean="0"/>
              <a:t> + MAN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51731" y="2514600"/>
            <a:ext cx="60062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Examples:</a:t>
            </a:r>
          </a:p>
          <a:p>
            <a:endParaRPr lang="en-US" dirty="0"/>
          </a:p>
          <a:p>
            <a:r>
              <a:rPr lang="en-US" sz="3200" dirty="0" smtClean="0"/>
              <a:t>20 000 = </a:t>
            </a:r>
            <a:r>
              <a:rPr lang="en-US" sz="3200" dirty="0" err="1" smtClean="0"/>
              <a:t>ni</a:t>
            </a:r>
            <a:r>
              <a:rPr lang="en-US" sz="3200" dirty="0" smtClean="0"/>
              <a:t> man</a:t>
            </a:r>
          </a:p>
          <a:p>
            <a:r>
              <a:rPr lang="en-US" sz="3200" dirty="0" smtClean="0"/>
              <a:t>60 000 = </a:t>
            </a:r>
            <a:r>
              <a:rPr lang="en-US" sz="3200" dirty="0" err="1" smtClean="0"/>
              <a:t>roku</a:t>
            </a:r>
            <a:r>
              <a:rPr lang="en-US" sz="3200" dirty="0" smtClean="0"/>
              <a:t> man</a:t>
            </a:r>
          </a:p>
          <a:p>
            <a:r>
              <a:rPr lang="en-US" sz="3200" dirty="0" smtClean="0"/>
              <a:t>90 000 = </a:t>
            </a:r>
            <a:r>
              <a:rPr lang="en-US" sz="3200" dirty="0" err="1" smtClean="0">
                <a:latin typeface="+mj-lt"/>
              </a:rPr>
              <a:t>kyū</a:t>
            </a:r>
            <a:r>
              <a:rPr lang="en-US" sz="3200" dirty="0" smtClean="0">
                <a:latin typeface="+mj-lt"/>
              </a:rPr>
              <a:t> man</a:t>
            </a:r>
          </a:p>
        </p:txBody>
      </p:sp>
    </p:spTree>
    <p:extLst>
      <p:ext uri="{BB962C8B-B14F-4D97-AF65-F5344CB8AC3E}">
        <p14:creationId xmlns:p14="http://schemas.microsoft.com/office/powerpoint/2010/main" val="477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say these numbers?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905000" cy="48768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150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25000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90909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3620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17800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358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7650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1165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11111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1644134"/>
            <a:ext cx="609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3200" dirty="0" err="1" smtClean="0">
                <a:latin typeface="+mj-lt"/>
              </a:rPr>
              <a:t>Hyaku</a:t>
            </a:r>
            <a:r>
              <a:rPr lang="en-US" sz="3200" dirty="0" smtClean="0">
                <a:latin typeface="+mj-lt"/>
              </a:rPr>
              <a:t> go </a:t>
            </a:r>
            <a:r>
              <a:rPr lang="en-US" sz="3200" dirty="0" err="1" smtClean="0">
                <a:latin typeface="+mj-lt"/>
              </a:rPr>
              <a:t>jū</a:t>
            </a:r>
            <a:endParaRPr lang="en-US" sz="3200" dirty="0" smtClean="0">
              <a:latin typeface="+mj-lt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3200" dirty="0" smtClean="0"/>
              <a:t>Ni man go </a:t>
            </a:r>
            <a:r>
              <a:rPr lang="en-US" sz="3200" dirty="0" err="1" smtClean="0"/>
              <a:t>sen</a:t>
            </a:r>
            <a:endParaRPr lang="en-US" sz="3200" dirty="0" smtClean="0">
              <a:latin typeface="+mj-lt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3200" dirty="0" err="1" smtClean="0">
                <a:latin typeface="+mj-lt"/>
              </a:rPr>
              <a:t>Ky</a:t>
            </a:r>
            <a:r>
              <a:rPr lang="en-US" sz="3200" dirty="0" err="1" smtClean="0"/>
              <a:t>ū</a:t>
            </a:r>
            <a:r>
              <a:rPr lang="en-US" sz="3200" dirty="0" smtClean="0"/>
              <a:t> man </a:t>
            </a:r>
            <a:r>
              <a:rPr lang="en-US" sz="3200" dirty="0" err="1" smtClean="0"/>
              <a:t>kyū</a:t>
            </a:r>
            <a:r>
              <a:rPr lang="en-US" sz="3200" dirty="0" smtClean="0"/>
              <a:t> </a:t>
            </a:r>
            <a:r>
              <a:rPr lang="en-US" sz="3200" dirty="0" err="1" smtClean="0"/>
              <a:t>hyaku</a:t>
            </a:r>
            <a:r>
              <a:rPr lang="en-US" sz="3200" dirty="0" smtClean="0"/>
              <a:t> </a:t>
            </a:r>
            <a:r>
              <a:rPr lang="en-US" sz="3200" dirty="0" err="1" smtClean="0"/>
              <a:t>kyū</a:t>
            </a:r>
            <a:endParaRPr lang="en-US" sz="32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3200" dirty="0" smtClean="0">
                <a:latin typeface="+mj-lt"/>
              </a:rPr>
              <a:t>San </a:t>
            </a:r>
            <a:r>
              <a:rPr lang="en-US" sz="3200" dirty="0" err="1" smtClean="0">
                <a:latin typeface="+mj-lt"/>
              </a:rPr>
              <a:t>zen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rop-pyaku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/>
              <a:t>jū</a:t>
            </a:r>
            <a:endParaRPr lang="en-US" sz="3200" dirty="0"/>
          </a:p>
          <a:p>
            <a:pPr marL="342900" indent="-342900">
              <a:buFont typeface="+mj-lt"/>
              <a:buAutoNum type="alphaUcPeriod"/>
            </a:pPr>
            <a:r>
              <a:rPr lang="en-US" sz="3200" dirty="0" err="1" smtClean="0">
                <a:latin typeface="+mj-lt"/>
              </a:rPr>
              <a:t>Ichi</a:t>
            </a:r>
            <a:r>
              <a:rPr lang="en-US" sz="3200" dirty="0" smtClean="0">
                <a:latin typeface="+mj-lt"/>
              </a:rPr>
              <a:t> man nana </a:t>
            </a:r>
            <a:r>
              <a:rPr lang="en-US" sz="3200" dirty="0" err="1" smtClean="0">
                <a:latin typeface="+mj-lt"/>
              </a:rPr>
              <a:t>sen</a:t>
            </a:r>
            <a:r>
              <a:rPr lang="en-US" sz="3200" dirty="0" smtClean="0">
                <a:latin typeface="+mj-lt"/>
              </a:rPr>
              <a:t> hap-</a:t>
            </a:r>
            <a:r>
              <a:rPr lang="en-US" sz="3200" dirty="0" err="1" smtClean="0">
                <a:latin typeface="+mj-lt"/>
              </a:rPr>
              <a:t>pyaku</a:t>
            </a:r>
            <a:r>
              <a:rPr lang="en-US" sz="3200" dirty="0" smtClean="0">
                <a:latin typeface="+mj-lt"/>
              </a:rPr>
              <a:t> 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dirty="0" smtClean="0"/>
              <a:t>San-</a:t>
            </a:r>
            <a:r>
              <a:rPr lang="en-US" sz="3200" dirty="0" err="1" smtClean="0"/>
              <a:t>byaku</a:t>
            </a:r>
            <a:r>
              <a:rPr lang="en-US" sz="3200" dirty="0" smtClean="0"/>
              <a:t> go </a:t>
            </a:r>
            <a:r>
              <a:rPr lang="en-US" sz="3200" dirty="0" err="1" smtClean="0"/>
              <a:t>jū</a:t>
            </a:r>
            <a:r>
              <a:rPr lang="en-US" sz="3200" dirty="0" smtClean="0"/>
              <a:t> </a:t>
            </a:r>
            <a:r>
              <a:rPr lang="en-US" sz="3200" dirty="0" err="1" smtClean="0"/>
              <a:t>hachi</a:t>
            </a:r>
            <a:endParaRPr lang="en-US" sz="32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3200" dirty="0" smtClean="0"/>
              <a:t>Nana </a:t>
            </a:r>
            <a:r>
              <a:rPr lang="en-US" sz="3200" dirty="0" err="1" smtClean="0"/>
              <a:t>sen</a:t>
            </a:r>
            <a:r>
              <a:rPr lang="en-US" sz="3200" dirty="0" smtClean="0"/>
              <a:t> </a:t>
            </a:r>
            <a:r>
              <a:rPr lang="en-US" sz="3200" dirty="0" err="1" smtClean="0"/>
              <a:t>rop-pyaku</a:t>
            </a:r>
            <a:r>
              <a:rPr lang="en-US" sz="3200" dirty="0" smtClean="0"/>
              <a:t> go </a:t>
            </a:r>
            <a:r>
              <a:rPr lang="en-US" sz="3200" dirty="0" err="1" smtClean="0"/>
              <a:t>jū</a:t>
            </a:r>
            <a:endParaRPr lang="en-US" sz="3200" dirty="0"/>
          </a:p>
          <a:p>
            <a:pPr marL="342900" indent="-342900">
              <a:buFont typeface="+mj-lt"/>
              <a:buAutoNum type="alphaUcPeriod"/>
            </a:pPr>
            <a:r>
              <a:rPr lang="en-US" sz="3200" dirty="0" err="1" smtClean="0"/>
              <a:t>Sen</a:t>
            </a:r>
            <a:r>
              <a:rPr lang="en-US" sz="3200" dirty="0" smtClean="0"/>
              <a:t> </a:t>
            </a:r>
            <a:r>
              <a:rPr lang="en-US" sz="3200" dirty="0" err="1" smtClean="0"/>
              <a:t>hyaku</a:t>
            </a:r>
            <a:r>
              <a:rPr lang="en-US" sz="3200" dirty="0" smtClean="0"/>
              <a:t> </a:t>
            </a:r>
            <a:r>
              <a:rPr lang="en-US" sz="3200" dirty="0" err="1" smtClean="0"/>
              <a:t>roku</a:t>
            </a:r>
            <a:r>
              <a:rPr lang="en-US" sz="3200" dirty="0" smtClean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jū</a:t>
            </a:r>
            <a:r>
              <a:rPr lang="en-US" sz="3200" dirty="0" smtClean="0"/>
              <a:t> </a:t>
            </a:r>
            <a:r>
              <a:rPr lang="en-US" sz="3200" dirty="0" smtClean="0"/>
              <a:t>go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dirty="0" err="1" smtClean="0"/>
              <a:t>Ichi</a:t>
            </a:r>
            <a:r>
              <a:rPr lang="en-US" sz="3200" dirty="0" smtClean="0"/>
              <a:t> man is-</a:t>
            </a:r>
            <a:r>
              <a:rPr lang="en-US" sz="3200" dirty="0" err="1" smtClean="0"/>
              <a:t>sen</a:t>
            </a:r>
            <a:r>
              <a:rPr lang="en-US" sz="3200" dirty="0" smtClean="0"/>
              <a:t> </a:t>
            </a:r>
            <a:r>
              <a:rPr lang="en-US" sz="3200" dirty="0" err="1" smtClean="0"/>
              <a:t>hyaku</a:t>
            </a:r>
            <a:r>
              <a:rPr lang="en-US" sz="3200" dirty="0" smtClean="0"/>
              <a:t> </a:t>
            </a:r>
            <a:r>
              <a:rPr lang="en-US" sz="3200" dirty="0" err="1" smtClean="0"/>
              <a:t>jū</a:t>
            </a:r>
            <a:r>
              <a:rPr lang="en-US" sz="3200" dirty="0" smtClean="0"/>
              <a:t> </a:t>
            </a:r>
            <a:r>
              <a:rPr lang="en-US" sz="3200" dirty="0" err="1" smtClean="0"/>
              <a:t>ichi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0632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LARGER NUMBERS</a:t>
            </a:r>
            <a:endParaRPr lang="en-US" sz="4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197592"/>
              </p:ext>
            </p:extLst>
          </p:nvPr>
        </p:nvGraphicFramePr>
        <p:xfrm>
          <a:off x="304800" y="1524000"/>
          <a:ext cx="8763000" cy="4145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09825"/>
                <a:gridCol w="3432175"/>
                <a:gridCol w="292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+mj-lt"/>
                        </a:rPr>
                        <a:t>100 thousand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latin typeface="+mj-lt"/>
                        </a:rPr>
                        <a:t>   </a:t>
                      </a:r>
                      <a:r>
                        <a:rPr lang="en-US" sz="2800" b="0" dirty="0" smtClean="0">
                          <a:solidFill>
                            <a:srgbClr val="00B0F0"/>
                          </a:solidFill>
                          <a:latin typeface="+mj-lt"/>
                        </a:rPr>
                        <a:t>10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0 000</a:t>
                      </a:r>
                      <a:endParaRPr lang="en-US" sz="28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+mj-lt"/>
                        </a:rPr>
                        <a:t>Jū</a:t>
                      </a:r>
                      <a:r>
                        <a:rPr lang="en-US" sz="2800" b="0" dirty="0" smtClean="0">
                          <a:latin typeface="+mj-lt"/>
                        </a:rPr>
                        <a:t> man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+mj-lt"/>
                        </a:rPr>
                        <a:t>1 million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00B0F0"/>
                          </a:solidFill>
                          <a:latin typeface="+mj-lt"/>
                        </a:rPr>
                        <a:t>1 00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0 000</a:t>
                      </a:r>
                      <a:endParaRPr lang="en-US" sz="28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+mj-lt"/>
                        </a:rPr>
                        <a:t>Hyaku</a:t>
                      </a:r>
                      <a:r>
                        <a:rPr lang="en-US" sz="2800" b="0" baseline="0" dirty="0" smtClean="0">
                          <a:latin typeface="+mj-lt"/>
                        </a:rPr>
                        <a:t> man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+mj-lt"/>
                        </a:rPr>
                        <a:t>10 million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10 00</a:t>
                      </a:r>
                      <a:r>
                        <a:rPr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+mj-lt"/>
                        </a:rPr>
                        <a:t>Sen</a:t>
                      </a:r>
                      <a:r>
                        <a:rPr lang="en-US" sz="2800" b="0" dirty="0" smtClean="0">
                          <a:latin typeface="+mj-lt"/>
                        </a:rPr>
                        <a:t> man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+mj-lt"/>
                        </a:rPr>
                        <a:t>100 million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>
                          <a:solidFill>
                            <a:srgbClr val="FF6600"/>
                          </a:solidFill>
                          <a:latin typeface="+mj-lt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rgbClr val="00B0F0"/>
                          </a:solidFill>
                          <a:latin typeface="+mj-lt"/>
                        </a:rPr>
                        <a:t>00</a:t>
                      </a:r>
                      <a:r>
                        <a:rPr lang="en-US" sz="2800" b="0" baseline="0" dirty="0" smtClean="0">
                          <a:solidFill>
                            <a:srgbClr val="00B0F0"/>
                          </a:solidFill>
                          <a:latin typeface="+mj-lt"/>
                        </a:rPr>
                        <a:t> 00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0 000</a:t>
                      </a:r>
                      <a:endParaRPr lang="en-US" sz="28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+mj-lt"/>
                        </a:rPr>
                        <a:t>Ichi</a:t>
                      </a:r>
                      <a:r>
                        <a:rPr lang="en-US" sz="2800" b="0" dirty="0" smtClean="0">
                          <a:latin typeface="+mj-lt"/>
                        </a:rPr>
                        <a:t> </a:t>
                      </a:r>
                      <a:r>
                        <a:rPr lang="en-US" sz="2800" b="0" dirty="0" err="1" smtClean="0">
                          <a:latin typeface="+mj-lt"/>
                        </a:rPr>
                        <a:t>oku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+mj-lt"/>
                        </a:rPr>
                        <a:t>1 billion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1 0</a:t>
                      </a:r>
                      <a:r>
                        <a:rPr lang="en-US" sz="2800" b="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en-US" sz="2800" b="0" kern="1200" baseline="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00</a:t>
                      </a:r>
                      <a:r>
                        <a:rPr lang="en-US" sz="2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0 000</a:t>
                      </a:r>
                      <a:endParaRPr lang="en-US" sz="2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Jū</a:t>
                      </a:r>
                      <a:r>
                        <a:rPr lang="en-US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oku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+mj-lt"/>
                        </a:rPr>
                        <a:t>10 billion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10 0</a:t>
                      </a:r>
                      <a:r>
                        <a:rPr lang="en-US" sz="2800" b="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en-US" sz="2800" b="0" kern="1200" baseline="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00</a:t>
                      </a:r>
                      <a:r>
                        <a:rPr lang="en-US" sz="2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0 000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+mj-lt"/>
                        </a:rPr>
                        <a:t>Hyaku</a:t>
                      </a:r>
                      <a:r>
                        <a:rPr lang="en-US" sz="2800" b="0" baseline="0" dirty="0" smtClean="0">
                          <a:latin typeface="+mj-lt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+mj-lt"/>
                        </a:rPr>
                        <a:t>oku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+mj-lt"/>
                        </a:rPr>
                        <a:t>100 billion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100 0</a:t>
                      </a:r>
                      <a:r>
                        <a:rPr lang="en-US" sz="2800" b="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en-US" sz="2800" b="0" kern="1200" baseline="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00</a:t>
                      </a:r>
                      <a:r>
                        <a:rPr lang="en-US" sz="2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0 000</a:t>
                      </a:r>
                      <a:endParaRPr lang="en-US" sz="2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+mj-lt"/>
                        </a:rPr>
                        <a:t>Sen</a:t>
                      </a:r>
                      <a:r>
                        <a:rPr lang="en-US" sz="2800" b="0" dirty="0" smtClean="0">
                          <a:latin typeface="+mj-lt"/>
                        </a:rPr>
                        <a:t> </a:t>
                      </a:r>
                      <a:r>
                        <a:rPr lang="en-US" sz="2800" b="0" dirty="0" err="1" smtClean="0">
                          <a:latin typeface="+mj-lt"/>
                        </a:rPr>
                        <a:t>oku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+mj-lt"/>
                        </a:rPr>
                        <a:t>1 trillion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1</a:t>
                      </a:r>
                      <a:r>
                        <a:rPr lang="en-US" sz="2800" b="0" dirty="0" smtClean="0">
                          <a:latin typeface="+mj-lt"/>
                        </a:rPr>
                        <a:t> </a:t>
                      </a:r>
                      <a:r>
                        <a:rPr lang="en-US" sz="2800" b="0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000 0</a:t>
                      </a:r>
                      <a:r>
                        <a:rPr lang="en-US" sz="2800" b="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en-US" sz="2800" b="0" kern="1200" baseline="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00</a:t>
                      </a:r>
                      <a:r>
                        <a:rPr lang="en-US" sz="2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0 000</a:t>
                      </a:r>
                      <a:endParaRPr lang="en-US" sz="2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+mj-lt"/>
                        </a:rPr>
                        <a:t>It-</a:t>
                      </a:r>
                      <a:r>
                        <a:rPr lang="en-US" sz="2800" b="0" dirty="0" err="1" smtClean="0">
                          <a:latin typeface="+mj-lt"/>
                        </a:rPr>
                        <a:t>chō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8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DECIMALS	  </a:t>
            </a:r>
            <a:r>
              <a:rPr lang="ja-JP" altLang="en-US" sz="4400" dirty="0" smtClean="0"/>
              <a:t>　</a:t>
            </a:r>
            <a:r>
              <a:rPr lang="ja-JP" altLang="en-US" sz="4400" dirty="0"/>
              <a:t>　</a:t>
            </a:r>
            <a:r>
              <a:rPr lang="en-US" altLang="ja-JP" sz="4400" dirty="0" smtClean="0"/>
              <a:t>	</a:t>
            </a:r>
            <a:r>
              <a:rPr lang="ja-JP" altLang="en-US" sz="4400" dirty="0"/>
              <a:t>　</a:t>
            </a:r>
            <a:r>
              <a:rPr lang="ja-JP" altLang="en-US" sz="4400" dirty="0" smtClean="0"/>
              <a:t>てん</a:t>
            </a:r>
            <a:r>
              <a:rPr lang="en-US" altLang="ja-JP" sz="4400" dirty="0" smtClean="0"/>
              <a:t>	</a:t>
            </a:r>
            <a:r>
              <a:rPr lang="ja-JP" altLang="en-US" sz="4400" dirty="0" smtClean="0"/>
              <a:t>　</a:t>
            </a:r>
            <a:r>
              <a:rPr lang="en-US" altLang="ja-JP" sz="4400" dirty="0" smtClean="0"/>
              <a:t>		</a:t>
            </a:r>
            <a:r>
              <a:rPr lang="ja-JP" altLang="en-US" sz="4400" dirty="0" smtClean="0"/>
              <a:t>点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727675"/>
            <a:ext cx="54864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NUMBER</a:t>
            </a:r>
            <a:r>
              <a:rPr lang="en-US" sz="3200" dirty="0" smtClean="0"/>
              <a:t> + </a:t>
            </a:r>
            <a:r>
              <a:rPr lang="en-US" altLang="ja-JP" sz="3200" dirty="0" smtClean="0"/>
              <a:t>TEN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+ </a:t>
            </a:r>
            <a:r>
              <a:rPr lang="en-US" altLang="ja-JP" sz="3200" dirty="0" smtClean="0">
                <a:solidFill>
                  <a:srgbClr val="FFFF00"/>
                </a:solidFill>
              </a:rPr>
              <a:t>NUMBER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1731" y="3169384"/>
            <a:ext cx="60062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Examples:</a:t>
            </a:r>
          </a:p>
          <a:p>
            <a:endParaRPr lang="en-US" dirty="0"/>
          </a:p>
          <a:p>
            <a:r>
              <a:rPr lang="en-US" sz="3200" dirty="0" smtClean="0"/>
              <a:t>0.25   = </a:t>
            </a:r>
            <a:r>
              <a:rPr lang="en-US" sz="3200" dirty="0" err="1" smtClean="0"/>
              <a:t>rei</a:t>
            </a:r>
            <a:r>
              <a:rPr lang="en-US" sz="3200" dirty="0" smtClean="0"/>
              <a:t> ten </a:t>
            </a:r>
            <a:r>
              <a:rPr lang="en-US" sz="3200" dirty="0" err="1" smtClean="0"/>
              <a:t>ni</a:t>
            </a:r>
            <a:r>
              <a:rPr lang="en-US" sz="3200" dirty="0" smtClean="0"/>
              <a:t> go</a:t>
            </a:r>
          </a:p>
          <a:p>
            <a:r>
              <a:rPr lang="en-US" sz="3200" dirty="0"/>
              <a:t>1</a:t>
            </a:r>
            <a:r>
              <a:rPr lang="en-US" sz="3200" dirty="0" smtClean="0"/>
              <a:t>.527 = </a:t>
            </a:r>
            <a:r>
              <a:rPr lang="en-US" sz="3200" dirty="0" err="1" smtClean="0"/>
              <a:t>ichi</a:t>
            </a:r>
            <a:r>
              <a:rPr lang="en-US" sz="3200" dirty="0" smtClean="0"/>
              <a:t> ten go </a:t>
            </a:r>
            <a:r>
              <a:rPr lang="en-US" sz="3200" dirty="0" err="1" smtClean="0"/>
              <a:t>ni</a:t>
            </a:r>
            <a:r>
              <a:rPr lang="en-US" sz="3200" dirty="0" smtClean="0"/>
              <a:t> nana</a:t>
            </a:r>
          </a:p>
        </p:txBody>
      </p:sp>
    </p:spTree>
    <p:extLst>
      <p:ext uri="{BB962C8B-B14F-4D97-AF65-F5344CB8AC3E}">
        <p14:creationId xmlns:p14="http://schemas.microsoft.com/office/powerpoint/2010/main" val="34404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FRACTIONS </a:t>
            </a:r>
            <a:r>
              <a:rPr lang="ja-JP" altLang="en-US" sz="4400" dirty="0" smtClean="0"/>
              <a:t>　</a:t>
            </a:r>
            <a:r>
              <a:rPr lang="ja-JP" altLang="en-US" sz="4400" dirty="0"/>
              <a:t>　</a:t>
            </a:r>
            <a:r>
              <a:rPr lang="en-US" altLang="ja-JP" sz="4400" dirty="0" smtClean="0"/>
              <a:t>	</a:t>
            </a:r>
            <a:r>
              <a:rPr lang="ja-JP" altLang="en-US" sz="4400" dirty="0"/>
              <a:t>　ぶ</a:t>
            </a:r>
            <a:r>
              <a:rPr lang="ja-JP" altLang="en-US" sz="4400" dirty="0" smtClean="0"/>
              <a:t>ん</a:t>
            </a:r>
            <a:r>
              <a:rPr lang="en-US" altLang="ja-JP" sz="4400" dirty="0" smtClean="0"/>
              <a:t>	</a:t>
            </a:r>
            <a:r>
              <a:rPr lang="ja-JP" altLang="en-US" sz="4400" dirty="0" smtClean="0"/>
              <a:t>　</a:t>
            </a:r>
            <a:r>
              <a:rPr lang="en-US" altLang="ja-JP" sz="4400" dirty="0" smtClean="0"/>
              <a:t>		</a:t>
            </a:r>
            <a:r>
              <a:rPr lang="ja-JP" altLang="en-US" sz="4400" dirty="0" smtClean="0"/>
              <a:t>分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27675"/>
            <a:ext cx="84582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FF00"/>
                </a:solidFill>
              </a:rPr>
              <a:t>BOTTOM </a:t>
            </a:r>
            <a:r>
              <a:rPr lang="en-US" sz="2800" dirty="0" smtClean="0">
                <a:solidFill>
                  <a:srgbClr val="FFFF00"/>
                </a:solidFill>
              </a:rPr>
              <a:t>NUMBER</a:t>
            </a:r>
            <a:r>
              <a:rPr lang="en-US" sz="2800" dirty="0" smtClean="0"/>
              <a:t> + BUN  NO + </a:t>
            </a:r>
            <a:r>
              <a:rPr lang="en-US" altLang="ja-JP" sz="2800" dirty="0" smtClean="0">
                <a:solidFill>
                  <a:srgbClr val="FFFF00"/>
                </a:solidFill>
              </a:rPr>
              <a:t>TOP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FF00"/>
                </a:solidFill>
              </a:rPr>
              <a:t>NUMBER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1731" y="3169384"/>
            <a:ext cx="60062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Examples:</a:t>
            </a:r>
          </a:p>
          <a:p>
            <a:endParaRPr lang="en-US" dirty="0"/>
          </a:p>
          <a:p>
            <a:r>
              <a:rPr lang="en-US" sz="3200" dirty="0" smtClean="0"/>
              <a:t>1/2    = </a:t>
            </a:r>
            <a:r>
              <a:rPr lang="en-US" sz="3200" dirty="0" err="1" smtClean="0"/>
              <a:t>ni</a:t>
            </a:r>
            <a:r>
              <a:rPr lang="en-US" sz="3200" dirty="0" smtClean="0"/>
              <a:t> bun no </a:t>
            </a:r>
            <a:r>
              <a:rPr lang="en-US" sz="3200" dirty="0" err="1" smtClean="0"/>
              <a:t>ichi</a:t>
            </a:r>
            <a:endParaRPr lang="en-US" sz="3200" dirty="0"/>
          </a:p>
          <a:p>
            <a:r>
              <a:rPr lang="en-US" sz="3200" dirty="0" smtClean="0"/>
              <a:t>1/4    = yon bun no </a:t>
            </a:r>
            <a:r>
              <a:rPr lang="en-US" sz="3200" dirty="0" err="1" smtClean="0"/>
              <a:t>ichi</a:t>
            </a:r>
            <a:endParaRPr lang="en-US" sz="3200" dirty="0" smtClean="0"/>
          </a:p>
          <a:p>
            <a:r>
              <a:rPr lang="en-US" sz="3200" dirty="0" smtClean="0"/>
              <a:t>2/3    = san bun no </a:t>
            </a:r>
            <a:r>
              <a:rPr lang="en-US" sz="3200" dirty="0" err="1" smtClean="0"/>
              <a:t>ni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680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</TotalTime>
  <Words>244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Counting large numbers</vt:lpstr>
      <vt:lpstr>HUNDRED    ひゃく　　  百</vt:lpstr>
      <vt:lpstr>THOUSAND   せん　　  千</vt:lpstr>
      <vt:lpstr>10 THOUSAND   　　 　まん 　　 万</vt:lpstr>
      <vt:lpstr>How would you say these numbers?</vt:lpstr>
      <vt:lpstr>LARGER NUMBERS</vt:lpstr>
      <vt:lpstr>DECIMALS   　　 　てん 　  点</vt:lpstr>
      <vt:lpstr>FRACTIONS 　　 　ぶん 　  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large numbers</dc:title>
  <dc:creator>Bill &amp; Inge</dc:creator>
  <cp:lastModifiedBy>Bill &amp; Inge</cp:lastModifiedBy>
  <cp:revision>5</cp:revision>
  <dcterms:created xsi:type="dcterms:W3CDTF">2012-12-07T02:15:45Z</dcterms:created>
  <dcterms:modified xsi:type="dcterms:W3CDTF">2012-12-07T03:04:16Z</dcterms:modified>
</cp:coreProperties>
</file>