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8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7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4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98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01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52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65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00A8-1951-4D82-9AE9-E4DAEAF053AF}" type="datetimeFigureOut">
              <a:rPr kumimoji="1" lang="ja-JP" altLang="en-US" smtClean="0"/>
              <a:t>2013/10/4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4830-A0ED-4E39-87CE-68978CB28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0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45965" y="548680"/>
            <a:ext cx="1261884" cy="53870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200" dirty="0" smtClean="0"/>
              <a:t>に　ほん　ご　さく　ぶん</a:t>
            </a:r>
            <a:endParaRPr kumimoji="1" lang="en-US" altLang="ja-JP" sz="2200" dirty="0" smtClean="0"/>
          </a:p>
          <a:p>
            <a:r>
              <a:rPr kumimoji="1" lang="ja-JP" altLang="en-US" sz="4800" dirty="0" smtClean="0"/>
              <a:t>日本語作文のルール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624" y="3356992"/>
            <a:ext cx="45275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smtClean="0"/>
              <a:t>Essay writing rules</a:t>
            </a:r>
          </a:p>
          <a:p>
            <a:r>
              <a:rPr lang="en-US" altLang="ja-JP" sz="4400" dirty="0" smtClean="0"/>
              <a:t>for Japanese!!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511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38536" cy="1143000"/>
          </a:xfrm>
        </p:spPr>
        <p:txBody>
          <a:bodyPr/>
          <a:lstStyle/>
          <a:p>
            <a:r>
              <a:rPr lang="ja-JP" altLang="en-US" dirty="0" smtClean="0"/>
              <a:t>＊</a:t>
            </a:r>
            <a:r>
              <a:rPr lang="en-US" altLang="ja-JP" dirty="0" smtClean="0">
                <a:solidFill>
                  <a:srgbClr val="7030A0"/>
                </a:solidFill>
              </a:rPr>
              <a:t>First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There  are two directions you can write.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</a:t>
            </a:r>
            <a:r>
              <a:rPr kumimoji="1" lang="ja-JP" altLang="en-US" dirty="0" smtClean="0"/>
              <a:t>・</a:t>
            </a:r>
            <a:r>
              <a:rPr lang="ja-JP" altLang="en-US" dirty="0"/>
              <a:t>よこが</a:t>
            </a:r>
            <a:r>
              <a:rPr lang="ja-JP" altLang="en-US" dirty="0" smtClean="0"/>
              <a:t>き</a:t>
            </a:r>
            <a:r>
              <a:rPr lang="en-US" altLang="ja-JP" dirty="0" smtClean="0"/>
              <a:t>/</a:t>
            </a:r>
            <a:r>
              <a:rPr lang="ja-JP" altLang="en-US" dirty="0" smtClean="0"/>
              <a:t>横書き</a:t>
            </a:r>
            <a:r>
              <a:rPr lang="en-US" altLang="ja-JP" sz="3000" dirty="0" smtClean="0"/>
              <a:t>(same as we write English)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</a:t>
            </a:r>
            <a:r>
              <a:rPr lang="ja-JP" altLang="en-US" dirty="0" smtClean="0"/>
              <a:t>・</a:t>
            </a:r>
            <a:r>
              <a:rPr lang="ja-JP" altLang="en-US" dirty="0">
                <a:solidFill>
                  <a:srgbClr val="6600FF"/>
                </a:solidFill>
              </a:rPr>
              <a:t>たてが</a:t>
            </a:r>
            <a:r>
              <a:rPr lang="ja-JP" altLang="en-US" dirty="0" smtClean="0">
                <a:solidFill>
                  <a:srgbClr val="6600FF"/>
                </a:solidFill>
              </a:rPr>
              <a:t>き</a:t>
            </a:r>
            <a:r>
              <a:rPr lang="en-US" altLang="ja-JP" dirty="0" smtClean="0">
                <a:solidFill>
                  <a:srgbClr val="6600FF"/>
                </a:solidFill>
              </a:rPr>
              <a:t>/</a:t>
            </a:r>
            <a:r>
              <a:rPr lang="ja-JP" altLang="en-US" dirty="0" smtClean="0">
                <a:solidFill>
                  <a:srgbClr val="6600FF"/>
                </a:solidFill>
              </a:rPr>
              <a:t>縦書き</a:t>
            </a:r>
            <a:r>
              <a:rPr lang="en-US" altLang="ja-JP" dirty="0" smtClean="0"/>
              <a:t>(from right to left)</a:t>
            </a: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When you use count in </a:t>
            </a:r>
            <a:r>
              <a:rPr lang="ja-JP" altLang="en-US" dirty="0" smtClean="0"/>
              <a:t>たてがき</a:t>
            </a:r>
            <a:r>
              <a:rPr lang="en-US" altLang="ja-JP" dirty="0" smtClean="0"/>
              <a:t>, you have to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use </a:t>
            </a:r>
            <a:r>
              <a:rPr lang="en-US" altLang="ja-JP" dirty="0" smtClean="0">
                <a:solidFill>
                  <a:srgbClr val="7030A0"/>
                </a:solidFill>
              </a:rPr>
              <a:t>kanji numbers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ja-JP" altLang="en-US" sz="2400" dirty="0" smtClean="0"/>
              <a:t>↓よこがき　　　　　　　　たてがき→</a:t>
            </a:r>
            <a:endParaRPr lang="en-US" altLang="ja-JP" sz="240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9483"/>
              </p:ext>
            </p:extLst>
          </p:nvPr>
        </p:nvGraphicFramePr>
        <p:xfrm>
          <a:off x="467544" y="5085184"/>
          <a:ext cx="2214565" cy="111252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63868"/>
                <a:gridCol w="451168"/>
                <a:gridCol w="397193"/>
                <a:gridCol w="451168"/>
                <a:gridCol w="4511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125934"/>
              </p:ext>
            </p:extLst>
          </p:nvPr>
        </p:nvGraphicFramePr>
        <p:xfrm>
          <a:off x="5076056" y="4581128"/>
          <a:ext cx="1378904" cy="185420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63868"/>
                <a:gridCol w="463868"/>
                <a:gridCol w="45116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二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四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五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9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14600" cy="1143000"/>
          </a:xfrm>
        </p:spPr>
        <p:txBody>
          <a:bodyPr/>
          <a:lstStyle/>
          <a:p>
            <a:r>
              <a:rPr kumimoji="1" lang="ja-JP" altLang="en-US" dirty="0" smtClean="0"/>
              <a:t>＊</a:t>
            </a:r>
            <a:r>
              <a:rPr lang="en-US" altLang="ja-JP" dirty="0" smtClean="0">
                <a:solidFill>
                  <a:srgbClr val="0070C0"/>
                </a:solidFill>
              </a:rPr>
              <a:t>TITLE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28801"/>
            <a:ext cx="4896544" cy="230425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When you write the title, in </a:t>
            </a:r>
            <a:r>
              <a:rPr kumimoji="1" lang="ja-JP" altLang="en-US" dirty="0" smtClean="0"/>
              <a:t>たてがき </a:t>
            </a:r>
            <a:r>
              <a:rPr kumimoji="1" lang="en-US" altLang="ja-JP" dirty="0" smtClean="0"/>
              <a:t>you need to leave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two</a:t>
            </a:r>
            <a:r>
              <a:rPr kumimoji="1"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empty </a:t>
            </a:r>
            <a:r>
              <a:rPr kumimoji="1" lang="en-US" altLang="ja-JP" dirty="0" smtClean="0"/>
              <a:t>cells.</a:t>
            </a:r>
          </a:p>
          <a:p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89423"/>
              </p:ext>
            </p:extLst>
          </p:nvPr>
        </p:nvGraphicFramePr>
        <p:xfrm>
          <a:off x="6444208" y="260648"/>
          <a:ext cx="1008112" cy="60486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112"/>
              </a:tblGrid>
              <a:tr h="100811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6000" dirty="0" smtClean="0"/>
                        <a:t>わ</a:t>
                      </a:r>
                      <a:endParaRPr kumimoji="1" lang="en-US" altLang="ja-JP" sz="6000" dirty="0" smtClean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6000" dirty="0" smtClean="0"/>
                        <a:t>た</a:t>
                      </a:r>
                      <a:endParaRPr kumimoji="1" lang="en-US" altLang="ja-JP" sz="6000" dirty="0" smtClean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6000" dirty="0" smtClean="0"/>
                        <a:t>し</a:t>
                      </a:r>
                      <a:endParaRPr kumimoji="1" lang="ja-JP" altLang="en-US" sz="6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6000" dirty="0" smtClean="0"/>
                        <a:t>の</a:t>
                      </a:r>
                      <a:endParaRPr kumimoji="1" lang="ja-JP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>
                <a:solidFill>
                  <a:srgbClr val="FFC000"/>
                </a:solidFill>
              </a:rPr>
              <a:t>Name/</a:t>
            </a:r>
            <a:r>
              <a:rPr kumimoji="1" lang="ja-JP" altLang="en-US" dirty="0" smtClean="0">
                <a:solidFill>
                  <a:srgbClr val="FFC000"/>
                </a:solidFill>
              </a:rPr>
              <a:t>名前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Leave a line!</a:t>
            </a:r>
          </a:p>
          <a:p>
            <a:r>
              <a:rPr lang="en-US" altLang="ja-JP" dirty="0" smtClean="0"/>
              <a:t>See next slide for where you write your name!</a:t>
            </a:r>
            <a:endParaRPr kumimoji="1" lang="en-US" altLang="ja-JP" dirty="0" smtClean="0"/>
          </a:p>
          <a:p>
            <a:r>
              <a:rPr kumimoji="1" lang="en-US" altLang="ja-JP" dirty="0" smtClean="0"/>
              <a:t>Let’s write down your name in </a:t>
            </a:r>
            <a:r>
              <a:rPr kumimoji="1" lang="ja-JP" altLang="en-US" dirty="0" smtClean="0">
                <a:solidFill>
                  <a:srgbClr val="FFC000"/>
                </a:solidFill>
              </a:rPr>
              <a:t>カタカナ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Your last name comes first and </a:t>
            </a:r>
            <a:r>
              <a:rPr lang="en-US" altLang="ja-JP" dirty="0" smtClean="0">
                <a:solidFill>
                  <a:srgbClr val="FF0000"/>
                </a:solidFill>
              </a:rPr>
              <a:t>your given name comes after the last name.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In English                   In Japanese</a:t>
            </a:r>
          </a:p>
          <a:p>
            <a:pPr marL="0" indent="0">
              <a:buNone/>
            </a:pPr>
            <a:r>
              <a:rPr kumimoji="1" lang="en-US" altLang="ja-JP" dirty="0" smtClean="0"/>
              <a:t> Anna </a:t>
            </a:r>
            <a:r>
              <a:rPr kumimoji="1" lang="en-US" altLang="ja-JP" dirty="0" err="1" smtClean="0"/>
              <a:t>Yamaura</a:t>
            </a:r>
            <a:r>
              <a:rPr kumimoji="1" lang="en-US" altLang="ja-JP" dirty="0" smtClean="0"/>
              <a:t>              </a:t>
            </a:r>
            <a:r>
              <a:rPr kumimoji="1" lang="ja-JP" altLang="en-US" dirty="0" smtClean="0"/>
              <a:t>ヤマウラ　アンナ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8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36004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＊</a:t>
            </a:r>
            <a:r>
              <a:rPr lang="en-US" altLang="ja-JP" dirty="0" smtClean="0">
                <a:solidFill>
                  <a:srgbClr val="FFC000"/>
                </a:solidFill>
              </a:rPr>
              <a:t>Name/</a:t>
            </a:r>
            <a:r>
              <a:rPr lang="ja-JP" altLang="en-US" dirty="0" smtClean="0">
                <a:solidFill>
                  <a:srgbClr val="FFC000"/>
                </a:solidFill>
              </a:rPr>
              <a:t>名前 </a:t>
            </a:r>
            <a:r>
              <a:rPr lang="en-US" altLang="ja-JP" dirty="0" smtClean="0">
                <a:solidFill>
                  <a:srgbClr val="FFC000"/>
                </a:solidFill>
              </a:rPr>
              <a:t>2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3898776" cy="5472608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3300" dirty="0" smtClean="0"/>
              <a:t>On the </a:t>
            </a:r>
            <a:r>
              <a:rPr kumimoji="1" lang="en-US" altLang="ja-JP" sz="3300" dirty="0" smtClean="0">
                <a:solidFill>
                  <a:srgbClr val="CC00FF"/>
                </a:solidFill>
              </a:rPr>
              <a:t>second line</a:t>
            </a:r>
            <a:r>
              <a:rPr kumimoji="1" lang="en-US" altLang="ja-JP" sz="3300" dirty="0" smtClean="0"/>
              <a:t>,</a:t>
            </a:r>
            <a:r>
              <a:rPr lang="ja-JP" altLang="en-US" sz="3300" dirty="0"/>
              <a:t> </a:t>
            </a:r>
            <a:r>
              <a:rPr lang="en-US" altLang="ja-JP" sz="3300" dirty="0" smtClean="0"/>
              <a:t>you need to write your name.</a:t>
            </a:r>
          </a:p>
          <a:p>
            <a:endParaRPr lang="en-US" altLang="ja-JP" sz="1200" dirty="0"/>
          </a:p>
          <a:p>
            <a:r>
              <a:rPr lang="en-US" altLang="ja-JP" dirty="0" smtClean="0"/>
              <a:t>It needs to be written at the </a:t>
            </a:r>
            <a:r>
              <a:rPr lang="en-US" altLang="ja-JP" dirty="0" smtClean="0">
                <a:solidFill>
                  <a:srgbClr val="00B0F0"/>
                </a:solidFill>
              </a:rPr>
              <a:t>bottom</a:t>
            </a:r>
            <a:r>
              <a:rPr lang="en-US" altLang="ja-JP" dirty="0" smtClean="0"/>
              <a:t> of the line and you have to leave </a:t>
            </a:r>
            <a:r>
              <a:rPr lang="en-US" altLang="ja-JP" dirty="0" smtClean="0">
                <a:solidFill>
                  <a:srgbClr val="00B0F0"/>
                </a:solidFill>
              </a:rPr>
              <a:t>an empty cell at the end of the line</a:t>
            </a:r>
            <a:r>
              <a:rPr lang="en-US" altLang="ja-JP" dirty="0" smtClean="0"/>
              <a:t>.</a:t>
            </a:r>
          </a:p>
          <a:p>
            <a:endParaRPr lang="en-US" altLang="ja-JP" sz="1200" dirty="0"/>
          </a:p>
          <a:p>
            <a:r>
              <a:rPr lang="en-US" altLang="ja-JP" dirty="0" smtClean="0"/>
              <a:t>And also you have a empty cell </a:t>
            </a:r>
            <a:r>
              <a:rPr lang="en-US" altLang="ja-JP" smtClean="0"/>
              <a:t>between surname </a:t>
            </a:r>
            <a:r>
              <a:rPr lang="en-US" altLang="ja-JP" dirty="0" smtClean="0"/>
              <a:t>and given name.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24170"/>
              </p:ext>
            </p:extLst>
          </p:nvPr>
        </p:nvGraphicFramePr>
        <p:xfrm>
          <a:off x="4860032" y="116632"/>
          <a:ext cx="815752" cy="674136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15752"/>
              </a:tblGrid>
              <a:tr h="674135"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ヤ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マ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ウ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ラ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ア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ン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ナ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73487"/>
              </p:ext>
            </p:extLst>
          </p:nvPr>
        </p:nvGraphicFramePr>
        <p:xfrm>
          <a:off x="7308304" y="157688"/>
          <a:ext cx="1152128" cy="65836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76064"/>
                <a:gridCol w="576064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わ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dirty="0" smtClean="0"/>
                        <a:t>ナ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974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/>
          <a:lstStyle/>
          <a:p>
            <a:r>
              <a:rPr kumimoji="1" lang="ja-JP" altLang="en-US" dirty="0" smtClean="0"/>
              <a:t>＊</a:t>
            </a:r>
            <a:r>
              <a:rPr lang="en-US" altLang="ja-JP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sentences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5194920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For each new paragraph, you need a new line and to leave an empty cell (see right).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Remember each new idea is a new paragraph.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86740"/>
              </p:ext>
            </p:extLst>
          </p:nvPr>
        </p:nvGraphicFramePr>
        <p:xfrm>
          <a:off x="5724128" y="2060848"/>
          <a:ext cx="3048000" cy="420301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575891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の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  <a:endParaRPr kumimoji="1" lang="ja-JP" alt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年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さ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し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学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い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わ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い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校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で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で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た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で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し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と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は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て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高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も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校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十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03883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一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五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468697" y="4494535"/>
            <a:ext cx="262969" cy="696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、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68344" y="4218942"/>
            <a:ext cx="615553" cy="3311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err="1" smtClean="0"/>
              <a:t>。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59194" y="4218942"/>
            <a:ext cx="615553" cy="3311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err="1" smtClean="0"/>
              <a:t>。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96136" y="4755287"/>
            <a:ext cx="615553" cy="3311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err="1" smtClean="0"/>
              <a:t>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326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txBody>
          <a:bodyPr/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sentences </a:t>
            </a:r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その</a:t>
            </a:r>
            <a:r>
              <a:rPr kumimoji="1" lang="en-US" altLang="ja-JP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When you finish a sentence, you need a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“</a:t>
            </a:r>
            <a:r>
              <a:rPr lang="ja-JP" altLang="en-US" dirty="0" err="1" smtClean="0"/>
              <a:t>。</a:t>
            </a:r>
            <a:r>
              <a:rPr lang="en-US" altLang="ja-JP" dirty="0" smtClean="0"/>
              <a:t>”</a:t>
            </a:r>
          </a:p>
          <a:p>
            <a:r>
              <a:rPr kumimoji="1" lang="en-US" altLang="ja-JP" dirty="0" smtClean="0"/>
              <a:t>The “</a:t>
            </a:r>
            <a:r>
              <a:rPr kumimoji="1" lang="ja-JP" altLang="en-US" dirty="0" err="1" smtClean="0"/>
              <a:t>。</a:t>
            </a:r>
            <a:r>
              <a:rPr kumimoji="1" lang="en-US" altLang="ja-JP" dirty="0" smtClean="0"/>
              <a:t>”</a:t>
            </a:r>
            <a:r>
              <a:rPr lang="ja-JP" altLang="en-US" dirty="0"/>
              <a:t> </a:t>
            </a:r>
            <a:r>
              <a:rPr lang="en-US" altLang="ja-JP" dirty="0" smtClean="0"/>
              <a:t>comes at right upper of the next cell.</a:t>
            </a:r>
          </a:p>
          <a:p>
            <a:r>
              <a:rPr kumimoji="1" lang="en-US" altLang="ja-JP" dirty="0" smtClean="0"/>
              <a:t>And also small letters like“</a:t>
            </a:r>
            <a:r>
              <a:rPr kumimoji="1" lang="ja-JP" altLang="en-US" dirty="0" smtClean="0"/>
              <a:t>っ</a:t>
            </a:r>
            <a:r>
              <a:rPr kumimoji="1" lang="en-US" altLang="ja-JP" dirty="0" smtClean="0"/>
              <a:t>” ”</a:t>
            </a:r>
            <a:r>
              <a:rPr kumimoji="1" lang="ja-JP" altLang="en-US" dirty="0" smtClean="0"/>
              <a:t>ゃ</a:t>
            </a:r>
            <a:r>
              <a:rPr kumimoji="1" lang="en-US" altLang="ja-JP" dirty="0" smtClean="0"/>
              <a:t>” ”</a:t>
            </a:r>
            <a:r>
              <a:rPr kumimoji="1" lang="ja-JP" altLang="en-US" dirty="0" smtClean="0"/>
              <a:t>ゅ</a:t>
            </a:r>
            <a:r>
              <a:rPr kumimoji="1" lang="en-US" altLang="ja-JP" dirty="0" smtClean="0"/>
              <a:t>” ”</a:t>
            </a:r>
            <a:r>
              <a:rPr kumimoji="1" lang="ja-JP" altLang="en-US" dirty="0" smtClean="0"/>
              <a:t>ょ</a:t>
            </a:r>
            <a:r>
              <a:rPr kumimoji="1" lang="en-US" altLang="ja-JP" dirty="0" smtClean="0"/>
              <a:t>” are written in the same position as “</a:t>
            </a:r>
            <a:r>
              <a:rPr kumimoji="1" lang="ja-JP" altLang="en-US" dirty="0" err="1" smtClean="0"/>
              <a:t>。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59640"/>
              </p:ext>
            </p:extLst>
          </p:nvPr>
        </p:nvGraphicFramePr>
        <p:xfrm>
          <a:off x="5796136" y="476672"/>
          <a:ext cx="1160780" cy="555289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160780"/>
              </a:tblGrid>
              <a:tr h="1166530">
                <a:tc>
                  <a:txBody>
                    <a:bodyPr/>
                    <a:lstStyle/>
                    <a:p>
                      <a:r>
                        <a:rPr kumimoji="1" lang="ja-JP" altLang="en-US" sz="6600" dirty="0" smtClean="0"/>
                        <a:t>い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kumimoji="1" lang="ja-JP" altLang="en-US" sz="6600" dirty="0" smtClean="0"/>
                        <a:t>で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kumimoji="1" lang="ja-JP" altLang="en-US" sz="6600" dirty="0" smtClean="0"/>
                        <a:t>す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endParaRPr kumimoji="1" lang="ja-JP" altLang="en-US" sz="6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フローチャート : 結合子 4"/>
          <p:cNvSpPr/>
          <p:nvPr/>
        </p:nvSpPr>
        <p:spPr>
          <a:xfrm>
            <a:off x="6588224" y="3933056"/>
            <a:ext cx="288032" cy="28803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58788"/>
              </p:ext>
            </p:extLst>
          </p:nvPr>
        </p:nvGraphicFramePr>
        <p:xfrm>
          <a:off x="7524328" y="620688"/>
          <a:ext cx="1224136" cy="54864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24136"/>
              </a:tblGrid>
              <a:tr h="1094522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　</a:t>
                      </a:r>
                      <a:r>
                        <a:rPr kumimoji="1" lang="ja-JP" altLang="en-US" sz="6600" dirty="0" smtClean="0"/>
                        <a:t>び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　</a:t>
                      </a:r>
                      <a:r>
                        <a:rPr kumimoji="1" lang="ja-JP" altLang="en-US" sz="6600" dirty="0" smtClean="0"/>
                        <a:t>じ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sz="6600" dirty="0" smtClean="0"/>
                        <a:t>つ</a:t>
                      </a:r>
                      <a:endParaRPr kumimoji="1" lang="ja-JP" altLang="en-US" sz="6600" dirty="0"/>
                    </a:p>
                  </a:txBody>
                  <a:tcPr/>
                </a:tc>
              </a:tr>
              <a:tr h="1094522">
                <a:tc>
                  <a:txBody>
                    <a:bodyPr/>
                    <a:lstStyle/>
                    <a:p>
                      <a:endParaRPr kumimoji="1" lang="ja-JP" altLang="en-US" sz="6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084656" y="2638580"/>
            <a:ext cx="704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ゅ</a:t>
            </a:r>
            <a:endParaRPr kumimoji="1" lang="ja-JP" altLang="en-US" sz="48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6370532" y="3835364"/>
            <a:ext cx="0" cy="10801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831807" y="4389492"/>
            <a:ext cx="110892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8120021" y="2802864"/>
            <a:ext cx="0" cy="10801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567228" y="3356992"/>
            <a:ext cx="110892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1143000"/>
          </a:xfrm>
        </p:spPr>
        <p:txBody>
          <a:bodyPr/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sentences</a:t>
            </a:r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その３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r>
              <a:rPr kumimoji="1" lang="en-US" altLang="ja-JP" dirty="0" smtClean="0"/>
              <a:t>When you write in       </a:t>
            </a:r>
            <a:r>
              <a:rPr kumimoji="1" lang="ja-JP" altLang="en-US" dirty="0" smtClean="0"/>
              <a:t>カタカナ </a:t>
            </a:r>
            <a:r>
              <a:rPr kumimoji="1" lang="en-US" altLang="ja-JP" dirty="0" smtClean="0"/>
              <a:t>and using </a:t>
            </a:r>
            <a:r>
              <a:rPr kumimoji="1" lang="ja-JP" altLang="en-US" dirty="0" err="1" smtClean="0"/>
              <a:t>ー</a:t>
            </a:r>
            <a:r>
              <a:rPr kumimoji="1" lang="en-US" altLang="ja-JP" dirty="0" smtClean="0"/>
              <a:t>, you have to change the direction.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62852"/>
              </p:ext>
            </p:extLst>
          </p:nvPr>
        </p:nvGraphicFramePr>
        <p:xfrm>
          <a:off x="5796136" y="764704"/>
          <a:ext cx="2612571" cy="936104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870857"/>
                <a:gridCol w="870857"/>
                <a:gridCol w="870857"/>
              </a:tblGrid>
              <a:tr h="936104">
                <a:tc>
                  <a:txBody>
                    <a:bodyPr/>
                    <a:lstStyle/>
                    <a:p>
                      <a:r>
                        <a:rPr kumimoji="1" lang="ja-JP" altLang="en-US" sz="5400" dirty="0" smtClean="0"/>
                        <a:t>プ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 err="1" smtClean="0"/>
                        <a:t>ー</a:t>
                      </a:r>
                      <a:endParaRPr kumimoji="1" lang="ja-JP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400" dirty="0" smtClean="0"/>
                        <a:t>ル</a:t>
                      </a:r>
                      <a:endParaRPr kumimoji="1" lang="ja-JP" altLang="en-US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804248" y="1988840"/>
            <a:ext cx="792088" cy="79208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81926"/>
              </p:ext>
            </p:extLst>
          </p:nvPr>
        </p:nvGraphicFramePr>
        <p:xfrm>
          <a:off x="6648400" y="3212976"/>
          <a:ext cx="1103784" cy="3017520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1103784"/>
              </a:tblGrid>
              <a:tr h="893357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sz="6000" dirty="0" smtClean="0"/>
                        <a:t>プ</a:t>
                      </a:r>
                      <a:endParaRPr kumimoji="1" lang="ja-JP" altLang="en-US" sz="6000" dirty="0"/>
                    </a:p>
                  </a:txBody>
                  <a:tcPr/>
                </a:tc>
              </a:tr>
              <a:tr h="893357">
                <a:tc>
                  <a:txBody>
                    <a:bodyPr/>
                    <a:lstStyle/>
                    <a:p>
                      <a:endParaRPr kumimoji="1" lang="ja-JP" altLang="en-US" sz="6000" dirty="0"/>
                    </a:p>
                  </a:txBody>
                  <a:tcPr/>
                </a:tc>
              </a:tr>
              <a:tr h="893357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　</a:t>
                      </a:r>
                      <a:r>
                        <a:rPr kumimoji="1" lang="ja-JP" altLang="en-US" sz="6000" dirty="0" smtClean="0"/>
                        <a:t>ル</a:t>
                      </a:r>
                      <a:endParaRPr kumimoji="1" lang="ja-JP" altLang="en-US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645268" y="4338636"/>
            <a:ext cx="1015663" cy="6480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err="1" smtClean="0"/>
              <a:t>ー</a:t>
            </a:r>
            <a:endParaRPr kumimoji="1" lang="ja-JP" altLang="en-US" sz="54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75662"/>
              </p:ext>
            </p:extLst>
          </p:nvPr>
        </p:nvGraphicFramePr>
        <p:xfrm>
          <a:off x="3131840" y="3212976"/>
          <a:ext cx="720080" cy="36271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20080"/>
              </a:tblGrid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オ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ス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ト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ラ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リ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ア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167508" y="3818844"/>
            <a:ext cx="615553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err="1" smtClean="0"/>
              <a:t>ー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883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＊</a:t>
            </a:r>
            <a:r>
              <a:rPr lang="en-US" altLang="ja-JP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sentences</a:t>
            </a:r>
            <a:r>
              <a:rPr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その３</a:t>
            </a:r>
            <a:endParaRPr lang="en-A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ja-JP" altLang="en-US" dirty="0" smtClean="0"/>
              <a:t>、</a:t>
            </a:r>
            <a:r>
              <a:rPr lang="en-US" dirty="0" smtClean="0"/>
              <a:t>”and”</a:t>
            </a:r>
            <a:r>
              <a:rPr lang="ja-JP" altLang="en-US" dirty="0" smtClean="0"/>
              <a:t>。</a:t>
            </a:r>
            <a:r>
              <a:rPr lang="en-US" dirty="0" smtClean="0"/>
              <a:t>” cannot start a line in an essay. </a:t>
            </a:r>
          </a:p>
          <a:p>
            <a:r>
              <a:rPr lang="en-US" dirty="0" smtClean="0"/>
              <a:t>Look at the example to the right. </a:t>
            </a:r>
          </a:p>
          <a:p>
            <a:r>
              <a:rPr lang="en-US" dirty="0" smtClean="0"/>
              <a:t>You need </a:t>
            </a:r>
            <a:r>
              <a:rPr lang="en-US" dirty="0"/>
              <a:t>to move the “</a:t>
            </a:r>
            <a:r>
              <a:rPr lang="ja-JP" altLang="en-US" dirty="0"/>
              <a:t>、</a:t>
            </a:r>
            <a:r>
              <a:rPr lang="en-US" dirty="0"/>
              <a:t>”and”</a:t>
            </a:r>
            <a:r>
              <a:rPr lang="ja-JP" altLang="en-US" dirty="0"/>
              <a:t>。</a:t>
            </a:r>
            <a:r>
              <a:rPr lang="en-US" dirty="0"/>
              <a:t>” to </a:t>
            </a:r>
            <a:r>
              <a:rPr lang="en-US" dirty="0" smtClean="0"/>
              <a:t>the line before.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67374"/>
              </p:ext>
            </p:extLst>
          </p:nvPr>
        </p:nvGraphicFramePr>
        <p:xfrm>
          <a:off x="5364088" y="476672"/>
          <a:ext cx="2952434" cy="25603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43268"/>
                <a:gridCol w="708343"/>
                <a:gridCol w="725805"/>
                <a:gridCol w="775018"/>
              </a:tblGrid>
              <a:tr h="580008">
                <a:tc>
                  <a:txBody>
                    <a:bodyPr/>
                    <a:lstStyle/>
                    <a:p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き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/>
                        <a:t>　</a:t>
                      </a:r>
                      <a:r>
                        <a:rPr lang="ja-JP" altLang="en-US" sz="3600" dirty="0" smtClean="0"/>
                        <a:t>と</a:t>
                      </a:r>
                      <a:endParaRPr lang="en-AU" sz="3600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広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そ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い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て</a:t>
                      </a:r>
                      <a:endParaRPr lang="en-AU" sz="3600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い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し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で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も</a:t>
                      </a:r>
                      <a:endParaRPr lang="en-AU" sz="3600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で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て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す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大</a:t>
                      </a:r>
                      <a:endParaRPr lang="en-A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6459" y="476672"/>
            <a:ext cx="738664" cy="4680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 smtClean="0"/>
              <a:t>。</a:t>
            </a:r>
            <a:endParaRPr lang="en-A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39351" y="548680"/>
            <a:ext cx="677108" cy="3240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、</a:t>
            </a:r>
            <a:endParaRPr lang="en-AU" sz="3200" dirty="0"/>
          </a:p>
        </p:txBody>
      </p:sp>
      <p:sp>
        <p:nvSpPr>
          <p:cNvPr id="8" name="Down Arrow 7"/>
          <p:cNvSpPr/>
          <p:nvPr/>
        </p:nvSpPr>
        <p:spPr>
          <a:xfrm>
            <a:off x="6372200" y="3140968"/>
            <a:ext cx="1008112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92396"/>
              </p:ext>
            </p:extLst>
          </p:nvPr>
        </p:nvGraphicFramePr>
        <p:xfrm>
          <a:off x="5424645" y="4005064"/>
          <a:ext cx="2903221" cy="25603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725805"/>
                <a:gridCol w="708343"/>
                <a:gridCol w="725805"/>
                <a:gridCol w="743268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ひ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dirty="0" smtClean="0"/>
                        <a:t>　</a:t>
                      </a:r>
                      <a:r>
                        <a:rPr lang="ja-JP" altLang="en-US" sz="3600" dirty="0" smtClean="0"/>
                        <a:t>そ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き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と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ろ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し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い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て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く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て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で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も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て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す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/>
                        <a:t>　</a:t>
                      </a:r>
                      <a:r>
                        <a:rPr lang="ja-JP" altLang="en-US" sz="3600" dirty="0" smtClean="0"/>
                        <a:t>大</a:t>
                      </a:r>
                      <a:endParaRPr lang="en-A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03313" y="6309320"/>
            <a:ext cx="553998" cy="288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。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1738" y="6309320"/>
            <a:ext cx="615553" cy="144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 smtClean="0"/>
              <a:t>、</a:t>
            </a:r>
            <a:endParaRPr lang="en-A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5998297"/>
            <a:ext cx="677108" cy="3648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dirty="0" smtClean="0"/>
              <a:t>、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9406523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36&quot;&gt;&lt;object type=&quot;3&quot; unique_id=&quot;10037&quot;&gt;&lt;property id=&quot;20148&quot; value=&quot;5&quot;/&gt;&lt;property id=&quot;20300&quot; value=&quot;Slide 1&quot;/&gt;&lt;property id=&quot;20307&quot; value=&quot;256&quot;/&gt;&lt;/object&gt;&lt;object type=&quot;3&quot; unique_id=&quot;10038&quot;&gt;&lt;property id=&quot;20148&quot; value=&quot;5&quot;/&gt;&lt;property id=&quot;20300&quot; value=&quot;Slide 2 - &amp;quot;＊First&amp;quot;&quot;/&gt;&lt;property id=&quot;20307&quot; value=&quot;257&quot;/&gt;&lt;/object&gt;&lt;object type=&quot;3&quot; unique_id=&quot;10039&quot;&gt;&lt;property id=&quot;20148&quot; value=&quot;5&quot;/&gt;&lt;property id=&quot;20300&quot; value=&quot;Slide 3 - &amp;quot;＊TITLE&amp;quot;&quot;/&gt;&lt;property id=&quot;20307&quot; value=&quot;258&quot;/&gt;&lt;/object&gt;&lt;object type=&quot;3&quot; unique_id=&quot;10040&quot;&gt;&lt;property id=&quot;20148&quot; value=&quot;5&quot;/&gt;&lt;property id=&quot;20300&quot; value=&quot;Slide 4 - &amp;quot;＊Name/名前&amp;quot;&quot;/&gt;&lt;property id=&quot;20307&quot; value=&quot;260&quot;/&gt;&lt;/object&gt;&lt;object type=&quot;3&quot; unique_id=&quot;10041&quot;&gt;&lt;property id=&quot;20148&quot; value=&quot;5&quot;/&gt;&lt;property id=&quot;20300&quot; value=&quot;Slide 5 - &amp;quot;＊Name/名前 2&amp;quot;&quot;/&gt;&lt;property id=&quot;20307&quot; value=&quot;259&quot;/&gt;&lt;/object&gt;&lt;object type=&quot;3&quot; unique_id=&quot;10042&quot;&gt;&lt;property id=&quot;20148&quot; value=&quot;5&quot;/&gt;&lt;property id=&quot;20300&quot; value=&quot;Slide 6 - &amp;quot;＊sentences&amp;quot;&quot;/&gt;&lt;property id=&quot;20307&quot; value=&quot;261&quot;/&gt;&lt;/object&gt;&lt;object type=&quot;3&quot; unique_id=&quot;10043&quot;&gt;&lt;property id=&quot;20148&quot; value=&quot;5&quot;/&gt;&lt;property id=&quot;20300&quot; value=&quot;Slide 7 - &amp;quot;＊sentences その2&amp;quot;&quot;/&gt;&lt;property id=&quot;20307&quot; value=&quot;262&quot;/&gt;&lt;/object&gt;&lt;object type=&quot;3&quot; unique_id=&quot;10044&quot;&gt;&lt;property id=&quot;20148&quot; value=&quot;5&quot;/&gt;&lt;property id=&quot;20300&quot; value=&quot;Slide 8 - &amp;quot;＊sentencesその３&amp;quot;&quot;/&gt;&lt;property id=&quot;20307&quot; value=&quot;263&quot;/&gt;&lt;/object&gt;&lt;object type=&quot;3&quot; unique_id=&quot;10045&quot;&gt;&lt;property id=&quot;20148&quot; value=&quot;5&quot;/&gt;&lt;property id=&quot;20300&quot; value=&quot;Slide 9 - &amp;quot;＊sentencesその３&amp;quot;&quot;/&gt;&lt;property id=&quot;20307&quot; value=&quot;264&quot;/&gt;&lt;/object&gt;&lt;/object&gt;&lt;object type=&quot;8&quot; unique_id=&quot;10056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437</Words>
  <Application>Microsoft Office PowerPoint</Application>
  <PresentationFormat>On-screen Show (4:3)</PresentationFormat>
  <Paragraphs>185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​​テーマ</vt:lpstr>
      <vt:lpstr>PowerPoint Presentation</vt:lpstr>
      <vt:lpstr>＊First</vt:lpstr>
      <vt:lpstr>＊TITLE</vt:lpstr>
      <vt:lpstr>＊Name/名前</vt:lpstr>
      <vt:lpstr>＊Name/名前 2</vt:lpstr>
      <vt:lpstr>＊sentences</vt:lpstr>
      <vt:lpstr>＊sentences その2</vt:lpstr>
      <vt:lpstr>＊sentencesその３</vt:lpstr>
      <vt:lpstr>＊sentencesその３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billinge</cp:lastModifiedBy>
  <cp:revision>37</cp:revision>
  <dcterms:created xsi:type="dcterms:W3CDTF">2012-07-14T06:49:28Z</dcterms:created>
  <dcterms:modified xsi:type="dcterms:W3CDTF">2013-10-04T03:11:33Z</dcterms:modified>
</cp:coreProperties>
</file>