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72" r:id="rId5"/>
    <p:sldId id="274" r:id="rId6"/>
    <p:sldId id="270" r:id="rId7"/>
    <p:sldId id="266" r:id="rId8"/>
    <p:sldId id="268" r:id="rId9"/>
    <p:sldId id="271" r:id="rId10"/>
    <p:sldId id="269" r:id="rId11"/>
    <p:sldId id="256" r:id="rId12"/>
    <p:sldId id="257" r:id="rId13"/>
    <p:sldId id="258" r:id="rId14"/>
    <p:sldId id="259" r:id="rId15"/>
    <p:sldId id="26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B90B-C34F-467A-B1A6-54DF3BA11A13}" type="datetimeFigureOut">
              <a:rPr lang="en-US" smtClean="0"/>
              <a:pPr/>
              <a:t>6/12/2014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B81A-6DEC-49D7-85FE-6C0C1EAB5F5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Hachiko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sianmediawiki.com/File:Hachiko-_A_Dog's_Story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y%20Videos/Wimpy%20FLV%20Player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Videos/animals/Hachiko.fl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e/ef/Map_of_Japan_with_highlight_on_05_Akita_prefecture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Hachiko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Hachiko-Shibuy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sz="8800" dirty="0" smtClean="0">
                <a:latin typeface="Arial Rounded MT Bold" pitchFamily="34" charset="0"/>
              </a:rPr>
              <a:t>HACHIKO</a:t>
            </a:r>
            <a:r>
              <a:rPr lang="en-US" sz="8800" dirty="0" smtClean="0">
                <a:latin typeface="Arial Rounded MT Bold" pitchFamily="34" charset="0"/>
              </a:rPr>
              <a:t/>
            </a:r>
            <a:br>
              <a:rPr lang="en-US" sz="8800" dirty="0" smtClean="0">
                <a:latin typeface="Arial Rounded MT Bold" pitchFamily="34" charset="0"/>
              </a:rPr>
            </a:br>
            <a:r>
              <a:rPr lang="ja-JP" altLang="en-US" sz="8800" smtClean="0">
                <a:latin typeface="Arial Rounded MT Bold" pitchFamily="34" charset="0"/>
              </a:rPr>
              <a:t>はちこ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714752"/>
            <a:ext cx="6400800" cy="1752600"/>
          </a:xfrm>
        </p:spPr>
        <p:txBody>
          <a:bodyPr>
            <a:normAutofit/>
          </a:bodyPr>
          <a:lstStyle/>
          <a:p>
            <a:r>
              <a:rPr lang="en-AU" sz="6600" dirty="0" smtClean="0"/>
              <a:t>A true story</a:t>
            </a:r>
            <a:endParaRPr lang="en-AU" sz="6600" dirty="0"/>
          </a:p>
        </p:txBody>
      </p:sp>
      <p:pic>
        <p:nvPicPr>
          <p:cNvPr id="4" name="Picture 2" descr="http://upload.wikimedia.org/wikipedia/commons/thumb/6/6b/Hachiko.JPG/180px-Hachiko.JPG">
            <a:hlinkClick r:id="rId2" tooltip="Picture of Hachikō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12014"/>
            <a:ext cx="2857520" cy="42069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214422"/>
            <a:ext cx="4400552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After the war, </a:t>
            </a:r>
            <a:r>
              <a:rPr lang="en-AU" dirty="0" err="1" smtClean="0"/>
              <a:t>Hachiko</a:t>
            </a:r>
            <a:r>
              <a:rPr lang="en-AU" dirty="0" smtClean="0"/>
              <a:t> was not forgotten. In 1948</a:t>
            </a:r>
            <a:r>
              <a:rPr lang="en-AU" i="1" dirty="0" smtClean="0"/>
              <a:t> </a:t>
            </a:r>
            <a:r>
              <a:rPr lang="en-AU" i="1" dirty="0" smtClean="0">
                <a:solidFill>
                  <a:schemeClr val="tx2">
                    <a:lumMod val="50000"/>
                  </a:schemeClr>
                </a:solidFill>
              </a:rPr>
              <a:t>The Society For Recreating The </a:t>
            </a:r>
            <a:r>
              <a:rPr lang="en-AU" i="1" dirty="0" err="1" smtClean="0">
                <a:solidFill>
                  <a:schemeClr val="tx2">
                    <a:lumMod val="50000"/>
                  </a:schemeClr>
                </a:solidFill>
              </a:rPr>
              <a:t>Hachiko</a:t>
            </a:r>
            <a:r>
              <a:rPr lang="en-AU" i="1" dirty="0" smtClean="0">
                <a:solidFill>
                  <a:schemeClr val="tx2">
                    <a:lumMod val="50000"/>
                  </a:schemeClr>
                </a:solidFill>
              </a:rPr>
              <a:t> Statue</a:t>
            </a:r>
            <a:r>
              <a:rPr lang="en-AU" dirty="0" smtClean="0"/>
              <a:t> commissioned the son of the original artist, who had since passed away, to make a second statue.</a:t>
            </a:r>
          </a:p>
          <a:p>
            <a:endParaRPr lang="en-AU" dirty="0"/>
          </a:p>
        </p:txBody>
      </p:sp>
      <p:pic>
        <p:nvPicPr>
          <p:cNvPr id="4" name="Picture 12" descr="http://image02.webshots.com/2/5/15/3/176551503CmekdM_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2395527" cy="3192084"/>
          </a:xfrm>
          <a:prstGeom prst="rect">
            <a:avLst/>
          </a:prstGeom>
          <a:noFill/>
        </p:spPr>
      </p:pic>
      <p:pic>
        <p:nvPicPr>
          <p:cNvPr id="5" name="Picture 8" descr="http://www.thetokyotraveler.com/wp-content/uploads/2008/08/hachik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2324100" cy="34671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357422" y="5000636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 smtClean="0"/>
              <a:t>Chuken</a:t>
            </a:r>
            <a:r>
              <a:rPr lang="en-AU" sz="2000" dirty="0" smtClean="0"/>
              <a:t> </a:t>
            </a:r>
            <a:r>
              <a:rPr lang="en-AU" sz="2000" dirty="0" err="1" smtClean="0"/>
              <a:t>Hachiko</a:t>
            </a:r>
            <a:endParaRPr lang="en-AU" sz="2000" dirty="0" smtClean="0"/>
          </a:p>
          <a:p>
            <a:pPr algn="ctr"/>
            <a:r>
              <a:rPr lang="en-AU" sz="2000" i="1" dirty="0" smtClean="0">
                <a:solidFill>
                  <a:schemeClr val="accent1">
                    <a:lumMod val="50000"/>
                  </a:schemeClr>
                </a:solidFill>
              </a:rPr>
              <a:t>The faithful dog, </a:t>
            </a:r>
            <a:r>
              <a:rPr lang="en-AU" sz="2000" i="1" dirty="0" err="1" smtClean="0">
                <a:solidFill>
                  <a:schemeClr val="accent1">
                    <a:lumMod val="50000"/>
                  </a:schemeClr>
                </a:solidFill>
              </a:rPr>
              <a:t>Hachiko</a:t>
            </a:r>
            <a:endParaRPr lang="en-A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449960">
            <a:off x="1809261" y="5052742"/>
            <a:ext cx="500066" cy="61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timmaughanbooks.com/wp-content/uploads/2008/11/hachi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110563" cy="4144881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Hachiko</a:t>
            </a:r>
            <a:r>
              <a:rPr lang="en-AU" dirty="0" smtClean="0"/>
              <a:t> became a symbol of loyalty.  </a:t>
            </a:r>
          </a:p>
          <a:p>
            <a:r>
              <a:rPr lang="en-AU" dirty="0" smtClean="0"/>
              <a:t>School teachers and parents would use him as a teaching model for dedication and loyalty. </a:t>
            </a:r>
          </a:p>
          <a:p>
            <a:endParaRPr lang="en-A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757494"/>
          </a:xfrm>
        </p:spPr>
        <p:txBody>
          <a:bodyPr>
            <a:normAutofit lnSpcReduction="10000"/>
          </a:bodyPr>
          <a:lstStyle/>
          <a:p>
            <a:r>
              <a:rPr lang="en-A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Hachiko</a:t>
            </a:r>
            <a:r>
              <a:rPr lang="en-AU" sz="3600" b="1" i="1" dirty="0" smtClean="0">
                <a:solidFill>
                  <a:schemeClr val="accent1">
                    <a:lumMod val="50000"/>
                  </a:schemeClr>
                </a:solidFill>
              </a:rPr>
              <a:t> Waits</a:t>
            </a:r>
            <a:r>
              <a:rPr lang="en-A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b="1" dirty="0" smtClean="0"/>
              <a:t>Illustrated by </a:t>
            </a:r>
            <a:r>
              <a:rPr lang="en-AU" sz="3600" b="1" dirty="0" err="1" smtClean="0"/>
              <a:t>Machiyo</a:t>
            </a:r>
            <a:r>
              <a:rPr lang="en-AU" sz="3600" b="1" dirty="0" smtClean="0"/>
              <a:t> </a:t>
            </a:r>
            <a:r>
              <a:rPr lang="en-AU" sz="3600" b="1" dirty="0" err="1" smtClean="0"/>
              <a:t>Kodaira</a:t>
            </a:r>
            <a:r>
              <a:rPr lang="en-AU" sz="3600" b="1" dirty="0" smtClean="0"/>
              <a:t/>
            </a:r>
            <a:br>
              <a:rPr lang="en-AU" sz="3600" b="1" dirty="0" smtClean="0"/>
            </a:br>
            <a:r>
              <a:rPr lang="en-AU" sz="3600" b="1" dirty="0" smtClean="0"/>
              <a:t>Henry Holt &amp; Co., 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1600" dirty="0" smtClean="0"/>
              <a:t> </a:t>
            </a:r>
            <a:br>
              <a:rPr lang="en-AU" sz="1600" dirty="0" smtClean="0"/>
            </a:br>
            <a:endParaRPr lang="en-AU" sz="1600" dirty="0"/>
          </a:p>
        </p:txBody>
      </p:sp>
      <p:pic>
        <p:nvPicPr>
          <p:cNvPr id="5" name="Picture 6" descr="Hachiko Wai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69448"/>
            <a:ext cx="3357586" cy="5053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038600" cy="45259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102" name="Picture 6" descr="http://www.pamelasturner.com/images/pamelaturner-390-Map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14750" cy="2190750"/>
          </a:xfrm>
          <a:prstGeom prst="rect">
            <a:avLst/>
          </a:prstGeom>
          <a:noFill/>
        </p:spPr>
      </p:pic>
      <p:pic>
        <p:nvPicPr>
          <p:cNvPr id="4106" name="Picture 10" descr="http://quickreads.org/images/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278921" cy="417194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143504" y="1428736"/>
            <a:ext cx="3571900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The story </a:t>
            </a:r>
            <a:r>
              <a:rPr lang="en-AU" sz="2800" dirty="0"/>
              <a:t>i</a:t>
            </a:r>
            <a:r>
              <a:rPr lang="en-AU" sz="2800" dirty="0" smtClean="0"/>
              <a:t>s told through the eyes of a young boy who notices </a:t>
            </a:r>
            <a:r>
              <a:rPr lang="en-AU" sz="2800" dirty="0" err="1" smtClean="0"/>
              <a:t>Hachiko</a:t>
            </a:r>
            <a:r>
              <a:rPr lang="en-AU" sz="2800" dirty="0" smtClean="0"/>
              <a:t> at the station.</a:t>
            </a:r>
            <a:endParaRPr lang="en-AU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857224" y="5500702"/>
            <a:ext cx="3929090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HACHIKO</a:t>
            </a:r>
          </a:p>
          <a:p>
            <a:pPr algn="ctr"/>
            <a:r>
              <a:rPr lang="en-AU" dirty="0" smtClean="0"/>
              <a:t>The True Story of Loyal Dog</a:t>
            </a:r>
          </a:p>
          <a:p>
            <a:pPr algn="ctr"/>
            <a:r>
              <a:rPr lang="en-AU" dirty="0" smtClean="0"/>
              <a:t>Pamela S. Turner</a:t>
            </a:r>
            <a:endParaRPr lang="en-A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AU" b="1" dirty="0" smtClean="0"/>
          </a:p>
          <a:p>
            <a:r>
              <a:rPr lang="en-AU" b="1" dirty="0" smtClean="0"/>
              <a:t>Movie:</a:t>
            </a:r>
            <a:r>
              <a:rPr lang="en-AU" dirty="0" smtClean="0"/>
              <a:t> </a:t>
            </a:r>
            <a:r>
              <a:rPr lang="en-AU" dirty="0" err="1" smtClean="0"/>
              <a:t>Hachiko</a:t>
            </a:r>
            <a:r>
              <a:rPr lang="en-AU" dirty="0" smtClean="0"/>
              <a:t>: A Dog's Story </a:t>
            </a:r>
          </a:p>
          <a:p>
            <a:r>
              <a:rPr lang="en-AU" b="1" dirty="0" smtClean="0"/>
              <a:t>Release Date:</a:t>
            </a:r>
            <a:r>
              <a:rPr lang="en-AU" dirty="0" smtClean="0"/>
              <a:t> August, 2009 </a:t>
            </a:r>
          </a:p>
          <a:p>
            <a:r>
              <a:rPr lang="en-AU" b="1" dirty="0" smtClean="0"/>
              <a:t>Runtime:</a:t>
            </a:r>
            <a:r>
              <a:rPr lang="en-AU" dirty="0" smtClean="0"/>
              <a:t> 104 min </a:t>
            </a:r>
          </a:p>
          <a:p>
            <a:r>
              <a:rPr lang="en-AU" b="1" dirty="0" smtClean="0"/>
              <a:t>Language:</a:t>
            </a:r>
            <a:r>
              <a:rPr lang="en-AU" dirty="0" smtClean="0"/>
              <a:t> English </a:t>
            </a:r>
          </a:p>
          <a:p>
            <a:r>
              <a:rPr lang="en-AU" b="1" dirty="0" smtClean="0"/>
              <a:t>Country:</a:t>
            </a:r>
            <a:r>
              <a:rPr lang="en-AU" dirty="0" smtClean="0"/>
              <a:t> U.S. </a:t>
            </a:r>
          </a:p>
          <a:p>
            <a:endParaRPr lang="en-AU" dirty="0"/>
          </a:p>
        </p:txBody>
      </p:sp>
      <p:pic>
        <p:nvPicPr>
          <p:cNvPr id="18434" name="Picture 2" descr="http://asianmediawiki.com/images/thumb/1/17/Hachiko-_A_Dog%27s_Story.jpg/250px-Hachiko-_A_Dog%27s_Story.jpg">
            <a:hlinkClick r:id="rId2" tooltip="Hachiko- A Dog's Story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643338" cy="53921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.hubpages.com/u/677052_f26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6098"/>
            <a:ext cx="4357718" cy="6586858"/>
          </a:xfrm>
          <a:prstGeom prst="rect">
            <a:avLst/>
          </a:prstGeom>
          <a:noFill/>
        </p:spPr>
      </p:pic>
      <p:sp>
        <p:nvSpPr>
          <p:cNvPr id="3" name="Rounded Rectangle 2">
            <a:hlinkClick r:id="rId4" action="ppaction://hlinkfile"/>
          </p:cNvPr>
          <p:cNvSpPr/>
          <p:nvPr/>
        </p:nvSpPr>
        <p:spPr>
          <a:xfrm>
            <a:off x="395536" y="4437112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74397" y="370615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HACHIKO Video Clip</a:t>
            </a:r>
            <a:endParaRPr lang="en-A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CHIKO\imag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ACHIKO\image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69" y="260648"/>
            <a:ext cx="4224808" cy="31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ACHIKO\shibuya_fake_train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37" y="436813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HACHIKO\shibuya_fake_trai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" y="3527377"/>
            <a:ext cx="2911173" cy="2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HACHIKO\image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7236"/>
            <a:ext cx="2194599" cy="16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HACHIKO\8kou-300x21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14" y="3446544"/>
            <a:ext cx="3442884" cy="2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823851">
            <a:off x="2778838" y="4847549"/>
            <a:ext cx="695494" cy="322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804248" y="257889"/>
            <a:ext cx="18827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HACHIKO Today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59349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3686188"/>
          </a:xfrm>
        </p:spPr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dirty="0" err="1" smtClean="0"/>
              <a:t>Hachiko</a:t>
            </a:r>
            <a:r>
              <a:rPr lang="en-AU" dirty="0" smtClean="0"/>
              <a:t>  was born in </a:t>
            </a:r>
            <a:r>
              <a:rPr lang="en-AU" dirty="0" smtClean="0">
                <a:solidFill>
                  <a:srgbClr val="C00000"/>
                </a:solidFill>
              </a:rPr>
              <a:t>Akita</a:t>
            </a:r>
            <a:r>
              <a:rPr lang="en-AU" dirty="0" smtClean="0"/>
              <a:t> in 1923 and was first brought to Tokyo in 1924. He and his owner, 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</a:rPr>
              <a:t>Mr. Ueno</a:t>
            </a:r>
            <a:r>
              <a:rPr lang="en-AU" dirty="0" smtClean="0"/>
              <a:t>, a university professor, were great friends right from the start.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3554" name="Picture 2" descr="File:Map of Japan with highlight on 05 Akita prefe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14" y="3357514"/>
            <a:ext cx="3500486" cy="350048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215074" y="2928934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AKITA</a:t>
            </a:r>
          </a:p>
          <a:p>
            <a:pPr algn="ctr"/>
            <a:r>
              <a:rPr lang="en-AU" dirty="0" smtClean="0"/>
              <a:t>prefecture</a:t>
            </a:r>
            <a:endParaRPr lang="en-AU" dirty="0"/>
          </a:p>
        </p:txBody>
      </p:sp>
      <p:sp>
        <p:nvSpPr>
          <p:cNvPr id="10" name="Down Arrow 9"/>
          <p:cNvSpPr/>
          <p:nvPr/>
        </p:nvSpPr>
        <p:spPr>
          <a:xfrm flipH="1">
            <a:off x="7786710" y="3071810"/>
            <a:ext cx="214314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2" descr="http://www.pamelasturner.com/images/pamelaturner-210-Dr_ue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000250" cy="2581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3556" name="Picture 4" descr="http://cache.foxsaver.com/thumbnails/2008/03/16/48846772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714884"/>
            <a:ext cx="2695563" cy="1791563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214678" y="4500570"/>
            <a:ext cx="200026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 typical AKITA breed puppy</a:t>
            </a:r>
            <a:endParaRPr lang="en-AU" dirty="0"/>
          </a:p>
        </p:txBody>
      </p:sp>
      <p:sp>
        <p:nvSpPr>
          <p:cNvPr id="15" name="Rounded Rectangle 14"/>
          <p:cNvSpPr/>
          <p:nvPr/>
        </p:nvSpPr>
        <p:spPr>
          <a:xfrm>
            <a:off x="8001024" y="5786454"/>
            <a:ext cx="157163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TOKYO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7608115" y="582217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557214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Each day "</a:t>
            </a:r>
            <a:r>
              <a:rPr lang="en-AU" dirty="0" err="1" smtClean="0"/>
              <a:t>Hachi</a:t>
            </a:r>
            <a:r>
              <a:rPr lang="en-AU" dirty="0" smtClean="0"/>
              <a:t>" would accompany the professor  to the train station at Shibuya in Tokyo, as he went to work. Upon returning, the professor would find the dog patiently waiting, tail wagging. </a:t>
            </a:r>
          </a:p>
          <a:p>
            <a:r>
              <a:rPr lang="en-AU" dirty="0" smtClean="0"/>
              <a:t>This happy routine continued until one fateful day in 1925, when the professor was taken ill on the job and unfortunately died before he could return home.</a:t>
            </a:r>
          </a:p>
          <a:p>
            <a:endParaRPr lang="en-AU" dirty="0"/>
          </a:p>
        </p:txBody>
      </p:sp>
      <p:pic>
        <p:nvPicPr>
          <p:cNvPr id="8" name="Picture 2" descr="http://upload.wikimedia.org/wikipedia/commons/thumb/6/6b/Hachiko.JPG/180px-Hachiko.JPG">
            <a:hlinkClick r:id="rId2" tooltip="Picture of Hachikō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2643206" cy="3891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16" descr="Hachiko Wai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663778"/>
            <a:ext cx="3776861" cy="200464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79091" y="1821644"/>
            <a:ext cx="5286412" cy="4071967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Hachiko</a:t>
            </a:r>
            <a:r>
              <a:rPr lang="en-AU" dirty="0" smtClean="0"/>
              <a:t> must have known something was wrong,  but nonetheless he returned to the station every day at 3 o'clock to meet the train. </a:t>
            </a:r>
          </a:p>
          <a:p>
            <a:r>
              <a:rPr lang="en-AU" dirty="0" smtClean="0"/>
              <a:t>Soon people began to notice the loyal dog's trips made in vain to meet the professor. 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4282" y="1500174"/>
            <a:ext cx="4500594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AU" sz="3000" dirty="0" smtClean="0"/>
              <a:t>Despite the fact that </a:t>
            </a:r>
            <a:r>
              <a:rPr lang="en-AU" sz="3000" dirty="0" err="1" smtClean="0"/>
              <a:t>Hachiko</a:t>
            </a:r>
            <a:r>
              <a:rPr lang="en-AU" sz="3000" dirty="0" smtClean="0"/>
              <a:t> was less than two years old at the time, the bond between dog and owner was very strong. </a:t>
            </a:r>
          </a:p>
          <a:p>
            <a:r>
              <a:rPr lang="en-AU" sz="3000" dirty="0" err="1" smtClean="0"/>
              <a:t>Hachiko</a:t>
            </a:r>
            <a:r>
              <a:rPr lang="en-AU" sz="3000" dirty="0" smtClean="0"/>
              <a:t> was given away to new owners but the loyal dog always ran off in search of the professor.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00138"/>
            <a:ext cx="82867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44173"/>
      </p:ext>
    </p:extLst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214422"/>
            <a:ext cx="4357718" cy="3726746"/>
          </a:xfrm>
        </p:spPr>
        <p:txBody>
          <a:bodyPr>
            <a:normAutofit fontScale="85000" lnSpcReduction="20000"/>
          </a:bodyPr>
          <a:lstStyle/>
          <a:p>
            <a:r>
              <a:rPr lang="en-AU" sz="3400" dirty="0" smtClean="0"/>
              <a:t>Word of his unaltered routine spread across the nation.</a:t>
            </a:r>
          </a:p>
          <a:p>
            <a:r>
              <a:rPr lang="en-AU" sz="3400" dirty="0" smtClean="0"/>
              <a:t>People travelled to Shibuya simply to see </a:t>
            </a:r>
            <a:r>
              <a:rPr lang="en-AU" sz="3400" dirty="0" err="1" smtClean="0"/>
              <a:t>Hachiko</a:t>
            </a:r>
            <a:r>
              <a:rPr lang="en-AU" sz="3400" dirty="0" smtClean="0"/>
              <a:t>, feed him, and gently touch his head for luck.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7" name="Picture 4" descr="http://www.pamelasturner.com/images/pamelaturner-210-Hachiko_with_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299930" cy="32147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7158" y="4572008"/>
            <a:ext cx="4214842" cy="20928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AU" sz="2600" dirty="0" smtClean="0"/>
              <a:t>The professor’s former gardener, the Shibuya stationmaster, and others began feeding </a:t>
            </a:r>
            <a:r>
              <a:rPr lang="en-AU" sz="2600" dirty="0" err="1" smtClean="0"/>
              <a:t>Hachiko</a:t>
            </a:r>
            <a:r>
              <a:rPr lang="en-AU" sz="2600" dirty="0" smtClean="0"/>
              <a:t> and giving him shelter. </a:t>
            </a:r>
          </a:p>
        </p:txBody>
      </p:sp>
      <p:pic>
        <p:nvPicPr>
          <p:cNvPr id="8" name="Picture 5" descr="D:\HACHIKO\image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6443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972072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 smtClean="0"/>
              <a:t>Statue Erected</a:t>
            </a:r>
            <a:br>
              <a:rPr lang="en-AU" b="1" dirty="0" smtClean="0"/>
            </a:br>
            <a:r>
              <a:rPr lang="en-AU" dirty="0" smtClean="0"/>
              <a:t>The people who passed the loyal dog, who sat waiting each day, were so touched by his story that they erected a statue in his </a:t>
            </a:r>
            <a:r>
              <a:rPr lang="en-AU" dirty="0" err="1" smtClean="0"/>
              <a:t>honor</a:t>
            </a:r>
            <a:r>
              <a:rPr lang="en-AU" dirty="0" smtClean="0"/>
              <a:t> in 1934. </a:t>
            </a:r>
          </a:p>
          <a:p>
            <a:r>
              <a:rPr lang="en-AU" dirty="0" smtClean="0"/>
              <a:t>A famous artist was commissioned to make the original bronzed sculpture, and </a:t>
            </a:r>
            <a:r>
              <a:rPr lang="en-AU" dirty="0" err="1" smtClean="0"/>
              <a:t>Hachiko</a:t>
            </a:r>
            <a:r>
              <a:rPr lang="en-AU" dirty="0" smtClean="0"/>
              <a:t> was present when the statue was dedicated! </a:t>
            </a:r>
          </a:p>
          <a:p>
            <a:endParaRPr lang="en-AU" dirty="0"/>
          </a:p>
        </p:txBody>
      </p:sp>
      <p:pic>
        <p:nvPicPr>
          <p:cNvPr id="4" name="Picture 4" descr="http://upload.wikimedia.org/wikipedia/en/thumb/4/4e/Hachiko-Shibuya.jpg/180px-Hachiko-Shibuya.jpg">
            <a:hlinkClick r:id="rId2" tooltip="The statue of Hachikō in Shibuya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6"/>
            <a:ext cx="3294915" cy="3276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4257676" cy="5357850"/>
          </a:xfrm>
        </p:spPr>
        <p:txBody>
          <a:bodyPr>
            <a:normAutofit fontScale="55000" lnSpcReduction="20000"/>
          </a:bodyPr>
          <a:lstStyle/>
          <a:p>
            <a:r>
              <a:rPr lang="en-AU" sz="4400" dirty="0" smtClean="0"/>
              <a:t>The months turned to years, and still </a:t>
            </a:r>
            <a:r>
              <a:rPr lang="en-AU" sz="4400" dirty="0" err="1" smtClean="0"/>
              <a:t>Hachiko</a:t>
            </a:r>
            <a:r>
              <a:rPr lang="en-AU" sz="4400" dirty="0" smtClean="0"/>
              <a:t> returned to Shibuya station daily at 3pm, even as arthritis and aging took their toll. </a:t>
            </a:r>
          </a:p>
          <a:p>
            <a:r>
              <a:rPr lang="en-AU" sz="4400" dirty="0" smtClean="0"/>
              <a:t>Finally, on March 8, 1935 - nearly ten years after last seeing Professor Ueno - the 12-year-old dog was found dead on the same spot outside the station where he had spent so many hours waiting . </a:t>
            </a:r>
          </a:p>
          <a:p>
            <a:r>
              <a:rPr lang="en-AU" sz="4400" dirty="0" err="1" smtClean="0"/>
              <a:t>Hachiko's</a:t>
            </a:r>
            <a:r>
              <a:rPr lang="en-AU" sz="4400" dirty="0" smtClean="0"/>
              <a:t> death made the front pages of major Japanese newspapers. A day of mourning was declared. 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0010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AU" dirty="0" smtClean="0"/>
              <a:t>With some school girls at the station</a:t>
            </a:r>
            <a:endParaRPr lang="en-AU" dirty="0"/>
          </a:p>
        </p:txBody>
      </p:sp>
      <p:pic>
        <p:nvPicPr>
          <p:cNvPr id="7" name="Picture 6" descr="http://www.pamelasturner.com/images/pamelaturner-210-Hachiko_with_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557117" cy="34385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286388"/>
            <a:ext cx="392909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400" dirty="0" smtClean="0"/>
              <a:t>The dog became a familiar sight to people at the station. </a:t>
            </a:r>
          </a:p>
          <a:p>
            <a:endParaRPr lang="en-A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はちこ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357694"/>
            <a:ext cx="4043362" cy="1928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AU" sz="2800" dirty="0" smtClean="0"/>
              <a:t>On March 8, 1935, </a:t>
            </a:r>
            <a:r>
              <a:rPr lang="en-AU" sz="2800" dirty="0" err="1" smtClean="0"/>
              <a:t>Hachiko</a:t>
            </a:r>
            <a:r>
              <a:rPr lang="en-AU" sz="2800" dirty="0" smtClean="0"/>
              <a:t> finally died, on the very same spot he last saw his friend alive.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1571612"/>
            <a:ext cx="307183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accent1">
                    <a:lumMod val="50000"/>
                  </a:schemeClr>
                </a:solidFill>
              </a:rPr>
              <a:t>Sadly </a:t>
            </a:r>
            <a:r>
              <a:rPr lang="en-AU" sz="3600" dirty="0" err="1" smtClean="0">
                <a:solidFill>
                  <a:schemeClr val="accent1">
                    <a:lumMod val="50000"/>
                  </a:schemeClr>
                </a:solidFill>
              </a:rPr>
              <a:t>Hachiko’s</a:t>
            </a:r>
            <a:r>
              <a:rPr lang="en-AU" sz="3600" dirty="0" smtClean="0">
                <a:solidFill>
                  <a:schemeClr val="accent1">
                    <a:lumMod val="50000"/>
                  </a:schemeClr>
                </a:solidFill>
              </a:rPr>
              <a:t> statue was melted down during the Second World War as metals were in short supply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0" name="Picture 2" descr="http://www.cachorros.cl/Akita/grav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672501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2714620"/>
            <a:ext cx="12144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Grave in Aoyama cemetery, Tokyo</a:t>
            </a:r>
            <a:endParaRPr lang="en-AU" dirty="0"/>
          </a:p>
        </p:txBody>
      </p:sp>
      <p:pic>
        <p:nvPicPr>
          <p:cNvPr id="1026" name="Picture 2" descr="C:\Program Files\Microsoft Office\Media\CntCD1\ClipArt6\j02908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744537" cy="1379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552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Arial Rounded MT Bold</vt:lpstr>
      <vt:lpstr>Calibri</vt:lpstr>
      <vt:lpstr>Office Theme</vt:lpstr>
      <vt:lpstr>HACHIKO はちこ </vt:lpstr>
      <vt:lpstr>はちこ</vt:lpstr>
      <vt:lpstr>はちこ</vt:lpstr>
      <vt:lpstr>はちこ</vt:lpstr>
      <vt:lpstr>PowerPoint Presentation</vt:lpstr>
      <vt:lpstr>はちこ</vt:lpstr>
      <vt:lpstr>はちこ</vt:lpstr>
      <vt:lpstr>はちこ</vt:lpstr>
      <vt:lpstr>はちこ</vt:lpstr>
      <vt:lpstr>はちこ</vt:lpstr>
      <vt:lpstr>はちこ</vt:lpstr>
      <vt:lpstr>はちこ</vt:lpstr>
      <vt:lpstr>はちこ</vt:lpstr>
      <vt:lpstr>はちこ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extensa-5630</dc:creator>
  <cp:lastModifiedBy>Inge Foley</cp:lastModifiedBy>
  <cp:revision>53</cp:revision>
  <dcterms:created xsi:type="dcterms:W3CDTF">2009-03-25T06:05:23Z</dcterms:created>
  <dcterms:modified xsi:type="dcterms:W3CDTF">2014-06-12T03:48:25Z</dcterms:modified>
</cp:coreProperties>
</file>