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96" r:id="rId3"/>
    <p:sldId id="297" r:id="rId4"/>
    <p:sldId id="261" r:id="rId5"/>
    <p:sldId id="298" r:id="rId6"/>
    <p:sldId id="300" r:id="rId7"/>
    <p:sldId id="299" r:id="rId8"/>
    <p:sldId id="301" r:id="rId9"/>
    <p:sldId id="292" r:id="rId10"/>
    <p:sldId id="293" r:id="rId11"/>
    <p:sldId id="294" r:id="rId12"/>
    <p:sldId id="295" r:id="rId13"/>
    <p:sldId id="262" r:id="rId14"/>
    <p:sldId id="273" r:id="rId15"/>
    <p:sldId id="272" r:id="rId16"/>
    <p:sldId id="286" r:id="rId17"/>
    <p:sldId id="287" r:id="rId18"/>
    <p:sldId id="288" r:id="rId19"/>
    <p:sldId id="289" r:id="rId20"/>
    <p:sldId id="268" r:id="rId21"/>
    <p:sldId id="274" r:id="rId22"/>
    <p:sldId id="264" r:id="rId23"/>
    <p:sldId id="284" r:id="rId24"/>
    <p:sldId id="283" r:id="rId25"/>
    <p:sldId id="282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D39D7-A9C0-4E1B-B22F-1D06A45562A2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EF10-62F2-42CC-915D-982AD3084A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68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EF10-62F2-42CC-915D-982AD3084AE9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31EE-0E16-4313-9DF3-4541454258F0}" type="datetimeFigureOut">
              <a:rPr lang="en-US" smtClean="0"/>
              <a:pPr/>
              <a:t>3/23/2013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59A1-35C0-4737-97B8-F0A6510E98C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bas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642918"/>
            <a:ext cx="8390980" cy="5597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85723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Lucida Handwriting" pitchFamily="66" charset="0"/>
              </a:rPr>
              <a:t>Haiku and the Seasons</a:t>
            </a:r>
            <a:endParaRPr lang="en-AU" sz="360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hos_frog_haik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4290"/>
            <a:ext cx="642942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hos_frog_haik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80652"/>
            <a:ext cx="5000660" cy="609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hos_frog_haiku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60722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ku_autumn_0_a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928670"/>
            <a:ext cx="540000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1429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Lucida Handwriting" pitchFamily="66" charset="0"/>
              </a:rPr>
              <a:t>Autumn</a:t>
            </a:r>
            <a:endParaRPr lang="en-AU" sz="32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autum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autum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iku_winter_0_fu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540000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1429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Lucida Handwriting" pitchFamily="66" charset="0"/>
              </a:rPr>
              <a:t>Winter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wint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wint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winter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>
                <a:latin typeface="Lucida Handwriting" pitchFamily="66" charset="0"/>
              </a:rPr>
              <a:t>Haiku</a:t>
            </a:r>
            <a:endParaRPr lang="en-AU" b="1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	</a:t>
            </a:r>
          </a:p>
          <a:p>
            <a:pPr>
              <a:buNone/>
            </a:pPr>
            <a:r>
              <a:rPr lang="en-AU" sz="2800" dirty="0" smtClean="0">
                <a:latin typeface="Lucida Handwriting" pitchFamily="66" charset="0"/>
              </a:rPr>
              <a:t>	Haiku is a contemplative, unrhymed Japanese poem that attempts to capture the essence of a moment in which nature is linked to human life. And as one of the most important forms of traditional Japanese poetry, a well-written haiku creates tension between contrasting elements.</a:t>
            </a:r>
            <a:endParaRPr lang="en-AU" sz="280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pring_0_ha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000108"/>
            <a:ext cx="5400000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Lucida Handwriting" pitchFamily="66" charset="0"/>
              </a:rPr>
              <a:t>Spring</a:t>
            </a:r>
            <a:endParaRPr lang="en-AU" sz="3200" b="1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pring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24"/>
            <a:ext cx="6858024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ku_spring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ummer_0_nat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928670"/>
            <a:ext cx="5400000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21429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Lucida Handwriting" pitchFamily="66" charset="0"/>
              </a:rPr>
              <a:t>Summer</a:t>
            </a:r>
            <a:endParaRPr lang="en-AU" sz="3200" b="1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ummer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umm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summer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Lucida Handwriting" pitchFamily="66" charset="0"/>
              </a:rPr>
              <a:t>Haiku Form</a:t>
            </a:r>
            <a:endParaRPr lang="en-AU" b="1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AU" sz="7400" dirty="0" smtClean="0">
                <a:latin typeface="Lucida Handwriting" pitchFamily="66" charset="0"/>
              </a:rPr>
              <a:t> 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Guidelines of traditional haiku writing in Japanese;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 </a:t>
            </a:r>
          </a:p>
          <a:p>
            <a:pPr>
              <a:buNone/>
            </a:pPr>
            <a:r>
              <a:rPr lang="en-AU" sz="8000" b="1" dirty="0" smtClean="0">
                <a:latin typeface="Lucida Handwriting" pitchFamily="66" charset="0"/>
              </a:rPr>
              <a:t>Syllable Count:</a:t>
            </a:r>
            <a:r>
              <a:rPr lang="en-AU" sz="8000" dirty="0" smtClean="0">
                <a:latin typeface="Lucida Handwriting" pitchFamily="66" charset="0"/>
              </a:rPr>
              <a:t>: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	The poem consists of 17 syllables, a must in Japanese;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 </a:t>
            </a:r>
          </a:p>
          <a:p>
            <a:pPr>
              <a:buNone/>
            </a:pPr>
            <a:r>
              <a:rPr lang="en-AU" sz="8000" b="1" dirty="0" err="1" smtClean="0">
                <a:latin typeface="Lucida Handwriting" pitchFamily="66" charset="0"/>
              </a:rPr>
              <a:t>Kigo</a:t>
            </a:r>
            <a:r>
              <a:rPr lang="en-AU" sz="8000" b="1" dirty="0" smtClean="0">
                <a:latin typeface="Lucida Handwriting" pitchFamily="66" charset="0"/>
              </a:rPr>
              <a:t>:</a:t>
            </a:r>
          </a:p>
          <a:p>
            <a:pPr>
              <a:buNone/>
            </a:pPr>
            <a:r>
              <a:rPr lang="en-AU" sz="8000" b="1" dirty="0" smtClean="0">
                <a:latin typeface="Lucida Handwriting" pitchFamily="66" charset="0"/>
              </a:rPr>
              <a:t>	</a:t>
            </a:r>
            <a:r>
              <a:rPr lang="en-AU" sz="8000" dirty="0" smtClean="0">
                <a:latin typeface="Lucida Handwriting" pitchFamily="66" charset="0"/>
              </a:rPr>
              <a:t>The poem should indicate through a </a:t>
            </a:r>
            <a:r>
              <a:rPr lang="en-AU" sz="8000" dirty="0" err="1" smtClean="0">
                <a:latin typeface="Lucida Handwriting" pitchFamily="66" charset="0"/>
              </a:rPr>
              <a:t>kigo</a:t>
            </a:r>
            <a:r>
              <a:rPr lang="en-AU" sz="8000" dirty="0" smtClean="0">
                <a:latin typeface="Lucida Handwriting" pitchFamily="66" charset="0"/>
              </a:rPr>
              <a:t>, a seasonal word, the season in which the haiku is set. Often the </a:t>
            </a:r>
            <a:r>
              <a:rPr lang="en-AU" sz="8000" dirty="0" err="1" smtClean="0">
                <a:latin typeface="Lucida Handwriting" pitchFamily="66" charset="0"/>
              </a:rPr>
              <a:t>kigo</a:t>
            </a:r>
            <a:r>
              <a:rPr lang="en-AU" sz="8000" dirty="0" smtClean="0">
                <a:latin typeface="Lucida Handwriting" pitchFamily="66" charset="0"/>
              </a:rPr>
              <a:t> is not obvious and may therefore be implied; 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 </a:t>
            </a:r>
          </a:p>
          <a:p>
            <a:pPr>
              <a:buNone/>
            </a:pPr>
            <a:r>
              <a:rPr lang="en-AU" sz="8000" b="1" dirty="0" smtClean="0">
                <a:latin typeface="Lucida Handwriting" pitchFamily="66" charset="0"/>
              </a:rPr>
              <a:t>Division:</a:t>
            </a:r>
          </a:p>
          <a:p>
            <a:pPr>
              <a:buNone/>
            </a:pPr>
            <a:r>
              <a:rPr lang="en-AU" sz="8000" dirty="0" smtClean="0">
                <a:latin typeface="Lucida Handwriting" pitchFamily="66" charset="0"/>
              </a:rPr>
              <a:t>	The poem contains a division between two contrasting parts, a certain imaginative distance should exist between the two sections, both of which must enrich the understanding of the other. </a:t>
            </a:r>
            <a:endParaRPr lang="en-AU" sz="8000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Lucida Handwriting" pitchFamily="66" charset="0"/>
              </a:rPr>
              <a:t>Matsuo </a:t>
            </a:r>
            <a:r>
              <a:rPr lang="en-AU" sz="2800" b="1" dirty="0" err="1" smtClean="0">
                <a:latin typeface="Lucida Handwriting" pitchFamily="66" charset="0"/>
              </a:rPr>
              <a:t>Bashō</a:t>
            </a:r>
            <a:r>
              <a:rPr lang="en-AU" sz="2800" b="1" dirty="0" smtClean="0">
                <a:latin typeface="Lucida Handwriting" pitchFamily="66" charset="0"/>
              </a:rPr>
              <a:t> (1644 -1694)</a:t>
            </a:r>
            <a:endParaRPr lang="en-AU" sz="2800" b="1" dirty="0">
              <a:latin typeface="Lucida Handwriting" pitchFamily="66" charset="0"/>
            </a:endParaRPr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883949"/>
            <a:ext cx="7247468" cy="5493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>
                <a:latin typeface="Lucida Handwriting" pitchFamily="66" charset="0"/>
              </a:rPr>
              <a:t>Showing no sign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of an early death—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a cicada’s voice</a:t>
            </a:r>
            <a:br>
              <a:rPr lang="en-AU" b="1" dirty="0" smtClean="0">
                <a:latin typeface="Lucida Handwriting" pitchFamily="66" charset="0"/>
              </a:rPr>
            </a:br>
            <a:endParaRPr lang="en-AU" sz="17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1700" b="1" dirty="0" smtClean="0">
                <a:latin typeface="Lucida Handwriting" pitchFamily="66" charset="0"/>
              </a:rPr>
              <a:t>—Matsuo Basho </a:t>
            </a:r>
            <a:r>
              <a:rPr lang="en-AU" sz="1600" b="1" dirty="0" smtClean="0">
                <a:latin typeface="Lucida Handwriting" pitchFamily="66" charset="0"/>
              </a:rPr>
              <a:t/>
            </a:r>
            <a:br>
              <a:rPr lang="en-AU" sz="1600" b="1" dirty="0" smtClean="0">
                <a:latin typeface="Lucida Handwriting" pitchFamily="66" charset="0"/>
              </a:rPr>
            </a:b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>
                <a:latin typeface="Lucida Handwriting" pitchFamily="66" charset="0"/>
              </a:rPr>
              <a:t>	Under the tree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in the soup, salad, and everywhere—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cherry blossoms</a:t>
            </a:r>
            <a:br>
              <a:rPr lang="en-AU" b="1" dirty="0" smtClean="0">
                <a:latin typeface="Lucida Handwriting" pitchFamily="66" charset="0"/>
              </a:rPr>
            </a:br>
            <a:endParaRPr lang="en-AU" sz="17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1700" b="1" dirty="0" smtClean="0">
                <a:latin typeface="Lucida Handwriting" pitchFamily="66" charset="0"/>
              </a:rPr>
              <a:t>—Matsuo Basho</a:t>
            </a:r>
            <a:endParaRPr lang="en-AU" sz="1700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sz="1600" dirty="0" smtClean="0">
              <a:latin typeface="Lucida Handwriting" pitchFamily="66" charset="0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/>
              <a:t>	</a:t>
            </a:r>
            <a:r>
              <a:rPr lang="en-AU" b="1" dirty="0" smtClean="0">
                <a:latin typeface="Lucida Handwriting" pitchFamily="66" charset="0"/>
              </a:rPr>
              <a:t>A lightning flash—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and piercing the darkness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a heron’s shriek</a:t>
            </a:r>
            <a:br>
              <a:rPr lang="en-AU" b="1" dirty="0" smtClean="0">
                <a:latin typeface="Lucida Handwriting" pitchFamily="66" charset="0"/>
              </a:rPr>
            </a:br>
            <a:endParaRPr lang="en-AU" sz="17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1700" b="1" dirty="0" smtClean="0">
                <a:latin typeface="Lucida Handwriting" pitchFamily="66" charset="0"/>
              </a:rPr>
              <a:t>—Matsuo Basho</a:t>
            </a:r>
            <a:endParaRPr lang="en-AU" sz="1700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>
                <a:latin typeface="Lucida Handwriting" pitchFamily="66" charset="0"/>
              </a:rPr>
              <a:t>	 A giant firefly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flickers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and then moves on</a:t>
            </a:r>
            <a:br>
              <a:rPr lang="en-AU" b="1" dirty="0" smtClean="0">
                <a:latin typeface="Lucida Handwriting" pitchFamily="66" charset="0"/>
              </a:rPr>
            </a:b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1600" b="1" dirty="0" smtClean="0">
                <a:latin typeface="Lucida Handwriting" pitchFamily="66" charset="0"/>
              </a:rPr>
              <a:t>—Kobayashi </a:t>
            </a:r>
            <a:r>
              <a:rPr lang="en-AU" sz="1600" b="1" dirty="0" err="1" smtClean="0">
                <a:latin typeface="Lucida Handwriting" pitchFamily="66" charset="0"/>
              </a:rPr>
              <a:t>Issa</a:t>
            </a:r>
            <a:endParaRPr lang="en-AU" sz="1600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sz="1600" dirty="0" smtClean="0">
              <a:latin typeface="Lucida Handwriting" pitchFamily="66" charset="0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/>
          <a:lstStyle/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>
                <a:latin typeface="Lucida Handwriting" pitchFamily="66" charset="0"/>
              </a:rPr>
              <a:t>A cherry petal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flies back up to its branch—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oh, a butterfly!</a:t>
            </a:r>
            <a:br>
              <a:rPr lang="en-AU" b="1" dirty="0" smtClean="0">
                <a:latin typeface="Lucida Handwriting" pitchFamily="66" charset="0"/>
              </a:rPr>
            </a:b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1600" b="1" dirty="0" smtClean="0">
                <a:latin typeface="Lucida Handwriting" pitchFamily="66" charset="0"/>
              </a:rPr>
              <a:t>—</a:t>
            </a:r>
            <a:r>
              <a:rPr lang="en-AU" sz="1600" b="1" dirty="0" err="1" smtClean="0">
                <a:latin typeface="Lucida Handwriting" pitchFamily="66" charset="0"/>
              </a:rPr>
              <a:t>Arakide</a:t>
            </a:r>
            <a:r>
              <a:rPr lang="en-AU" sz="1600" b="1" dirty="0" smtClean="0">
                <a:latin typeface="Lucida Handwriting" pitchFamily="66" charset="0"/>
              </a:rPr>
              <a:t> </a:t>
            </a:r>
            <a:r>
              <a:rPr lang="en-AU" sz="1600" b="1" dirty="0" err="1" smtClean="0">
                <a:latin typeface="Lucida Handwriting" pitchFamily="66" charset="0"/>
              </a:rPr>
              <a:t>Moritake</a:t>
            </a:r>
            <a:r>
              <a:rPr lang="en-AU" sz="1600" b="1" dirty="0" smtClean="0">
                <a:latin typeface="Lucida Handwriting" pitchFamily="66" charset="0"/>
              </a:rPr>
              <a:t> (1473-1549)</a:t>
            </a:r>
          </a:p>
          <a:p>
            <a:pPr algn="ctr">
              <a:buNone/>
            </a:pP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dirty="0" smtClean="0">
                <a:latin typeface="Lucida Handwriting" pitchFamily="66" charset="0"/>
              </a:rPr>
              <a:t>A small frog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rides a banana leaf</a:t>
            </a:r>
            <a:br>
              <a:rPr lang="en-AU" b="1" dirty="0" smtClean="0">
                <a:latin typeface="Lucida Handwriting" pitchFamily="66" charset="0"/>
              </a:rPr>
            </a:br>
            <a:r>
              <a:rPr lang="en-AU" b="1" dirty="0" smtClean="0">
                <a:latin typeface="Lucida Handwriting" pitchFamily="66" charset="0"/>
              </a:rPr>
              <a:t>trembling</a:t>
            </a:r>
          </a:p>
          <a:p>
            <a:pPr algn="ctr">
              <a:buNone/>
            </a:pPr>
            <a:r>
              <a:rPr lang="en-AU" sz="1600" b="1" dirty="0" smtClean="0">
                <a:latin typeface="Lucida Handwriting" pitchFamily="66" charset="0"/>
              </a:rPr>
              <a:t/>
            </a:r>
            <a:br>
              <a:rPr lang="en-AU" sz="1600" b="1" dirty="0" smtClean="0">
                <a:latin typeface="Lucida Handwriting" pitchFamily="66" charset="0"/>
              </a:rPr>
            </a:br>
            <a:r>
              <a:rPr lang="en-AU" sz="1600" b="1" dirty="0" smtClean="0">
                <a:latin typeface="Lucida Handwriting" pitchFamily="66" charset="0"/>
              </a:rPr>
              <a:t>—</a:t>
            </a:r>
            <a:r>
              <a:rPr lang="en-AU" sz="1600" b="1" dirty="0" err="1" smtClean="0">
                <a:latin typeface="Lucida Handwriting" pitchFamily="66" charset="0"/>
              </a:rPr>
              <a:t>Kikaku</a:t>
            </a:r>
            <a:r>
              <a:rPr lang="en-AU" sz="1600" b="1" dirty="0" smtClean="0">
                <a:latin typeface="Lucida Handwriting" pitchFamily="66" charset="0"/>
              </a:rPr>
              <a:t> (1600-1707)</a:t>
            </a:r>
            <a:endParaRPr lang="en-AU" sz="1600" dirty="0" smtClean="0">
              <a:latin typeface="Lucida Handwriting" pitchFamily="66" charset="0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/>
          <a:lstStyle/>
          <a:p>
            <a:pPr algn="ctr">
              <a:buNone/>
            </a:pPr>
            <a:endParaRPr lang="en-AU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b="1" i="1" dirty="0" smtClean="0"/>
              <a:t>	</a:t>
            </a:r>
          </a:p>
          <a:p>
            <a:pPr algn="ctr">
              <a:buNone/>
            </a:pPr>
            <a:r>
              <a:rPr lang="en-AU" sz="4800" b="1" dirty="0" smtClean="0">
                <a:latin typeface="Lucida Handwriting" pitchFamily="66" charset="0"/>
              </a:rPr>
              <a:t>An old pond; </a:t>
            </a:r>
            <a:br>
              <a:rPr lang="en-AU" sz="4800" b="1" dirty="0" smtClean="0">
                <a:latin typeface="Lucida Handwriting" pitchFamily="66" charset="0"/>
              </a:rPr>
            </a:br>
            <a:r>
              <a:rPr lang="en-AU" sz="4800" b="1" dirty="0" smtClean="0">
                <a:latin typeface="Lucida Handwriting" pitchFamily="66" charset="0"/>
              </a:rPr>
              <a:t>A frog jumps in-</a:t>
            </a:r>
            <a:br>
              <a:rPr lang="en-AU" sz="4800" b="1" dirty="0" smtClean="0">
                <a:latin typeface="Lucida Handwriting" pitchFamily="66" charset="0"/>
              </a:rPr>
            </a:br>
            <a:r>
              <a:rPr lang="en-AU" sz="4800" b="1" dirty="0" smtClean="0">
                <a:latin typeface="Lucida Handwriting" pitchFamily="66" charset="0"/>
              </a:rPr>
              <a:t>The sound of water.</a:t>
            </a:r>
            <a:endParaRPr lang="en-AU" sz="4800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sz="1600" b="1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en-AU" sz="2800" b="1" dirty="0" smtClean="0">
                <a:latin typeface="Lucida Handwriting" pitchFamily="66" charset="0"/>
              </a:rPr>
              <a:t>—Matsuo Basho</a:t>
            </a:r>
            <a:endParaRPr lang="en-AU" sz="2800" dirty="0" smtClean="0">
              <a:latin typeface="Lucida Handwriting" pitchFamily="66" charset="0"/>
            </a:endParaRPr>
          </a:p>
          <a:p>
            <a:pPr algn="ctr">
              <a:buNone/>
            </a:pPr>
            <a:endParaRPr lang="en-AU" sz="1600" b="1" dirty="0" smtClean="0">
              <a:latin typeface="Lucida Handwriting" pitchFamily="66" charset="0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iku_basho_3_the_ancient_po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" y="857232"/>
            <a:ext cx="9103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</Words>
  <Application>Microsoft Office PowerPoint</Application>
  <PresentationFormat>On-screen Show (4:3)</PresentationFormat>
  <Paragraphs>72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Haiku</vt:lpstr>
      <vt:lpstr>Haiku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</dc:creator>
  <cp:lastModifiedBy>Bill &amp; Inge</cp:lastModifiedBy>
  <cp:revision>12</cp:revision>
  <dcterms:created xsi:type="dcterms:W3CDTF">2009-06-20T15:11:59Z</dcterms:created>
  <dcterms:modified xsi:type="dcterms:W3CDTF">2013-03-22T21:17:45Z</dcterms:modified>
</cp:coreProperties>
</file>