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コンテンツ プレースホルダー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コンテンツ プレースホルダー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円/楕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円/楕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コンテンツ プレースホルダー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コネクタ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9E11DE7-B389-4479-A675-737E00C307F5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C0287A-CF6F-4AAB-8AAB-9C16EFAC6F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1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1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4197" y="-25221"/>
            <a:ext cx="7772400" cy="2359074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How much is it?</a:t>
            </a:r>
            <a:br>
              <a:rPr kumimoji="1" lang="en-US" altLang="ja-JP" dirty="0" smtClean="0"/>
            </a:br>
            <a:r>
              <a:rPr lang="ja-JP" altLang="en-US" dirty="0"/>
              <a:t>いくらです</a:t>
            </a:r>
            <a:r>
              <a:rPr lang="ja-JP" altLang="en-US" dirty="0" smtClean="0"/>
              <a:t>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ikuradesuka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57623"/>
            <a:ext cx="5429403" cy="352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5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1. </a:t>
            </a:r>
            <a:r>
              <a:rPr kumimoji="1" lang="en-US" altLang="ja-JP" sz="3600" dirty="0" smtClean="0">
                <a:solidFill>
                  <a:schemeClr val="tx1"/>
                </a:solidFill>
                <a:latin typeface="+mj-ea"/>
              </a:rPr>
              <a:t>Asking How Much Something Is</a:t>
            </a:r>
            <a:endParaRPr kumimoji="1" lang="ja-JP" altLang="en-US" sz="36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97896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kumimoji="1" lang="en-US" altLang="ja-JP" sz="4000" dirty="0" smtClean="0">
                <a:latin typeface="+mj-ea"/>
                <a:ea typeface="+mj-ea"/>
              </a:rPr>
              <a:t>How much?</a:t>
            </a:r>
          </a:p>
          <a:p>
            <a:pPr marL="0" indent="0">
              <a:buNone/>
            </a:pPr>
            <a:r>
              <a:rPr lang="en-US" altLang="ja-JP" sz="4000" dirty="0" smtClean="0">
                <a:latin typeface="+mj-ea"/>
                <a:ea typeface="+mj-ea"/>
              </a:rPr>
              <a:t>		</a:t>
            </a:r>
            <a:r>
              <a:rPr lang="en-US" altLang="ja-JP" sz="4000" dirty="0" err="1" smtClean="0">
                <a:latin typeface="+mj-ea"/>
                <a:ea typeface="+mj-ea"/>
              </a:rPr>
              <a:t>ikura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desu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ka</a:t>
            </a:r>
            <a:endParaRPr kumimoji="1" lang="en-US" altLang="ja-JP" sz="4000" dirty="0" smtClean="0">
              <a:latin typeface="+mj-ea"/>
              <a:ea typeface="+mj-ea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51520" y="3140968"/>
            <a:ext cx="8503920" cy="13978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 smtClean="0">
                <a:latin typeface="+mj-ea"/>
                <a:ea typeface="+mj-ea"/>
              </a:rPr>
              <a:t>How much is it?</a:t>
            </a:r>
          </a:p>
          <a:p>
            <a:pPr marL="0" indent="0">
              <a:buFont typeface="Wingdings 2"/>
              <a:buNone/>
            </a:pPr>
            <a:r>
              <a:rPr lang="en-US" altLang="ja-JP" sz="4000" dirty="0" smtClean="0">
                <a:latin typeface="+mj-ea"/>
                <a:ea typeface="+mj-ea"/>
              </a:rPr>
              <a:t>		</a:t>
            </a:r>
            <a:r>
              <a:rPr lang="en-US" altLang="ja-JP" sz="4000" dirty="0" err="1" smtClean="0">
                <a:latin typeface="+mj-ea"/>
                <a:ea typeface="+mj-ea"/>
              </a:rPr>
              <a:t>kore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wa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ikura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desu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ka</a:t>
            </a:r>
            <a:endParaRPr lang="en-US" altLang="ja-JP" sz="4000" dirty="0" smtClean="0">
              <a:latin typeface="+mj-ea"/>
              <a:ea typeface="+mj-ea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51520" y="4797152"/>
            <a:ext cx="8503920" cy="13978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 smtClean="0">
                <a:latin typeface="+mj-ea"/>
                <a:ea typeface="+mj-ea"/>
              </a:rPr>
              <a:t>How much is a </a:t>
            </a:r>
            <a:r>
              <a:rPr lang="en-US" altLang="ja-JP" sz="4000" u="sng" dirty="0" smtClean="0">
                <a:latin typeface="+mj-ea"/>
                <a:ea typeface="+mj-ea"/>
              </a:rPr>
              <a:t>T-shirt</a:t>
            </a:r>
            <a:r>
              <a:rPr lang="en-US" altLang="ja-JP" sz="4000" dirty="0" smtClean="0">
                <a:latin typeface="+mj-ea"/>
                <a:ea typeface="+mj-ea"/>
              </a:rPr>
              <a:t>?</a:t>
            </a:r>
          </a:p>
          <a:p>
            <a:pPr marL="0" indent="0">
              <a:buFont typeface="Wingdings 2"/>
              <a:buNone/>
            </a:pPr>
            <a:r>
              <a:rPr lang="en-US" altLang="ja-JP" sz="4000" dirty="0" smtClean="0">
                <a:latin typeface="+mj-ea"/>
                <a:ea typeface="+mj-ea"/>
              </a:rPr>
              <a:t>		</a:t>
            </a:r>
            <a:r>
              <a:rPr lang="en-US" altLang="ja-JP" sz="4000" u="sng" dirty="0" smtClean="0">
                <a:latin typeface="+mj-ea"/>
                <a:ea typeface="+mj-ea"/>
              </a:rPr>
              <a:t>T-shirt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wa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ikura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desu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ka</a:t>
            </a:r>
            <a:endParaRPr lang="en-US" altLang="ja-JP" sz="4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445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>
                <a:solidFill>
                  <a:schemeClr val="tx1"/>
                </a:solidFill>
                <a:latin typeface="+mj-ea"/>
              </a:rPr>
              <a:t>2. Telling How Much Something</a:t>
            </a:r>
            <a:r>
              <a:rPr lang="ja-JP" altLang="en-US" sz="4000" dirty="0">
                <a:solidFill>
                  <a:schemeClr val="tx1"/>
                </a:solidFill>
                <a:latin typeface="+mj-ea"/>
              </a:rPr>
              <a:t> </a:t>
            </a:r>
            <a:r>
              <a:rPr kumimoji="1" lang="en-US" altLang="ja-JP" sz="4000" dirty="0" smtClean="0">
                <a:solidFill>
                  <a:schemeClr val="tx1"/>
                </a:solidFill>
                <a:latin typeface="+mj-ea"/>
              </a:rPr>
              <a:t>Is</a:t>
            </a:r>
            <a:endParaRPr kumimoji="1" lang="ja-JP" altLang="en-US" sz="40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97896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altLang="ja-JP" sz="4000" dirty="0" smtClean="0">
                <a:latin typeface="+mj-ea"/>
                <a:ea typeface="+mj-ea"/>
              </a:rPr>
              <a:t>It costs $$$ dollars.</a:t>
            </a:r>
            <a:endParaRPr kumimoji="1" lang="en-US" altLang="ja-JP" sz="4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sz="4000" dirty="0" smtClean="0">
                <a:latin typeface="+mj-ea"/>
                <a:ea typeface="+mj-ea"/>
              </a:rPr>
              <a:t>		$$$ </a:t>
            </a:r>
            <a:r>
              <a:rPr lang="en-US" altLang="ja-JP" sz="4000" dirty="0" err="1" smtClean="0">
                <a:latin typeface="+mj-ea"/>
                <a:ea typeface="+mj-ea"/>
              </a:rPr>
              <a:t>doru</a:t>
            </a:r>
            <a:r>
              <a:rPr lang="en-US" altLang="ja-JP" sz="4000" dirty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desu</a:t>
            </a:r>
            <a:r>
              <a:rPr lang="en-US" altLang="ja-JP" sz="4000" dirty="0" smtClean="0">
                <a:latin typeface="+mj-ea"/>
                <a:ea typeface="+mj-ea"/>
              </a:rPr>
              <a:t>.</a:t>
            </a:r>
            <a:endParaRPr kumimoji="1" lang="en-US" altLang="ja-JP" sz="4000" dirty="0" smtClean="0">
              <a:latin typeface="+mj-ea"/>
              <a:ea typeface="+mj-ea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3528" y="3212976"/>
            <a:ext cx="8503920" cy="13978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 smtClean="0">
                <a:latin typeface="+mj-ea"/>
                <a:ea typeface="+mj-ea"/>
              </a:rPr>
              <a:t>It costs $$$ dollars </a:t>
            </a:r>
            <a:r>
              <a:rPr lang="en-US" altLang="ja-JP" sz="3600" i="1" dirty="0" smtClean="0">
                <a:latin typeface="+mj-ea"/>
                <a:ea typeface="+mj-ea"/>
              </a:rPr>
              <a:t>$$</a:t>
            </a:r>
            <a:r>
              <a:rPr lang="en-US" altLang="ja-JP" sz="4000" dirty="0" smtClean="0">
                <a:latin typeface="+mj-ea"/>
                <a:ea typeface="+mj-ea"/>
              </a:rPr>
              <a:t> cents.</a:t>
            </a:r>
          </a:p>
          <a:p>
            <a:pPr marL="0" indent="0">
              <a:buFont typeface="Wingdings 2"/>
              <a:buNone/>
            </a:pPr>
            <a:r>
              <a:rPr lang="en-US" altLang="ja-JP" sz="4000" dirty="0" smtClean="0">
                <a:latin typeface="+mj-ea"/>
                <a:ea typeface="+mj-ea"/>
              </a:rPr>
              <a:t>		$$$ </a:t>
            </a:r>
            <a:r>
              <a:rPr lang="en-US" altLang="ja-JP" sz="4000" dirty="0" err="1" smtClean="0">
                <a:latin typeface="+mj-ea"/>
                <a:ea typeface="+mj-ea"/>
              </a:rPr>
              <a:t>doru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3600" i="1" dirty="0" smtClean="0">
                <a:latin typeface="+mj-ea"/>
                <a:ea typeface="+mj-ea"/>
              </a:rPr>
              <a:t>$$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sento</a:t>
            </a:r>
            <a:r>
              <a:rPr lang="en-US" altLang="ja-JP" sz="4000" dirty="0" smtClean="0">
                <a:latin typeface="+mj-ea"/>
                <a:ea typeface="+mj-ea"/>
              </a:rPr>
              <a:t> </a:t>
            </a:r>
            <a:r>
              <a:rPr lang="en-US" altLang="ja-JP" sz="4000" dirty="0" err="1" smtClean="0">
                <a:latin typeface="+mj-ea"/>
                <a:ea typeface="+mj-ea"/>
              </a:rPr>
              <a:t>desu</a:t>
            </a:r>
            <a:r>
              <a:rPr lang="en-US" altLang="ja-JP" sz="4000" dirty="0" smtClean="0">
                <a:latin typeface="+mj-ea"/>
                <a:ea typeface="+mj-ea"/>
              </a:rPr>
              <a:t>.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29959" y="4797152"/>
            <a:ext cx="8503920" cy="13978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 smtClean="0">
                <a:latin typeface="+mj-ea"/>
                <a:ea typeface="+mj-ea"/>
              </a:rPr>
              <a:t>The T-shirt costs $$$ dollars </a:t>
            </a:r>
            <a:r>
              <a:rPr lang="en-US" altLang="ja-JP" sz="2800" i="1" dirty="0" smtClean="0">
                <a:latin typeface="+mj-ea"/>
                <a:ea typeface="+mj-ea"/>
              </a:rPr>
              <a:t>$$</a:t>
            </a:r>
            <a:r>
              <a:rPr lang="en-US" altLang="ja-JP" sz="3600" dirty="0" smtClean="0">
                <a:latin typeface="+mj-ea"/>
                <a:ea typeface="+mj-ea"/>
              </a:rPr>
              <a:t> cents.</a:t>
            </a:r>
          </a:p>
          <a:p>
            <a:pPr marL="0" indent="0">
              <a:buFont typeface="Wingdings 2"/>
              <a:buNone/>
            </a:pPr>
            <a:r>
              <a:rPr lang="en-US" altLang="ja-JP" sz="4000" dirty="0" smtClean="0">
                <a:latin typeface="+mj-ea"/>
                <a:ea typeface="+mj-ea"/>
              </a:rPr>
              <a:t>		</a:t>
            </a:r>
            <a:r>
              <a:rPr lang="en-US" altLang="ja-JP" sz="3200" dirty="0" smtClean="0">
                <a:latin typeface="+mj-ea"/>
                <a:ea typeface="+mj-ea"/>
              </a:rPr>
              <a:t>T-shirt </a:t>
            </a:r>
            <a:r>
              <a:rPr lang="en-US" altLang="ja-JP" sz="3200" dirty="0" err="1" smtClean="0">
                <a:latin typeface="+mj-ea"/>
                <a:ea typeface="+mj-ea"/>
              </a:rPr>
              <a:t>wa</a:t>
            </a:r>
            <a:r>
              <a:rPr lang="en-US" altLang="ja-JP" sz="3200" dirty="0" smtClean="0">
                <a:latin typeface="+mj-ea"/>
                <a:ea typeface="+mj-ea"/>
              </a:rPr>
              <a:t> $$$ </a:t>
            </a:r>
            <a:r>
              <a:rPr lang="en-US" altLang="ja-JP" sz="3200" dirty="0" err="1" smtClean="0">
                <a:latin typeface="+mj-ea"/>
                <a:ea typeface="+mj-ea"/>
              </a:rPr>
              <a:t>doru</a:t>
            </a:r>
            <a:r>
              <a:rPr lang="en-US" altLang="ja-JP" sz="3200" dirty="0" smtClean="0">
                <a:latin typeface="+mj-ea"/>
                <a:ea typeface="+mj-ea"/>
              </a:rPr>
              <a:t> </a:t>
            </a:r>
            <a:r>
              <a:rPr lang="en-US" altLang="ja-JP" sz="2800" i="1" dirty="0" smtClean="0">
                <a:latin typeface="+mj-ea"/>
                <a:ea typeface="+mj-ea"/>
              </a:rPr>
              <a:t>$$</a:t>
            </a:r>
            <a:r>
              <a:rPr lang="en-US" altLang="ja-JP" sz="3200" dirty="0" smtClean="0">
                <a:latin typeface="+mj-ea"/>
                <a:ea typeface="+mj-ea"/>
              </a:rPr>
              <a:t> </a:t>
            </a:r>
            <a:r>
              <a:rPr lang="en-US" altLang="ja-JP" sz="3200" dirty="0" err="1" smtClean="0">
                <a:latin typeface="+mj-ea"/>
                <a:ea typeface="+mj-ea"/>
              </a:rPr>
              <a:t>sento</a:t>
            </a:r>
            <a:r>
              <a:rPr lang="en-US" altLang="ja-JP" sz="3200" dirty="0" smtClean="0">
                <a:latin typeface="+mj-ea"/>
                <a:ea typeface="+mj-ea"/>
              </a:rPr>
              <a:t> </a:t>
            </a:r>
            <a:r>
              <a:rPr lang="en-US" altLang="ja-JP" sz="3200" dirty="0" err="1" smtClean="0">
                <a:latin typeface="+mj-ea"/>
                <a:ea typeface="+mj-ea"/>
              </a:rPr>
              <a:t>desu</a:t>
            </a:r>
            <a:r>
              <a:rPr lang="en-US" altLang="ja-JP" sz="3200" dirty="0" smtClean="0">
                <a:latin typeface="+mj-ea"/>
                <a:ea typeface="+mj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32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en-A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counting money in cents there </a:t>
            </a:r>
            <a:r>
              <a:rPr lang="en-A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phonetic changes to watch </a:t>
            </a:r>
            <a:r>
              <a:rPr lang="en-AU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 for, they </a:t>
            </a:r>
            <a:r>
              <a:rPr lang="en-A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highlighted in the table below.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5572566"/>
              </p:ext>
            </p:extLst>
          </p:nvPr>
        </p:nvGraphicFramePr>
        <p:xfrm>
          <a:off x="251520" y="1556792"/>
          <a:ext cx="4320480" cy="4618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2952328"/>
              </a:tblGrid>
              <a:tr h="41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</a:rPr>
                        <a:t>Money</a:t>
                      </a:r>
                      <a:endParaRPr lang="en-A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Romaji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5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go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10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 err="1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ju</a:t>
                      </a:r>
                      <a:r>
                        <a:rPr lang="en-AU" sz="2400" dirty="0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 s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15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en-AU" sz="2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uu</a:t>
                      </a:r>
                      <a:r>
                        <a:rPr lang="en-AU" sz="2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go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20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ni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ju</a:t>
                      </a:r>
                      <a:r>
                        <a:rPr lang="en-AU" sz="2400" dirty="0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 s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25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ni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juu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go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30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san </a:t>
                      </a:r>
                      <a:r>
                        <a:rPr lang="en-AU" sz="2400" dirty="0" err="1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ju</a:t>
                      </a:r>
                      <a:r>
                        <a:rPr lang="en-AU" sz="2400" dirty="0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  s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35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san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juu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go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40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yon </a:t>
                      </a:r>
                      <a:r>
                        <a:rPr lang="en-AU" sz="2400" dirty="0" err="1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ju</a:t>
                      </a:r>
                      <a:r>
                        <a:rPr lang="en-AU" sz="2400" dirty="0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 s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45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yon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juu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go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50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go </a:t>
                      </a:r>
                      <a:r>
                        <a:rPr lang="en-AU" sz="2400" dirty="0" err="1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ju</a:t>
                      </a:r>
                      <a:r>
                        <a:rPr lang="en-AU" sz="2400" dirty="0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 s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220923"/>
              </p:ext>
            </p:extLst>
          </p:nvPr>
        </p:nvGraphicFramePr>
        <p:xfrm>
          <a:off x="4716016" y="1484784"/>
          <a:ext cx="3960440" cy="4608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2592288"/>
              </a:tblGrid>
              <a:tr h="51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</a:rPr>
                        <a:t>55 cents</a:t>
                      </a:r>
                      <a:endParaRPr lang="en-A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 </a:t>
                      </a:r>
                      <a:r>
                        <a:rPr lang="en-AU" sz="24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juu</a:t>
                      </a:r>
                      <a:r>
                        <a:rPr lang="en-A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go </a:t>
                      </a:r>
                      <a:r>
                        <a:rPr lang="en-AU" sz="24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E7"/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effectLst/>
                        </a:rPr>
                        <a:t>60 cents</a:t>
                      </a:r>
                      <a:endParaRPr lang="en-A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roku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ju</a:t>
                      </a:r>
                      <a:r>
                        <a:rPr lang="en-AU" sz="2400" dirty="0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 s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65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roku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juu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go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AE9E7"/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70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>
                          <a:effectLst/>
                          <a:latin typeface="Arial" pitchFamily="34" charset="0"/>
                          <a:cs typeface="Arial" pitchFamily="34" charset="0"/>
                        </a:rPr>
                        <a:t>nana </a:t>
                      </a:r>
                      <a:r>
                        <a:rPr lang="en-AU" sz="2400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ju s</a:t>
                      </a:r>
                      <a:r>
                        <a:rPr lang="en-AU" sz="2400">
                          <a:effectLst/>
                          <a:latin typeface="Arial" pitchFamily="34" charset="0"/>
                          <a:cs typeface="Arial" pitchFamily="34" charset="0"/>
                        </a:rPr>
                        <a:t> sento</a:t>
                      </a:r>
                      <a:endParaRPr lang="en-AU" sz="200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75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nana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juu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go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80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hachi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ju</a:t>
                      </a:r>
                      <a:r>
                        <a:rPr lang="en-AU" sz="2400" dirty="0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 s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85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hachi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juu</a:t>
                      </a:r>
                      <a:r>
                        <a:rPr lang="en-A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go </a:t>
                      </a:r>
                      <a:r>
                        <a:rPr lang="en-AU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18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90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kyuu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ju</a:t>
                      </a:r>
                      <a:r>
                        <a:rPr lang="en-AU" sz="2400" dirty="0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 s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2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>
                          <a:effectLst/>
                        </a:rPr>
                        <a:t>95 cents</a:t>
                      </a:r>
                      <a:endParaRPr lang="en-A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AU" sz="2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yuu</a:t>
                      </a:r>
                      <a:r>
                        <a:rPr lang="en-AU" sz="2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juu</a:t>
                      </a:r>
                      <a:r>
                        <a:rPr lang="en-AU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go </a:t>
                      </a:r>
                      <a:r>
                        <a:rPr lang="en-AU" sz="2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sento</a:t>
                      </a:r>
                      <a:endParaRPr lang="en-AU" sz="200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9721"/>
            <a:ext cx="6768752" cy="602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088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ール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クール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286</TotalTime>
  <Words>187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ＭＳ Ｐゴシック</vt:lpstr>
      <vt:lpstr>ＭＳ Ｐ明朝</vt:lpstr>
      <vt:lpstr>SimSun</vt:lpstr>
      <vt:lpstr>Arial</vt:lpstr>
      <vt:lpstr>Calibri</vt:lpstr>
      <vt:lpstr>Georgia</vt:lpstr>
      <vt:lpstr>Times New Roman</vt:lpstr>
      <vt:lpstr>Wingdings</vt:lpstr>
      <vt:lpstr>Wingdings 2</vt:lpstr>
      <vt:lpstr>クール</vt:lpstr>
      <vt:lpstr>How much is it? いくらですか ikuradesuka</vt:lpstr>
      <vt:lpstr>1. Asking How Much Something Is</vt:lpstr>
      <vt:lpstr>2. Telling How Much Something Is</vt:lpstr>
      <vt:lpstr>When counting money in cents there are phonetic changes to watch out for, they are highlighted in the table below.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is it? いくらですか ikuradesuka</dc:title>
  <dc:creator>飯沼真里</dc:creator>
  <cp:lastModifiedBy>billinge</cp:lastModifiedBy>
  <cp:revision>12</cp:revision>
  <dcterms:created xsi:type="dcterms:W3CDTF">2013-07-21T04:00:39Z</dcterms:created>
  <dcterms:modified xsi:type="dcterms:W3CDTF">2013-11-22T04:03:38Z</dcterms:modified>
</cp:coreProperties>
</file>