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1" r:id="rId3"/>
  </p:sldMasterIdLst>
  <p:sldIdLst>
    <p:sldId id="262" r:id="rId4"/>
    <p:sldId id="263" r:id="rId5"/>
    <p:sldId id="257" r:id="rId6"/>
    <p:sldId id="258" r:id="rId7"/>
    <p:sldId id="259" r:id="rId8"/>
    <p:sldId id="260" r:id="rId9"/>
    <p:sldId id="261" r:id="rId10"/>
    <p:sldId id="269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6" r:id="rId22"/>
    <p:sldId id="293" r:id="rId23"/>
    <p:sldId id="294" r:id="rId24"/>
    <p:sldId id="295" r:id="rId25"/>
    <p:sldId id="297" r:id="rId26"/>
    <p:sldId id="299" r:id="rId27"/>
    <p:sldId id="300" r:id="rId28"/>
    <p:sldId id="292" r:id="rId29"/>
    <p:sldId id="275" r:id="rId30"/>
    <p:sldId id="277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279" r:id="rId39"/>
    <p:sldId id="286" r:id="rId40"/>
    <p:sldId id="287" r:id="rId41"/>
    <p:sldId id="289" r:id="rId42"/>
    <p:sldId id="288" r:id="rId43"/>
    <p:sldId id="296" r:id="rId44"/>
    <p:sldId id="298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7666-E45A-4F5B-9266-208C8EA657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B309-4095-4290-8BA0-8667B29976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0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872F-311B-4698-ABFF-BFE82CD50C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20F2-136C-4193-B635-17592DB319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7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EA1F-7E3D-4AE1-9327-C54B4EBDFA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8C27-49E2-49CF-83EA-EB488796E8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4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1D3F-6325-4A5A-8F6A-211F7F8593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2FEF-F88A-4F26-B522-727414C52D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C8B7-E581-40B7-A6BD-174AEC4107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0820-8B40-4702-974C-1AE822636F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9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1E84-CADE-4AC2-8CB2-90962385FA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9377-011D-43F9-9297-27AC551541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5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A51-11BB-4553-A2D8-C302290ADA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99065-56CE-4D7A-9383-7AE68ABC23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61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6ED5-C0E0-4C25-A038-616D29C7F5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6668-CFB8-4499-A7EC-720469927C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6AAE-E5B6-41FC-A060-35398E3F29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5F5B-FE47-4870-A717-1860F33C65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8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6842-3236-4A97-8AF5-A20B84C3B8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A03C-9336-4CA6-A9EB-D741047F37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28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9786-DB94-4049-8F58-C296413C4C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619C-C069-4392-A5F5-EF218A0D1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07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A1DC-F691-4AFF-8B44-5307B3DE01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47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62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19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76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2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49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0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21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78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43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83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8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34A5DE-ACE7-4A33-B3A3-C36D56C19BF7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D95964-8DBE-4E0E-AE2B-DF0A0CA629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2C56F2-B0C8-4FF1-A1ED-BC9630EF16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533FD4-5EFB-40A3-9BEC-CA54103E57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C803988-E75E-4D2F-8F98-8E721C511E8A}" type="datetimeFigureOut">
              <a:rPr lang="en-US" smtClean="0">
                <a:solidFill>
                  <a:prstClr val="black"/>
                </a:solidFill>
              </a:rPr>
              <a:pPr/>
              <a:t>5/2/2014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C22E92E0-3B06-4D61-84B2-CFEA3745DB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2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46.jpeg"/><Relationship Id="rId17" Type="http://schemas.openxmlformats.org/officeDocument/2006/relationships/image" Target="../media/image40.jpeg"/><Relationship Id="rId2" Type="http://schemas.openxmlformats.org/officeDocument/2006/relationships/image" Target="../media/image41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image" Target="../media/image27.jpeg"/><Relationship Id="rId15" Type="http://schemas.openxmlformats.org/officeDocument/2006/relationships/image" Target="../media/image38.jpeg"/><Relationship Id="rId10" Type="http://schemas.openxmlformats.org/officeDocument/2006/relationships/image" Target="../media/image44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3.jpeg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12" Type="http://schemas.openxmlformats.org/officeDocument/2006/relationships/image" Target="../media/image55.jpeg"/><Relationship Id="rId17" Type="http://schemas.openxmlformats.org/officeDocument/2006/relationships/image" Target="../media/image73.jpeg"/><Relationship Id="rId2" Type="http://schemas.openxmlformats.org/officeDocument/2006/relationships/image" Target="../media/image66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1.jpeg"/><Relationship Id="rId5" Type="http://schemas.openxmlformats.org/officeDocument/2006/relationships/image" Target="../media/image68.png"/><Relationship Id="rId15" Type="http://schemas.openxmlformats.org/officeDocument/2006/relationships/image" Target="../media/image50.jpeg"/><Relationship Id="rId10" Type="http://schemas.openxmlformats.org/officeDocument/2006/relationships/image" Target="../media/image57.jpeg"/><Relationship Id="rId4" Type="http://schemas.openxmlformats.org/officeDocument/2006/relationships/image" Target="../media/image63.png"/><Relationship Id="rId9" Type="http://schemas.openxmlformats.org/officeDocument/2006/relationships/image" Target="../media/image58.jpeg"/><Relationship Id="rId1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5289984" cy="4343400"/>
          </a:xfrm>
        </p:spPr>
        <p:txBody>
          <a:bodyPr>
            <a:noAutofit/>
          </a:bodyPr>
          <a:lstStyle/>
          <a:p>
            <a:pPr algn="ctr"/>
            <a:r>
              <a:rPr lang="en-US" altLang="ja-JP" sz="5400" dirty="0" smtClean="0"/>
              <a:t>Ordering food and drinks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endParaRPr lang="en-US" sz="4400" dirty="0"/>
          </a:p>
        </p:txBody>
      </p:sp>
      <p:pic>
        <p:nvPicPr>
          <p:cNvPr id="7172" name="Picture 4" descr="http://userdisk.webry.biglobe.ne.jp/021/012/74/N000/000/000/129609609316116111318_kuut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84" y="1828800"/>
            <a:ext cx="2505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/>
              <a:t>オレンジジュース</a:t>
            </a: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r>
              <a:rPr lang="en-US" altLang="ja-JP" dirty="0" err="1" smtClean="0"/>
              <a:t>orenji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jūsu</a:t>
            </a:r>
            <a:endParaRPr lang="en-US" dirty="0"/>
          </a:p>
        </p:txBody>
      </p:sp>
      <p:pic>
        <p:nvPicPr>
          <p:cNvPr id="2050" name="Picture 2" descr="http://item.shopping.c.yimg.jp/i/j/rihga_oj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81" y="2209800"/>
            <a:ext cx="3616325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レモンジュー</a:t>
            </a:r>
            <a:r>
              <a:rPr lang="ja-JP" altLang="en-US" dirty="0" smtClean="0"/>
              <a:t>ス　　</a:t>
            </a:r>
            <a:r>
              <a:rPr lang="en-US" altLang="ja-JP" dirty="0" err="1" smtClean="0"/>
              <a:t>remon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jūsu</a:t>
            </a:r>
            <a:endParaRPr lang="en-US" dirty="0"/>
          </a:p>
        </p:txBody>
      </p:sp>
      <p:pic>
        <p:nvPicPr>
          <p:cNvPr id="3074" name="Picture 2" descr="http://item.shopping.c.yimg.jp/i/j/soukai_49012880400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27722"/>
            <a:ext cx="42291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ミルク</a:t>
            </a:r>
            <a:r>
              <a:rPr lang="ja-JP" altLang="en-US" dirty="0" smtClean="0"/>
              <a:t>　　</a:t>
            </a:r>
            <a:r>
              <a:rPr lang="en-US" altLang="ja-JP" dirty="0" err="1" smtClean="0"/>
              <a:t>miruku</a:t>
            </a:r>
            <a:endParaRPr lang="en-US" dirty="0"/>
          </a:p>
        </p:txBody>
      </p:sp>
      <p:pic>
        <p:nvPicPr>
          <p:cNvPr id="4098" name="Picture 2" descr="http://t3.gstatic.com/images?q=tbn:ANd9GcSfoZ-rEDpfiFpH8ftuIrdCZdy54aeGlbjA5ozCF19yuWSN6Ksjj7xJ0T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287438" cy="46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ココア</a:t>
            </a:r>
            <a:r>
              <a:rPr lang="ja-JP" altLang="en-US" dirty="0" smtClean="0"/>
              <a:t>　　</a:t>
            </a:r>
            <a:r>
              <a:rPr lang="en-US" altLang="ja-JP" dirty="0" err="1" smtClean="0"/>
              <a:t>kokoa</a:t>
            </a:r>
            <a:endParaRPr lang="en-US" dirty="0"/>
          </a:p>
        </p:txBody>
      </p:sp>
      <p:pic>
        <p:nvPicPr>
          <p:cNvPr id="5122" name="Picture 2" descr="http://www.dydo.co.jp/corporate/news/2010/100729/images/h_morinaga_milkcoc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86613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ハンバーガー</a:t>
            </a:r>
            <a:r>
              <a:rPr lang="ja-JP" altLang="en-US" dirty="0" smtClean="0"/>
              <a:t>　　</a:t>
            </a:r>
            <a:r>
              <a:rPr lang="en-US" altLang="ja-JP" dirty="0" err="1" smtClean="0"/>
              <a:t>hanbāgā</a:t>
            </a:r>
            <a:endParaRPr lang="en-US" dirty="0"/>
          </a:p>
        </p:txBody>
      </p:sp>
      <p:pic>
        <p:nvPicPr>
          <p:cNvPr id="6146" name="Picture 2" descr="http://www.narinari.com/site_img/photo/2006-03-24-114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60489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/>
              <a:t>アイスクリーム</a:t>
            </a:r>
            <a:r>
              <a:rPr lang="ja-JP" altLang="en-US" dirty="0" smtClean="0"/>
              <a:t>　　</a:t>
            </a:r>
            <a:r>
              <a:rPr lang="en-US" altLang="ja-JP" dirty="0" err="1" smtClean="0"/>
              <a:t>aisu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kuriimu</a:t>
            </a:r>
            <a:endParaRPr lang="en-US" dirty="0"/>
          </a:p>
        </p:txBody>
      </p:sp>
      <p:pic>
        <p:nvPicPr>
          <p:cNvPr id="7172" name="Picture 4" descr="http://jpabc.net/new/uploads/201108/1314604589z4eHq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438400"/>
            <a:ext cx="6195441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086350"/>
            <a:ext cx="7391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/>
              <a:t>ハムサンド</a:t>
            </a:r>
            <a:r>
              <a:rPr lang="ja-JP" altLang="en-US" dirty="0" smtClean="0"/>
              <a:t>　　</a:t>
            </a:r>
            <a:r>
              <a:rPr lang="en-US" altLang="ja-JP" dirty="0" err="1" smtClean="0"/>
              <a:t>hamusando</a:t>
            </a:r>
            <a:endParaRPr lang="en-US" dirty="0"/>
          </a:p>
        </p:txBody>
      </p:sp>
      <p:pic>
        <p:nvPicPr>
          <p:cNvPr id="8194" name="Picture 2" descr="http://www.eatsmart.jp/image/food/00/00/05/13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 smtClean="0"/>
              <a:t>チーズケーキ　　</a:t>
            </a:r>
            <a:r>
              <a:rPr lang="en-US" altLang="ja-JP" dirty="0" err="1" smtClean="0"/>
              <a:t>chiizukēki</a:t>
            </a:r>
            <a:endParaRPr lang="en-US" dirty="0"/>
          </a:p>
        </p:txBody>
      </p:sp>
      <p:pic>
        <p:nvPicPr>
          <p:cNvPr id="9218" name="Picture 2" descr="http://www.sawata.jp/sweets/cakes/image_cake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/>
              <a:t>トースト</a:t>
            </a:r>
            <a:r>
              <a:rPr lang="ja-JP" altLang="en-US" dirty="0" smtClean="0"/>
              <a:t>　　</a:t>
            </a:r>
            <a:r>
              <a:rPr lang="en-US" altLang="ja-JP" dirty="0" err="1" smtClean="0"/>
              <a:t>tōsuto</a:t>
            </a:r>
            <a:endParaRPr lang="en-US" dirty="0"/>
          </a:p>
        </p:txBody>
      </p:sp>
      <p:pic>
        <p:nvPicPr>
          <p:cNvPr id="10242" name="Picture 2" descr="http://blogimg.goo.ne.jp/user_image/50/35/c3498e6342fbf24805e7a55b68c381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91" y="19812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0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ja-JP" altLang="en-US" dirty="0" smtClean="0">
                <a:ea typeface="MS PGothic" pitchFamily="34" charset="-128"/>
              </a:rPr>
              <a:t>ピザ</a:t>
            </a:r>
            <a:r>
              <a:rPr lang="en-US" altLang="ja-JP" dirty="0" smtClean="0">
                <a:ea typeface="MS PGothic" pitchFamily="34" charset="-128"/>
              </a:rPr>
              <a:t>			</a:t>
            </a:r>
            <a:r>
              <a:rPr lang="en-US" dirty="0" err="1" smtClean="0"/>
              <a:t>piza</a:t>
            </a:r>
            <a:endParaRPr lang="en-US" dirty="0" smtClean="0"/>
          </a:p>
        </p:txBody>
      </p:sp>
      <p:pic>
        <p:nvPicPr>
          <p:cNvPr id="4099" name="Picture 2" descr="http://daytunes.files.wordpress.com/2011/08/pizza_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9138"/>
            <a:ext cx="5329238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altLang="ja-JP" b="1" dirty="0" err="1" smtClean="0">
                <a:latin typeface="Aharoni" pitchFamily="2" charset="-79"/>
                <a:cs typeface="Aharoni" pitchFamily="2" charset="-79"/>
              </a:rPr>
              <a:t>K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issaten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ja-JP" altLang="en-US" b="1" dirty="0" smtClean="0">
                <a:latin typeface="Aharoni" pitchFamily="2" charset="-79"/>
                <a:cs typeface="Aharoni" pitchFamily="2" charset="-79"/>
              </a:rPr>
              <a:t>き</a:t>
            </a:r>
            <a:r>
              <a:rPr lang="ja-JP" altLang="en-US" b="1" dirty="0">
                <a:latin typeface="Aharoni" pitchFamily="2" charset="-79"/>
                <a:cs typeface="Aharoni" pitchFamily="2" charset="-79"/>
              </a:rPr>
              <a:t>っさてん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/>
          </a:p>
        </p:txBody>
      </p:sp>
      <p:pic>
        <p:nvPicPr>
          <p:cNvPr id="4" name="Picture 4" descr="http://www.dessertcomesfirst.com/wp-content/uploads/1472049600_97a7c2846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>
                <a:ea typeface="MS PGothic" pitchFamily="34" charset="-128"/>
              </a:rPr>
              <a:t>	</a:t>
            </a:r>
            <a:r>
              <a:rPr lang="ja-JP" altLang="en-US" dirty="0" smtClean="0">
                <a:ea typeface="MS PGothic" pitchFamily="34" charset="-128"/>
              </a:rPr>
              <a:t>ビール</a:t>
            </a:r>
            <a:r>
              <a:rPr lang="en-US" altLang="ja-JP" dirty="0" smtClean="0">
                <a:ea typeface="MS PGothic" pitchFamily="34" charset="-128"/>
              </a:rPr>
              <a:t>		</a:t>
            </a:r>
            <a:r>
              <a:rPr lang="en-US" altLang="ja-JP" dirty="0" err="1" smtClean="0">
                <a:ea typeface="MS PGothic" pitchFamily="34" charset="-128"/>
              </a:rPr>
              <a:t>biiru</a:t>
            </a:r>
            <a:endParaRPr lang="en-US" dirty="0" smtClean="0"/>
          </a:p>
        </p:txBody>
      </p:sp>
      <p:pic>
        <p:nvPicPr>
          <p:cNvPr id="18435" name="Picture 2" descr="http://cdn-ak.f.st-hatena.com/images/fotolife/r/rap_city/20090805/20090805145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5472113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60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ja-JP" altLang="en-US" dirty="0" smtClean="0">
                <a:ea typeface="MS PGothic" pitchFamily="34" charset="-128"/>
              </a:rPr>
              <a:t>コーラ</a:t>
            </a:r>
            <a:r>
              <a:rPr lang="en-US" altLang="ja-JP" dirty="0" smtClean="0">
                <a:ea typeface="MS PGothic" pitchFamily="34" charset="-128"/>
              </a:rPr>
              <a:t>		</a:t>
            </a:r>
            <a:r>
              <a:rPr lang="en-US" dirty="0" err="1" smtClean="0"/>
              <a:t>kōra</a:t>
            </a:r>
            <a:endParaRPr lang="en-US" dirty="0" smtClean="0"/>
          </a:p>
        </p:txBody>
      </p:sp>
      <p:pic>
        <p:nvPicPr>
          <p:cNvPr id="19459" name="Picture 2" descr="http://www.eatsmart.jp/image/food/00/01/44/7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243138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sb.kourakuen.co.jp/products/img/cola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243138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ja-JP" altLang="en-US" dirty="0">
                <a:ea typeface="MS PGothic" pitchFamily="34" charset="-128"/>
              </a:rPr>
              <a:t>レモンティ</a:t>
            </a:r>
            <a:r>
              <a:rPr lang="en-US" altLang="ja-JP" dirty="0" smtClean="0">
                <a:ea typeface="MS PGothic" pitchFamily="34" charset="-128"/>
              </a:rPr>
              <a:t>		</a:t>
            </a:r>
            <a:r>
              <a:rPr lang="en-US" dirty="0" smtClean="0"/>
              <a:t>REMON TII</a:t>
            </a:r>
          </a:p>
        </p:txBody>
      </p:sp>
      <p:pic>
        <p:nvPicPr>
          <p:cNvPr id="1026" name="Picture 2" descr="http://www.freewebs.com/doctorkesari/le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657600" cy="29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r>
              <a:rPr lang="ja-JP" altLang="en-US" dirty="0">
                <a:ea typeface="MS PGothic" pitchFamily="34" charset="-128"/>
              </a:rPr>
              <a:t>こうち</a:t>
            </a:r>
            <a:r>
              <a:rPr lang="ja-JP" altLang="en-US" dirty="0" smtClean="0">
                <a:ea typeface="MS PGothic" pitchFamily="34" charset="-128"/>
              </a:rPr>
              <a:t>ゃ</a:t>
            </a:r>
            <a:r>
              <a:rPr lang="en-US" altLang="ja-JP" dirty="0" smtClean="0">
                <a:ea typeface="MS PGothic" pitchFamily="34" charset="-128"/>
              </a:rPr>
              <a:t>		</a:t>
            </a:r>
            <a:r>
              <a:rPr lang="en-US" altLang="ja-JP" dirty="0" err="1" smtClean="0">
                <a:ea typeface="MS PGothic" pitchFamily="34" charset="-128"/>
              </a:rPr>
              <a:t>kōcha</a:t>
            </a:r>
            <a:endParaRPr lang="en-US" dirty="0" smtClean="0"/>
          </a:p>
        </p:txBody>
      </p:sp>
      <p:pic>
        <p:nvPicPr>
          <p:cNvPr id="21506" name="Picture 2" descr="http://wikihistoria.wikispaces.com/file/view/tea_cup_small.jpg/43659301/tea_cup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12" y="1981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シャンペン</a:t>
            </a:r>
            <a:r>
              <a:rPr lang="en-US" altLang="ja-JP" dirty="0" smtClean="0"/>
              <a:t>			SHANPEN</a:t>
            </a:r>
            <a:endParaRPr lang="en-US" dirty="0"/>
          </a:p>
        </p:txBody>
      </p:sp>
      <p:pic>
        <p:nvPicPr>
          <p:cNvPr id="23554" name="Picture 2" descr="http://blogimg.goo.ne.jp/user_image/18/c2/8e7aa66aadadf6f8d41a3de09344b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276600" cy="331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1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ilat.jp/prod_img/CF0302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9565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tem.shopping.c.yimg.jp/i/j/rihga_oj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37" y="3516086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tem.shopping.c.yimg.jp/i/j/soukai_49012880400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3292998"/>
            <a:ext cx="1809120" cy="18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3.gstatic.com/images?q=tbn:ANd9GcSfoZ-rEDpfiFpH8ftuIrdCZdy54aeGlbjA5ozCF19yuWSN6Ksjj7xJ0T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61" y="2086699"/>
            <a:ext cx="1068238" cy="21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dydo.co.jp/corporate/news/2010/100729/images/h_morinaga_milkcoco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52" y="2126346"/>
            <a:ext cx="133070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narinari.com/site_img/photo/2006-03-24-1148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21" y="506484"/>
            <a:ext cx="1861690" cy="12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39" y="2167288"/>
            <a:ext cx="2334494" cy="110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eatsmart.jp/image/food/00/00/05/1339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07" y="434374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sawata.jp/sweets/cakes/image_cake_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7288"/>
            <a:ext cx="1657350" cy="9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blogimg.goo.ne.jp/user_image/50/35/c3498e6342fbf24805e7a55b68c381a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8" y="533400"/>
            <a:ext cx="17272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daytunes.files.wordpress.com/2011/08/pizza_02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04" y="611072"/>
            <a:ext cx="183199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cdn-ak.f.st-hatena.com/images/fotolife/r/rap_city/20090805/200908051453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01" y="5597502"/>
            <a:ext cx="1435969" cy="107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eatsmart.jp/image/food/00/01/44/700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35" y="4317599"/>
            <a:ext cx="1412875" cy="10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www.freewebs.com/doctorkesari/lemon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" y="5287123"/>
            <a:ext cx="1828800" cy="14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ikihistoria.wikispaces.com/file/view/tea_cup_small.jpg/43659301/tea_cup_smal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80" y="5287123"/>
            <a:ext cx="1927524" cy="14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blogimg.goo.ne.jp/user_image/18/c2/8e7aa66aadadf6f8d41a3de09344b40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25" y="5171565"/>
            <a:ext cx="1509554" cy="15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4896" y="111208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60069" y="87207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90700" y="111207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994316" y="111206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34010" y="2005586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70955" y="1981585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35437" y="1989653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98628" y="1979393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424769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60502" y="3420065"/>
            <a:ext cx="711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2965" y="3468469"/>
            <a:ext cx="7181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8137" y="3994433"/>
            <a:ext cx="726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" y="5066593"/>
            <a:ext cx="722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13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80760" y="5056622"/>
            <a:ext cx="711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33423" y="5104015"/>
            <a:ext cx="719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15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36025" y="5377255"/>
            <a:ext cx="710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1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6324600" cy="25908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Japanese foods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799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o-bentō	</a:t>
            </a:r>
            <a:r>
              <a:rPr lang="ja-JP" altLang="en-US" smtClean="0">
                <a:ea typeface="MS PGothic" pitchFamily="34" charset="-128"/>
              </a:rPr>
              <a:t>おべんとう</a:t>
            </a:r>
            <a:endParaRPr lang="en-US" smtClean="0"/>
          </a:p>
        </p:txBody>
      </p:sp>
      <p:pic>
        <p:nvPicPr>
          <p:cNvPr id="3075" name="Picture 2" descr="http://munchiesdeli.img.jugem.jp/20081109_348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48958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8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karē	</a:t>
            </a:r>
            <a:r>
              <a:rPr lang="ja-JP" altLang="en-US" smtClean="0">
                <a:ea typeface="MS PGothic" pitchFamily="34" charset="-128"/>
              </a:rPr>
              <a:t>カレー</a:t>
            </a:r>
            <a:endParaRPr lang="en-US" smtClean="0"/>
          </a:p>
        </p:txBody>
      </p:sp>
      <p:pic>
        <p:nvPicPr>
          <p:cNvPr id="5123" name="Picture 2" descr="http://livedoor.blogimg.jp/ranamoneud/imgs/3/5/35a26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816475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sushi 	</a:t>
            </a:r>
            <a:r>
              <a:rPr lang="ja-JP" altLang="en-US" smtClean="0">
                <a:ea typeface="MS PGothic" pitchFamily="34" charset="-128"/>
              </a:rPr>
              <a:t>すし</a:t>
            </a:r>
            <a:endParaRPr lang="en-US" smtClean="0"/>
          </a:p>
        </p:txBody>
      </p:sp>
      <p:pic>
        <p:nvPicPr>
          <p:cNvPr id="6147" name="Picture 2" descr="http://cache.walkerplus.com/160079121002/image/file_l/10048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4967287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1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ianoffbeat.com/CrazyPictures/maid-station-caf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7148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oppongihills.com/shops_restaurants/restaurants/img/shop/20091016/20966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5143500" cy="35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sashimi 	</a:t>
            </a:r>
            <a:r>
              <a:rPr lang="ja-JP" altLang="en-US" smtClean="0">
                <a:ea typeface="MS PGothic" pitchFamily="34" charset="-128"/>
              </a:rPr>
              <a:t>さしみ</a:t>
            </a:r>
            <a:endParaRPr lang="en-US" smtClean="0"/>
          </a:p>
        </p:txBody>
      </p:sp>
      <p:pic>
        <p:nvPicPr>
          <p:cNvPr id="8195" name="Picture 2" descr="http://www.shodo.co.jp/blog/hidai2009/A03%20%E6%97%AC%E8%8A%B1%E3%81%8A%E3%81%95%E3%81%97%E3%81%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867275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image.rakuten.co.jp/sakenonishida/cabinet/food/cyoumiryou/img57648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420938"/>
            <a:ext cx="37814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soba 	</a:t>
            </a:r>
            <a:r>
              <a:rPr lang="ja-JP" altLang="en-US" smtClean="0">
                <a:ea typeface="MS PGothic" pitchFamily="34" charset="-128"/>
              </a:rPr>
              <a:t>そば</a:t>
            </a:r>
            <a:endParaRPr lang="en-US" smtClean="0"/>
          </a:p>
        </p:txBody>
      </p:sp>
      <p:pic>
        <p:nvPicPr>
          <p:cNvPr id="9219" name="Picture 2" descr="http://upload.wikimedia.org/wikipedia/ja/thumb/d/df/ZaruSoba2.jpg/300px-ZaruSob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4675"/>
            <a:ext cx="4586287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5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tōfu	</a:t>
            </a:r>
            <a:r>
              <a:rPr lang="ja-JP" altLang="en-US" smtClean="0">
                <a:ea typeface="MS PGothic" pitchFamily="34" charset="-128"/>
              </a:rPr>
              <a:t>とうふ</a:t>
            </a:r>
            <a:endParaRPr lang="en-US" smtClean="0"/>
          </a:p>
        </p:txBody>
      </p:sp>
      <p:pic>
        <p:nvPicPr>
          <p:cNvPr id="10243" name="Picture 2" descr="http://www.toufu-yashiro.com/img/touhu/k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38195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t1.gstatic.com/images?q=tbn:ANd9GcQhCDWT02FyGi4HOlAqmfw7NHi9EVTqNkd1zjA5xNrkOxmjwA9IDBRO_fA0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4538"/>
            <a:ext cx="40195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7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yakitori 	</a:t>
            </a:r>
            <a:r>
              <a:rPr lang="ja-JP" altLang="en-US" smtClean="0">
                <a:ea typeface="MS PGothic" pitchFamily="34" charset="-128"/>
              </a:rPr>
              <a:t>やきとり</a:t>
            </a:r>
            <a:endParaRPr lang="en-US" smtClean="0"/>
          </a:p>
        </p:txBody>
      </p:sp>
      <p:pic>
        <p:nvPicPr>
          <p:cNvPr id="11267" name="Picture 4" descr="http://image.rakuten.co.jp/c-net/cabinet/yakitori_pic/yakitori_img_s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5486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1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yakizakana	</a:t>
            </a:r>
            <a:r>
              <a:rPr lang="ja-JP" altLang="en-US" smtClean="0">
                <a:ea typeface="MS PGothic" pitchFamily="34" charset="-128"/>
              </a:rPr>
              <a:t>やきざかな</a:t>
            </a:r>
            <a:endParaRPr lang="en-US" smtClean="0"/>
          </a:p>
        </p:txBody>
      </p:sp>
      <p:pic>
        <p:nvPicPr>
          <p:cNvPr id="12291" name="Picture 2" descr="http://t1.gstatic.com/images?q=tbn:ANd9GcR63Ffc6ORvYEHbtrwkajJmW2yaShAeepfiqm4k3D9l_OatV9nN-umNiyFS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460851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8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yakiniku	</a:t>
            </a:r>
            <a:r>
              <a:rPr lang="ja-JP" altLang="en-US" smtClean="0">
                <a:ea typeface="MS PGothic" pitchFamily="34" charset="-128"/>
              </a:rPr>
              <a:t>やきにく</a:t>
            </a:r>
            <a:endParaRPr lang="en-US" smtClean="0"/>
          </a:p>
        </p:txBody>
      </p:sp>
      <p:pic>
        <p:nvPicPr>
          <p:cNvPr id="13315" name="Picture 2" descr="http://t2.gstatic.com/images?q=tbn:ANd9GcThYRee1ARWoH5reAwUo-it9J8iH9yXgfsEkgMnxEf0DL1lu9l4lrGygDi6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3959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sakana 	</a:t>
            </a:r>
            <a:r>
              <a:rPr lang="ja-JP" altLang="en-US" smtClean="0">
                <a:ea typeface="MS PGothic" pitchFamily="34" charset="-128"/>
              </a:rPr>
              <a:t>さかな</a:t>
            </a:r>
            <a:endParaRPr lang="en-US" smtClean="0"/>
          </a:p>
        </p:txBody>
      </p:sp>
      <p:pic>
        <p:nvPicPr>
          <p:cNvPr id="7171" name="Picture 2" descr="http://www.hp-jp.com/showwa/img/%E7%84%BC%E3%81%8D%E9%AD%9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8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MS PGothic" pitchFamily="34" charset="-128"/>
              </a:rPr>
              <a:t>niku	</a:t>
            </a:r>
            <a:r>
              <a:rPr lang="ja-JP" altLang="en-US" smtClean="0">
                <a:ea typeface="MS PGothic" pitchFamily="34" charset="-128"/>
              </a:rPr>
              <a:t>にく</a:t>
            </a:r>
            <a:endParaRPr lang="en-US" smtClean="0"/>
          </a:p>
        </p:txBody>
      </p:sp>
      <p:pic>
        <p:nvPicPr>
          <p:cNvPr id="14339" name="Picture 2" descr="http://livedoor.blogimg.jp/kyah2004/imgs/b/d/bd7690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773238"/>
            <a:ext cx="54006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6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tonkatsu	</a:t>
            </a:r>
            <a:r>
              <a:rPr lang="ja-JP" altLang="en-US" smtClean="0">
                <a:ea typeface="MS PGothic" pitchFamily="34" charset="-128"/>
              </a:rPr>
              <a:t>とんかつ</a:t>
            </a:r>
            <a:endParaRPr lang="en-US" smtClean="0"/>
          </a:p>
        </p:txBody>
      </p:sp>
      <p:sp>
        <p:nvSpPr>
          <p:cNvPr id="15363" name="AutoShape 2" descr="http://gvote.x0.com/up/g12893890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AutoShape 4" descr="http://gvote.x0.com/up/g1289389068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MS PGothic" pitchFamily="34" charset="-128"/>
              </a:rPr>
              <a:t>raisu</a:t>
            </a:r>
            <a:r>
              <a:rPr lang="en-US" altLang="ja-JP" dirty="0" smtClean="0">
                <a:ea typeface="MS PGothic" pitchFamily="34" charset="-128"/>
              </a:rPr>
              <a:t>	</a:t>
            </a:r>
            <a:r>
              <a:rPr lang="ja-JP" altLang="en-US" dirty="0" smtClean="0">
                <a:ea typeface="MS PGothic" pitchFamily="34" charset="-128"/>
              </a:rPr>
              <a:t>ライス    </a:t>
            </a:r>
            <a:r>
              <a:rPr lang="en-US" altLang="ja-JP" dirty="0" smtClean="0">
                <a:ea typeface="MS PGothic" pitchFamily="34" charset="-128"/>
              </a:rPr>
              <a:t>	</a:t>
            </a:r>
            <a:r>
              <a:rPr lang="en-US" altLang="ja-JP" sz="2400" dirty="0" smtClean="0">
                <a:ea typeface="MS PGothic" pitchFamily="34" charset="-128"/>
              </a:rPr>
              <a:t>OR</a:t>
            </a:r>
            <a:r>
              <a:rPr lang="en-US" altLang="ja-JP" dirty="0" smtClean="0">
                <a:ea typeface="MS PGothic" pitchFamily="34" charset="-128"/>
              </a:rPr>
              <a:t>  	     </a:t>
            </a:r>
            <a:r>
              <a:rPr lang="en-US" altLang="ja-JP" dirty="0" err="1" smtClean="0">
                <a:ea typeface="MS PGothic" pitchFamily="34" charset="-128"/>
              </a:rPr>
              <a:t>goHAN</a:t>
            </a:r>
            <a:r>
              <a:rPr lang="en-US" altLang="ja-JP" dirty="0" smtClean="0">
                <a:ea typeface="MS PGothic" pitchFamily="34" charset="-128"/>
              </a:rPr>
              <a:t>  </a:t>
            </a:r>
            <a:r>
              <a:rPr lang="ja-JP" altLang="en-US" dirty="0" smtClean="0">
                <a:ea typeface="MS PGothic" pitchFamily="34" charset="-128"/>
              </a:rPr>
              <a:t>ごはん</a:t>
            </a:r>
            <a:endParaRPr lang="en-US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504031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ja-JP" b="1" dirty="0" err="1" smtClean="0">
                <a:latin typeface="Aharoni" pitchFamily="2" charset="-79"/>
                <a:cs typeface="Aharoni" pitchFamily="2" charset="-79"/>
              </a:rPr>
              <a:t>Izakaya</a:t>
            </a:r>
            <a:r>
              <a:rPr lang="en-US" altLang="ja-JP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ja-JP" altLang="en-US" b="1" dirty="0" smtClean="0">
                <a:latin typeface="Aharoni" pitchFamily="2" charset="-79"/>
                <a:cs typeface="Aharoni" pitchFamily="2" charset="-79"/>
              </a:rPr>
              <a:t>いざかや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http://img1n.soufun.com/blog/article/2007_12/17/1197881733347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52324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8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pan	</a:t>
            </a:r>
            <a:r>
              <a:rPr lang="ja-JP" altLang="en-US" smtClean="0">
                <a:ea typeface="MS PGothic" pitchFamily="34" charset="-128"/>
              </a:rPr>
              <a:t>パン</a:t>
            </a:r>
            <a:endParaRPr lang="en-US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738313"/>
            <a:ext cx="28575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0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O-SAKE	</a:t>
            </a:r>
            <a:r>
              <a:rPr lang="ja-JP" altLang="en-US" dirty="0" smtClean="0"/>
              <a:t>おさけ</a:t>
            </a:r>
            <a:endParaRPr lang="en-US" dirty="0" smtClean="0"/>
          </a:p>
        </p:txBody>
      </p:sp>
      <p:pic>
        <p:nvPicPr>
          <p:cNvPr id="20482" name="Picture 2" descr="http://www.asukajapan.com/wf/files/attach/images/461/478/Sake-C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Ocha</a:t>
            </a:r>
            <a:r>
              <a:rPr lang="en-US" dirty="0" smtClean="0"/>
              <a:t>		</a:t>
            </a:r>
            <a:r>
              <a:rPr lang="ja-JP" altLang="en-US" dirty="0" smtClean="0"/>
              <a:t>おちゃ</a:t>
            </a:r>
            <a:endParaRPr lang="en-US" dirty="0" smtClean="0"/>
          </a:p>
        </p:txBody>
      </p:sp>
      <p:pic>
        <p:nvPicPr>
          <p:cNvPr id="22530" name="Picture 2" descr="http://greenteaandbiscuits.files.wordpress.com/2010/09/green-tea-in-c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41" y="2210301"/>
            <a:ext cx="3333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31" y="5092752"/>
            <a:ext cx="1514475" cy="127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asukajapan.com/wf/files/attach/images/461/478/Sake-Cu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5351608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06" y="4963464"/>
            <a:ext cx="1557539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98" y="3531108"/>
            <a:ext cx="1694225" cy="127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79" y="3516564"/>
            <a:ext cx="1676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livedoor.blogimg.jp/kyah2004/imgs/b/d/bd76901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4" y="3550733"/>
            <a:ext cx="1593850" cy="106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hp-jp.com/showwa/img/%E7%84%BC%E3%81%8D%E9%AD%9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4" y="1875127"/>
            <a:ext cx="1817305" cy="13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t2.gstatic.com/images?q=tbn:ANd9GcThYRee1ARWoH5reAwUo-it9J8iH9yXgfsEkgMnxEf0DL1lu9l4lrGygDi6X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30" y="1788407"/>
            <a:ext cx="1706631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t1.gstatic.com/images?q=tbn:ANd9GcR63Ffc6ORvYEHbtrwkajJmW2yaShAeepfiqm4k3D9l_OatV9nN-umNiyFS6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69" y="1788407"/>
            <a:ext cx="2010060" cy="142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image.rakuten.co.jp/c-net/cabinet/yakitori_pic/yakitori_img_syou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12" y="1849701"/>
            <a:ext cx="1758950" cy="125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t1.gstatic.com/images?q=tbn:ANd9GcQhCDWT02FyGi4HOlAqmfw7NHi9EVTqNkd1zjA5xNrkOxmjwA9IDBRO_fA0o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250" y="3581400"/>
            <a:ext cx="1732937" cy="114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upload.wikimedia.org/wikipedia/ja/thumb/d/df/ZaruSoba2.jpg/300px-ZaruSoba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3" y="5435603"/>
            <a:ext cx="1660525" cy="124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image.rakuten.co.jp/sakenonishida/cabinet/food/cyoumiryou/img5764848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44" y="182550"/>
            <a:ext cx="1794911" cy="134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cache.walkerplus.com/160079121002/image/file_l/10048_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22" y="259806"/>
            <a:ext cx="1784509" cy="13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5984"/>
            <a:ext cx="1739761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livedoor.blogimg.jp/ranamoneud/imgs/3/5/35a2649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3" y="225984"/>
            <a:ext cx="1875306" cy="14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16578" y="111208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5708" y="111205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82244" y="111205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7226" y="100490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54580" y="1791874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7706" y="1791871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7426" y="1791871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60650" y="1760968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8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54580" y="3423515"/>
            <a:ext cx="455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57400" y="3423512"/>
            <a:ext cx="7116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12956" y="3423512"/>
            <a:ext cx="7181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11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0768" y="3421446"/>
            <a:ext cx="7264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112520" y="4893086"/>
            <a:ext cx="722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13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59690" y="4893086"/>
            <a:ext cx="7116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14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12059" y="4893086"/>
            <a:ext cx="7199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15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41658" y="4882371"/>
            <a:ext cx="710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16</a:t>
            </a:r>
            <a:endParaRPr lang="en-US" sz="3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831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764704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9600" dirty="0" smtClean="0">
                <a:solidFill>
                  <a:prstClr val="black"/>
                </a:solidFill>
                <a:latin typeface="Japan"/>
              </a:rPr>
              <a:t>Listening!</a:t>
            </a:r>
            <a:endParaRPr lang="en-US" sz="96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http://technoface.hu/new/wp-content/uploads/2012/01/Listening-E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3012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Page 32 -  #4</a:t>
            </a:r>
          </a:p>
        </p:txBody>
      </p:sp>
    </p:spTree>
    <p:extLst>
      <p:ext uri="{BB962C8B-B14F-4D97-AF65-F5344CB8AC3E}">
        <p14:creationId xmlns:p14="http://schemas.microsoft.com/office/powerpoint/2010/main" val="17798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449"/>
            <a:ext cx="8229600" cy="914400"/>
          </a:xfr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dirty="0" smtClean="0"/>
              <a:t>Grammar – </a:t>
            </a:r>
            <a:r>
              <a:rPr lang="en-US" altLang="ja-JP" dirty="0" err="1" smtClean="0"/>
              <a:t>kudasai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‘o </a:t>
            </a:r>
            <a:r>
              <a:rPr lang="en-US" b="1" dirty="0" err="1" smtClean="0"/>
              <a:t>kudasai</a:t>
            </a:r>
            <a:r>
              <a:rPr lang="en-US" b="1" dirty="0" smtClean="0"/>
              <a:t>’ = I’d like…</a:t>
            </a:r>
            <a:endParaRPr lang="en-US" b="1" i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1" dirty="0"/>
              <a:t>‘o </a:t>
            </a:r>
            <a:r>
              <a:rPr lang="en-US" b="1" dirty="0" err="1"/>
              <a:t>kudasai</a:t>
            </a:r>
            <a:r>
              <a:rPr lang="en-US" b="1" dirty="0"/>
              <a:t>’ = </a:t>
            </a:r>
            <a:r>
              <a:rPr lang="en-US" b="1" dirty="0" smtClean="0"/>
              <a:t>Can I please have…</a:t>
            </a:r>
            <a:endParaRPr lang="en-US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</a:rPr>
              <a:t>THING </a:t>
            </a:r>
            <a:r>
              <a:rPr lang="en-US" sz="3200" dirty="0" smtClean="0">
                <a:solidFill>
                  <a:schemeClr val="tx1"/>
                </a:solidFill>
              </a:rPr>
              <a:t>o </a:t>
            </a:r>
            <a:r>
              <a:rPr lang="en-US" sz="3200" dirty="0" err="1" smtClean="0">
                <a:solidFill>
                  <a:schemeClr val="tx1"/>
                </a:solidFill>
              </a:rPr>
              <a:t>kudasai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r>
              <a:rPr lang="en-US" sz="3200" dirty="0" smtClean="0">
                <a:solidFill>
                  <a:schemeClr val="tx1"/>
                </a:solidFill>
              </a:rPr>
              <a:t>		</a:t>
            </a:r>
            <a:r>
              <a:rPr lang="en-US" altLang="ja-JP" sz="3200" dirty="0" smtClean="0">
                <a:solidFill>
                  <a:srgbClr val="00B0F0"/>
                </a:solidFill>
              </a:rPr>
              <a:t>THING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please.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ja-JP" dirty="0" smtClean="0"/>
              <a:t>Examples: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F0"/>
                </a:solidFill>
              </a:rPr>
              <a:t>Karee</a:t>
            </a:r>
            <a:r>
              <a:rPr lang="en-US" altLang="ja-JP" dirty="0"/>
              <a:t> </a:t>
            </a:r>
            <a:r>
              <a:rPr lang="en-US" altLang="ja-JP" dirty="0" smtClean="0"/>
              <a:t>o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  <a:r>
              <a:rPr lang="en-US" altLang="ja-JP" dirty="0" smtClean="0"/>
              <a:t>			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I’d like a </a:t>
            </a:r>
            <a:r>
              <a:rPr lang="en-US" altLang="ja-JP" dirty="0" smtClean="0">
                <a:solidFill>
                  <a:srgbClr val="00B0F0"/>
                </a:solidFill>
              </a:rPr>
              <a:t>curry </a:t>
            </a:r>
            <a:r>
              <a:rPr lang="en-US" altLang="ja-JP" dirty="0" smtClean="0">
                <a:solidFill>
                  <a:srgbClr val="FF0000"/>
                </a:solidFill>
              </a:rPr>
              <a:t>please.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 err="1" smtClean="0">
                <a:solidFill>
                  <a:srgbClr val="00B0F0"/>
                </a:solidFill>
              </a:rPr>
              <a:t>Kora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o </a:t>
            </a:r>
            <a:r>
              <a:rPr lang="en-US" altLang="ja-JP" dirty="0" err="1" smtClean="0">
                <a:solidFill>
                  <a:schemeClr val="tx1"/>
                </a:solidFill>
              </a:rPr>
              <a:t>kudasai</a:t>
            </a:r>
            <a:r>
              <a:rPr lang="en-US" altLang="ja-JP" dirty="0" smtClean="0">
                <a:solidFill>
                  <a:schemeClr val="tx1"/>
                </a:solidFill>
              </a:rPr>
              <a:t>. </a:t>
            </a:r>
            <a:r>
              <a:rPr lang="en-US" altLang="ja-JP" dirty="0" smtClean="0">
                <a:solidFill>
                  <a:srgbClr val="00B0F0"/>
                </a:solidFill>
              </a:rPr>
              <a:t>	</a:t>
            </a:r>
            <a:r>
              <a:rPr lang="en-US" altLang="ja-JP" dirty="0" smtClean="0">
                <a:solidFill>
                  <a:srgbClr val="FF0000"/>
                </a:solidFill>
              </a:rPr>
              <a:t>			</a:t>
            </a:r>
            <a:r>
              <a:rPr lang="en-US" altLang="ja-JP" dirty="0" smtClean="0">
                <a:solidFill>
                  <a:srgbClr val="FF0000"/>
                </a:solidFill>
              </a:rPr>
              <a:t> I’d like a </a:t>
            </a:r>
            <a:r>
              <a:rPr lang="en-US" altLang="ja-JP" dirty="0" smtClean="0">
                <a:solidFill>
                  <a:srgbClr val="00B0F0"/>
                </a:solidFill>
              </a:rPr>
              <a:t>Coke </a:t>
            </a:r>
            <a:r>
              <a:rPr lang="en-US" altLang="ja-JP" dirty="0" smtClean="0">
                <a:solidFill>
                  <a:srgbClr val="FF0000"/>
                </a:solidFill>
              </a:rPr>
              <a:t>please</a:t>
            </a:r>
            <a:r>
              <a:rPr lang="en-US" altLang="ja-JP" dirty="0">
                <a:solidFill>
                  <a:srgbClr val="FF0000"/>
                </a:solidFill>
              </a:rPr>
              <a:t>.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3657600"/>
            <a:ext cx="1278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449"/>
            <a:ext cx="8229600" cy="914400"/>
          </a:xfr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dirty="0" smtClean="0"/>
              <a:t>Grammar – </a:t>
            </a:r>
            <a:r>
              <a:rPr lang="en-US" altLang="ja-JP" dirty="0" smtClean="0"/>
              <a:t>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 particle ‘o’ </a:t>
            </a:r>
            <a:r>
              <a:rPr lang="en-US" b="1" dirty="0" smtClean="0"/>
              <a:t>comes </a:t>
            </a:r>
            <a:r>
              <a:rPr lang="en-US" b="1" dirty="0" smtClean="0"/>
              <a:t>before the word ‘</a:t>
            </a:r>
            <a:r>
              <a:rPr lang="en-US" b="1" dirty="0" err="1" smtClean="0"/>
              <a:t>kudasai</a:t>
            </a:r>
            <a:r>
              <a:rPr lang="en-US" b="1" dirty="0" smtClean="0"/>
              <a:t>’ and ‘</a:t>
            </a:r>
            <a:r>
              <a:rPr lang="en-US" b="1" dirty="0" err="1" smtClean="0"/>
              <a:t>onegaishimasu</a:t>
            </a:r>
            <a:r>
              <a:rPr lang="en-US" b="1" dirty="0" smtClean="0"/>
              <a:t>’ (both meaning please).  It indicates the thing you want. (*It also comes before verbs.)</a:t>
            </a:r>
          </a:p>
          <a:p>
            <a:pPr marL="0" indent="0">
              <a:buNone/>
            </a:pPr>
            <a:endParaRPr lang="en-US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THING </a:t>
            </a:r>
            <a:r>
              <a:rPr lang="en-US" sz="2800" dirty="0" smtClean="0">
                <a:solidFill>
                  <a:schemeClr val="tx1"/>
                </a:solidFill>
              </a:rPr>
              <a:t>o </a:t>
            </a:r>
            <a:r>
              <a:rPr lang="en-US" sz="2800" dirty="0" err="1" smtClean="0">
                <a:solidFill>
                  <a:schemeClr val="tx1"/>
                </a:solidFill>
              </a:rPr>
              <a:t>kudasai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 smtClean="0">
                <a:solidFill>
                  <a:schemeClr val="tx1"/>
                </a:solidFill>
              </a:rPr>
              <a:t>		</a:t>
            </a: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altLang="ja-JP" sz="2800" dirty="0" smtClean="0">
                <a:solidFill>
                  <a:srgbClr val="00B0F0"/>
                </a:solidFill>
              </a:rPr>
              <a:t>THING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please (give me)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THING </a:t>
            </a:r>
            <a:r>
              <a:rPr lang="en-US" sz="2800" dirty="0">
                <a:solidFill>
                  <a:schemeClr val="tx1"/>
                </a:solidFill>
              </a:rPr>
              <a:t>o </a:t>
            </a:r>
            <a:r>
              <a:rPr lang="en-US" sz="2800" dirty="0" err="1" smtClean="0">
                <a:solidFill>
                  <a:schemeClr val="tx1"/>
                </a:solidFill>
              </a:rPr>
              <a:t>onegaishimasu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		</a:t>
            </a:r>
            <a:r>
              <a:rPr lang="en-US" altLang="ja-JP" sz="2800" dirty="0">
                <a:solidFill>
                  <a:srgbClr val="00B0F0"/>
                </a:solidFill>
              </a:rPr>
              <a:t>THING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please (do that)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 smtClean="0"/>
              <a:t>Examples</a:t>
            </a:r>
            <a:r>
              <a:rPr lang="en-US" altLang="ja-JP" dirty="0" smtClean="0"/>
              <a:t>: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F0"/>
                </a:solidFill>
              </a:rPr>
              <a:t>Karee</a:t>
            </a:r>
            <a:r>
              <a:rPr lang="en-US" altLang="ja-JP" dirty="0"/>
              <a:t> </a:t>
            </a:r>
            <a:r>
              <a:rPr lang="en-US" altLang="ja-JP" dirty="0" smtClean="0"/>
              <a:t>o </a:t>
            </a:r>
            <a:r>
              <a:rPr lang="en-US" altLang="ja-JP" dirty="0" err="1" smtClean="0"/>
              <a:t>kudasai</a:t>
            </a:r>
            <a:r>
              <a:rPr lang="en-US" altLang="ja-JP" dirty="0" smtClean="0"/>
              <a:t>.</a:t>
            </a:r>
            <a:r>
              <a:rPr lang="en-US" altLang="ja-JP" dirty="0" smtClean="0"/>
              <a:t>			</a:t>
            </a:r>
            <a:r>
              <a:rPr lang="en-US" altLang="ja-JP" dirty="0" smtClean="0"/>
              <a:t>	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Please give me a </a:t>
            </a:r>
            <a:r>
              <a:rPr lang="en-US" altLang="ja-JP" dirty="0" smtClean="0">
                <a:solidFill>
                  <a:srgbClr val="00B0F0"/>
                </a:solidFill>
              </a:rPr>
              <a:t>curry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 err="1" smtClean="0">
                <a:solidFill>
                  <a:srgbClr val="00B0F0"/>
                </a:solidFill>
              </a:rPr>
              <a:t>Okanjō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o </a:t>
            </a:r>
            <a:r>
              <a:rPr lang="en-US" altLang="ja-JP" dirty="0" err="1" smtClean="0">
                <a:solidFill>
                  <a:schemeClr val="tx1"/>
                </a:solidFill>
              </a:rPr>
              <a:t>onegaishimasu</a:t>
            </a:r>
            <a:r>
              <a:rPr lang="en-US" altLang="ja-JP" dirty="0" smtClean="0">
                <a:solidFill>
                  <a:schemeClr val="tx1"/>
                </a:solidFill>
              </a:rPr>
              <a:t>. </a:t>
            </a:r>
            <a:r>
              <a:rPr lang="en-US" altLang="ja-JP" dirty="0" smtClean="0">
                <a:solidFill>
                  <a:srgbClr val="00B0F0"/>
                </a:solidFill>
              </a:rPr>
              <a:t>	</a:t>
            </a:r>
            <a:r>
              <a:rPr lang="en-US" altLang="ja-JP" dirty="0" smtClean="0">
                <a:solidFill>
                  <a:srgbClr val="FF0000"/>
                </a:solidFill>
              </a:rPr>
              <a:t>		</a:t>
            </a:r>
            <a:r>
              <a:rPr lang="en-US" altLang="ja-JP" dirty="0" smtClean="0">
                <a:solidFill>
                  <a:srgbClr val="FF0000"/>
                </a:solidFill>
              </a:rPr>
              <a:t> Please get the </a:t>
            </a:r>
            <a:r>
              <a:rPr lang="en-US" altLang="ja-JP" dirty="0" smtClean="0">
                <a:solidFill>
                  <a:srgbClr val="00B0F0"/>
                </a:solidFill>
              </a:rPr>
              <a:t>bill</a:t>
            </a:r>
            <a:r>
              <a:rPr lang="en-US" altLang="ja-JP" dirty="0" smtClean="0">
                <a:solidFill>
                  <a:srgbClr val="00B0F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for me.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3505200"/>
            <a:ext cx="1278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6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moti.com/blog2/bw_uploads/tm_08072401us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amoja-earth.air-nifty.com/pamoja/images/2007/08/24/dsc02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79" y="371474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tb.ne.jp/~minoya/img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64" y="3657600"/>
            <a:ext cx="4345982" cy="289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ja-JP" b="1" dirty="0" err="1" smtClean="0">
                <a:latin typeface="Aharoni" pitchFamily="2" charset="-79"/>
                <a:cs typeface="Aharoni" pitchFamily="2" charset="-79"/>
              </a:rPr>
              <a:t>Oshibori</a:t>
            </a:r>
            <a:r>
              <a:rPr lang="en-US" altLang="ja-JP" b="1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ja-JP" altLang="en-US" b="1" dirty="0" smtClean="0">
                <a:latin typeface="Aharoni" pitchFamily="2" charset="-79"/>
                <a:cs typeface="Aharoni" pitchFamily="2" charset="-79"/>
              </a:rPr>
              <a:t>おしぼり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http://www.utsuwaya.com/photo/zakka/osibori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456549" cy="42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rketing-brain.cocolog-nifty.com/blog/images/2007/08/30/manekineko10300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427220"/>
            <a:ext cx="3429000" cy="2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qkamura.or.jp/htlimages/2300052/qpage_2662_14380_22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32" y="1600200"/>
            <a:ext cx="3657600" cy="27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yoshimura-pack.co.jp/catalog/images/68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75390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b="1" dirty="0" err="1" smtClean="0">
                <a:latin typeface="Aharoni" pitchFamily="2" charset="-79"/>
                <a:cs typeface="Aharoni" pitchFamily="2" charset="-79"/>
              </a:rPr>
              <a:t>Irasshaimase</a:t>
            </a:r>
            <a:r>
              <a:rPr lang="en-US" altLang="ja-JP" b="1" dirty="0" smtClean="0">
                <a:latin typeface="Aharoni" pitchFamily="2" charset="-79"/>
                <a:cs typeface="Aharoni" pitchFamily="2" charset="-79"/>
              </a:rPr>
              <a:t>   </a:t>
            </a:r>
            <a:r>
              <a:rPr lang="ja-JP" altLang="en-US" b="1" dirty="0" smtClean="0">
                <a:latin typeface="Aharoni" pitchFamily="2" charset="-79"/>
                <a:cs typeface="Aharoni" pitchFamily="2" charset="-79"/>
              </a:rPr>
              <a:t>いらっしゃいませ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52" name="Picture 8" descr="http://www.signonline.co.jp/image/goods/more_detail/NOB-4274-oya-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8475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381401" y="685800"/>
            <a:ext cx="8839200" cy="61722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2438400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Can you guess</a:t>
            </a:r>
          </a:p>
          <a:p>
            <a:pPr algn="ctr"/>
            <a:r>
              <a:rPr lang="en-US" sz="3600" b="1" dirty="0" smtClean="0"/>
              <a:t> the following </a:t>
            </a:r>
          </a:p>
          <a:p>
            <a:pPr algn="ctr"/>
            <a:r>
              <a:rPr lang="en-US" sz="3600" b="1" dirty="0" smtClean="0"/>
              <a:t>food and drinks </a:t>
            </a:r>
          </a:p>
          <a:p>
            <a:pPr algn="ctr"/>
            <a:r>
              <a:rPr lang="en-US" sz="3600" b="1" dirty="0" smtClean="0"/>
              <a:t>that have been taken </a:t>
            </a:r>
          </a:p>
          <a:p>
            <a:pPr algn="ctr"/>
            <a:r>
              <a:rPr lang="en-US" sz="3600" b="1" dirty="0" smtClean="0"/>
              <a:t>from English?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927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/>
              <a:t>コーヒ</a:t>
            </a:r>
            <a:r>
              <a:rPr lang="ja-JP" altLang="en-US" dirty="0" smtClean="0"/>
              <a:t>ー　</a:t>
            </a:r>
            <a:r>
              <a:rPr lang="ja-JP" altLang="en-US" dirty="0"/>
              <a:t>　</a:t>
            </a:r>
            <a:r>
              <a:rPr lang="en-US" dirty="0" err="1" smtClean="0"/>
              <a:t>kōhii</a:t>
            </a:r>
            <a:endParaRPr lang="en-US" dirty="0"/>
          </a:p>
        </p:txBody>
      </p:sp>
      <p:pic>
        <p:nvPicPr>
          <p:cNvPr id="1026" name="Picture 2" descr="http://www.kilat.jp/prod_img/CF030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8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508</TotalTime>
  <Words>227</Words>
  <Application>Microsoft Office PowerPoint</Application>
  <PresentationFormat>On-screen Show (4:3)</PresentationFormat>
  <Paragraphs>95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HG創英角ｺﾞｼｯｸUB</vt:lpstr>
      <vt:lpstr>Japan</vt:lpstr>
      <vt:lpstr>ＭＳ 明朝</vt:lpstr>
      <vt:lpstr>MS PGothic</vt:lpstr>
      <vt:lpstr>Aharoni</vt:lpstr>
      <vt:lpstr>Arial</vt:lpstr>
      <vt:lpstr>Calibri</vt:lpstr>
      <vt:lpstr>Franklin Gothic Book</vt:lpstr>
      <vt:lpstr>Franklin Gothic Medium</vt:lpstr>
      <vt:lpstr>Wingdings</vt:lpstr>
      <vt:lpstr>Wingdings 2</vt:lpstr>
      <vt:lpstr>Trek</vt:lpstr>
      <vt:lpstr>Office Theme</vt:lpstr>
      <vt:lpstr>Macro</vt:lpstr>
      <vt:lpstr>Ordering food and drinks </vt:lpstr>
      <vt:lpstr>Kissaten    きっさてん </vt:lpstr>
      <vt:lpstr>PowerPoint Presentation</vt:lpstr>
      <vt:lpstr>Izakaya  いざかや</vt:lpstr>
      <vt:lpstr>PowerPoint Presentation</vt:lpstr>
      <vt:lpstr>Oshibori   おしぼり</vt:lpstr>
      <vt:lpstr>Irasshaimase   いらっしゃいませ</vt:lpstr>
      <vt:lpstr>PowerPoint Presentation</vt:lpstr>
      <vt:lpstr>コーヒー　　kōhii</vt:lpstr>
      <vt:lpstr>オレンジジュース　　orenji jūsu</vt:lpstr>
      <vt:lpstr>レモンジュース　　remon jūsu</vt:lpstr>
      <vt:lpstr>ミルク　　miruku</vt:lpstr>
      <vt:lpstr>ココア　　kokoa</vt:lpstr>
      <vt:lpstr>ハンバーガー　　hanbāgā</vt:lpstr>
      <vt:lpstr>アイスクリーム　　aisu kuriimu</vt:lpstr>
      <vt:lpstr>ハムサンド　　hamusando</vt:lpstr>
      <vt:lpstr>チーズケーキ　　chiizukēki</vt:lpstr>
      <vt:lpstr>トースト　　tōsuto</vt:lpstr>
      <vt:lpstr> ピザ   piza</vt:lpstr>
      <vt:lpstr> ビール  biiru</vt:lpstr>
      <vt:lpstr> コーラ  kōra</vt:lpstr>
      <vt:lpstr> レモンティ  REMON TII</vt:lpstr>
      <vt:lpstr> こうちゃ  kōcha</vt:lpstr>
      <vt:lpstr>シャンペン   SHANPEN</vt:lpstr>
      <vt:lpstr>PowerPoint Presentation</vt:lpstr>
      <vt:lpstr>Japanese foods</vt:lpstr>
      <vt:lpstr>o-bentō おべんとう</vt:lpstr>
      <vt:lpstr>karē カレー</vt:lpstr>
      <vt:lpstr>sushi  すし</vt:lpstr>
      <vt:lpstr>sashimi  さしみ</vt:lpstr>
      <vt:lpstr>soba  そば</vt:lpstr>
      <vt:lpstr>tōfu とうふ</vt:lpstr>
      <vt:lpstr>yakitori  やきとり</vt:lpstr>
      <vt:lpstr>yakizakana やきざかな</vt:lpstr>
      <vt:lpstr>yakiniku やきにく</vt:lpstr>
      <vt:lpstr>sakana  さかな</vt:lpstr>
      <vt:lpstr>niku にく</vt:lpstr>
      <vt:lpstr>tonkatsu とんかつ</vt:lpstr>
      <vt:lpstr>raisu ライス     OR        goHAN  ごはん</vt:lpstr>
      <vt:lpstr>pan パン</vt:lpstr>
      <vt:lpstr>O-SAKE おさけ</vt:lpstr>
      <vt:lpstr>Ocha  おちゃ</vt:lpstr>
      <vt:lpstr>PowerPoint Presentation</vt:lpstr>
      <vt:lpstr>PowerPoint Presentation</vt:lpstr>
      <vt:lpstr>Grammar – kudasai</vt:lpstr>
      <vt:lpstr>Grammar – 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and Inge</dc:creator>
  <cp:lastModifiedBy>Inge Foley</cp:lastModifiedBy>
  <cp:revision>14</cp:revision>
  <dcterms:created xsi:type="dcterms:W3CDTF">2011-10-21T23:20:07Z</dcterms:created>
  <dcterms:modified xsi:type="dcterms:W3CDTF">2014-05-02T11:48:45Z</dcterms:modified>
</cp:coreProperties>
</file>