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7" r:id="rId3"/>
    <p:sldId id="258" r:id="rId4"/>
    <p:sldId id="282" r:id="rId5"/>
    <p:sldId id="260" r:id="rId6"/>
    <p:sldId id="259" r:id="rId7"/>
    <p:sldId id="261" r:id="rId8"/>
    <p:sldId id="285" r:id="rId9"/>
    <p:sldId id="262" r:id="rId10"/>
    <p:sldId id="263" r:id="rId11"/>
    <p:sldId id="264" r:id="rId12"/>
    <p:sldId id="265" r:id="rId13"/>
    <p:sldId id="267" r:id="rId14"/>
    <p:sldId id="268" r:id="rId15"/>
    <p:sldId id="266" r:id="rId16"/>
    <p:sldId id="269" r:id="rId17"/>
    <p:sldId id="270" r:id="rId18"/>
    <p:sldId id="271" r:id="rId19"/>
    <p:sldId id="283" r:id="rId20"/>
    <p:sldId id="272" r:id="rId21"/>
    <p:sldId id="273" r:id="rId22"/>
    <p:sldId id="274" r:id="rId23"/>
    <p:sldId id="275" r:id="rId24"/>
    <p:sldId id="276" r:id="rId25"/>
    <p:sldId id="277" r:id="rId26"/>
    <p:sldId id="279" r:id="rId27"/>
    <p:sldId id="284" r:id="rId28"/>
    <p:sldId id="281" r:id="rId29"/>
    <p:sldId id="280" r:id="rId30"/>
    <p:sldId id="278" r:id="rId31"/>
    <p:sldId id="286" r:id="rId32"/>
    <p:sldId id="287" r:id="rId33"/>
  </p:sldIdLst>
  <p:sldSz cx="6858000" cy="9144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7" autoAdjust="0"/>
    <p:restoredTop sz="86421" autoAdjust="0"/>
  </p:normalViewPr>
  <p:slideViewPr>
    <p:cSldViewPr>
      <p:cViewPr varScale="1">
        <p:scale>
          <a:sx n="76" d="100"/>
          <a:sy n="76" d="100"/>
        </p:scale>
        <p:origin x="2088" y="96"/>
      </p:cViewPr>
      <p:guideLst>
        <p:guide orient="horz" pos="2880"/>
        <p:guide pos="2160"/>
      </p:guideLst>
    </p:cSldViewPr>
  </p:slideViewPr>
  <p:outlineViewPr>
    <p:cViewPr>
      <p:scale>
        <a:sx n="33" d="100"/>
        <a:sy n="33" d="100"/>
      </p:scale>
      <p:origin x="0" y="-156"/>
    </p:cViewPr>
  </p:outlineViewPr>
  <p:notesTextViewPr>
    <p:cViewPr>
      <p:scale>
        <a:sx n="100" d="100"/>
        <a:sy n="100" d="100"/>
      </p:scale>
      <p:origin x="0" y="0"/>
    </p:cViewPr>
  </p:notesTextViewPr>
  <p:sorterViewPr>
    <p:cViewPr>
      <p:scale>
        <a:sx n="154" d="100"/>
        <a:sy n="154" d="100"/>
      </p:scale>
      <p:origin x="0" y="0"/>
    </p:cViewPr>
  </p:sorterViewPr>
  <p:notesViewPr>
    <p:cSldViewPr>
      <p:cViewPr varScale="1">
        <p:scale>
          <a:sx n="86" d="100"/>
          <a:sy n="86"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fld id="{0DD14939-BD89-4BD1-A811-169205DAACF9}" type="datetimeFigureOut">
              <a:rPr lang="en-AU" smtClean="0"/>
              <a:t>19/10/2013</a:t>
            </a:fld>
            <a:endParaRPr lang="en-AU"/>
          </a:p>
        </p:txBody>
      </p:sp>
      <p:sp>
        <p:nvSpPr>
          <p:cNvPr id="4" name="Footer Placeholder 3"/>
          <p:cNvSpPr>
            <a:spLocks noGrp="1"/>
          </p:cNvSpPr>
          <p:nvPr>
            <p:ph type="ftr" sz="quarter" idx="2"/>
          </p:nvPr>
        </p:nvSpPr>
        <p:spPr>
          <a:xfrm>
            <a:off x="0" y="8628063"/>
            <a:ext cx="2971800" cy="455612"/>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28063"/>
            <a:ext cx="2971800" cy="455612"/>
          </a:xfrm>
          <a:prstGeom prst="rect">
            <a:avLst/>
          </a:prstGeom>
        </p:spPr>
        <p:txBody>
          <a:bodyPr vert="horz" lIns="91440" tIns="45720" rIns="91440" bIns="45720" rtlCol="0" anchor="b"/>
          <a:lstStyle>
            <a:lvl1pPr algn="r">
              <a:defRPr sz="1200"/>
            </a:lvl1pPr>
          </a:lstStyle>
          <a:p>
            <a:fld id="{7C471B70-B4EC-4E33-922C-6EAB13F1962D}" type="slidenum">
              <a:rPr lang="en-AU" smtClean="0"/>
              <a:t>‹#›</a:t>
            </a:fld>
            <a:endParaRPr lang="en-AU"/>
          </a:p>
        </p:txBody>
      </p:sp>
    </p:spTree>
    <p:extLst>
      <p:ext uri="{BB962C8B-B14F-4D97-AF65-F5344CB8AC3E}">
        <p14:creationId xmlns:p14="http://schemas.microsoft.com/office/powerpoint/2010/main" val="3681193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96DF555A-CBA5-47EE-9D7C-68ABBD9AF4FC}" type="datetimeFigureOut">
              <a:rPr lang="en-US" smtClean="0"/>
              <a:pPr/>
              <a:t>10/19/2013</a:t>
            </a:fld>
            <a:endParaRPr lang="en-US"/>
          </a:p>
        </p:txBody>
      </p:sp>
      <p:sp>
        <p:nvSpPr>
          <p:cNvPr id="4" name="Slide Image Placeholder 3"/>
          <p:cNvSpPr>
            <a:spLocks noGrp="1" noRot="1" noChangeAspect="1"/>
          </p:cNvSpPr>
          <p:nvPr>
            <p:ph type="sldImg" idx="2"/>
          </p:nvPr>
        </p:nvSpPr>
        <p:spPr>
          <a:xfrm>
            <a:off x="2151063" y="681038"/>
            <a:ext cx="2555875" cy="34067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3A5473D6-5085-4E56-B56B-5A04C2D4A2AF}" type="slidenum">
              <a:rPr lang="en-US" smtClean="0"/>
              <a:pPr/>
              <a:t>‹#›</a:t>
            </a:fld>
            <a:endParaRPr lang="en-US"/>
          </a:p>
        </p:txBody>
      </p:sp>
    </p:spTree>
    <p:extLst>
      <p:ext uri="{BB962C8B-B14F-4D97-AF65-F5344CB8AC3E}">
        <p14:creationId xmlns:p14="http://schemas.microsoft.com/office/powerpoint/2010/main" val="2982997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1063" y="681038"/>
            <a:ext cx="2555875" cy="34067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a:t>
            </a:fld>
            <a:endParaRPr lang="en-US"/>
          </a:p>
        </p:txBody>
      </p:sp>
    </p:spTree>
    <p:extLst>
      <p:ext uri="{BB962C8B-B14F-4D97-AF65-F5344CB8AC3E}">
        <p14:creationId xmlns:p14="http://schemas.microsoft.com/office/powerpoint/2010/main" val="679954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10</a:t>
            </a:fld>
            <a:endParaRPr lang="en-US"/>
          </a:p>
        </p:txBody>
      </p:sp>
    </p:spTree>
    <p:extLst>
      <p:ext uri="{BB962C8B-B14F-4D97-AF65-F5344CB8AC3E}">
        <p14:creationId xmlns:p14="http://schemas.microsoft.com/office/powerpoint/2010/main" val="375571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11</a:t>
            </a:fld>
            <a:endParaRPr lang="en-US"/>
          </a:p>
        </p:txBody>
      </p:sp>
    </p:spTree>
    <p:extLst>
      <p:ext uri="{BB962C8B-B14F-4D97-AF65-F5344CB8AC3E}">
        <p14:creationId xmlns:p14="http://schemas.microsoft.com/office/powerpoint/2010/main" val="3105641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12</a:t>
            </a:fld>
            <a:endParaRPr lang="en-US"/>
          </a:p>
        </p:txBody>
      </p:sp>
    </p:spTree>
    <p:extLst>
      <p:ext uri="{BB962C8B-B14F-4D97-AF65-F5344CB8AC3E}">
        <p14:creationId xmlns:p14="http://schemas.microsoft.com/office/powerpoint/2010/main" val="213667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13</a:t>
            </a:fld>
            <a:endParaRPr lang="en-US"/>
          </a:p>
        </p:txBody>
      </p:sp>
    </p:spTree>
    <p:extLst>
      <p:ext uri="{BB962C8B-B14F-4D97-AF65-F5344CB8AC3E}">
        <p14:creationId xmlns:p14="http://schemas.microsoft.com/office/powerpoint/2010/main" val="4176671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14</a:t>
            </a:fld>
            <a:endParaRPr lang="en-US"/>
          </a:p>
        </p:txBody>
      </p:sp>
    </p:spTree>
    <p:extLst>
      <p:ext uri="{BB962C8B-B14F-4D97-AF65-F5344CB8AC3E}">
        <p14:creationId xmlns:p14="http://schemas.microsoft.com/office/powerpoint/2010/main" val="950661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15</a:t>
            </a:fld>
            <a:endParaRPr lang="en-US"/>
          </a:p>
        </p:txBody>
      </p:sp>
    </p:spTree>
    <p:extLst>
      <p:ext uri="{BB962C8B-B14F-4D97-AF65-F5344CB8AC3E}">
        <p14:creationId xmlns:p14="http://schemas.microsoft.com/office/powerpoint/2010/main" val="1611178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16</a:t>
            </a:fld>
            <a:endParaRPr lang="en-US"/>
          </a:p>
        </p:txBody>
      </p:sp>
    </p:spTree>
    <p:extLst>
      <p:ext uri="{BB962C8B-B14F-4D97-AF65-F5344CB8AC3E}">
        <p14:creationId xmlns:p14="http://schemas.microsoft.com/office/powerpoint/2010/main" val="2867455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17</a:t>
            </a:fld>
            <a:endParaRPr lang="en-US"/>
          </a:p>
        </p:txBody>
      </p:sp>
    </p:spTree>
    <p:extLst>
      <p:ext uri="{BB962C8B-B14F-4D97-AF65-F5344CB8AC3E}">
        <p14:creationId xmlns:p14="http://schemas.microsoft.com/office/powerpoint/2010/main" val="40214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18</a:t>
            </a:fld>
            <a:endParaRPr lang="en-US"/>
          </a:p>
        </p:txBody>
      </p:sp>
    </p:spTree>
    <p:extLst>
      <p:ext uri="{BB962C8B-B14F-4D97-AF65-F5344CB8AC3E}">
        <p14:creationId xmlns:p14="http://schemas.microsoft.com/office/powerpoint/2010/main" val="2601722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19</a:t>
            </a:fld>
            <a:endParaRPr lang="en-US"/>
          </a:p>
        </p:txBody>
      </p:sp>
    </p:spTree>
    <p:extLst>
      <p:ext uri="{BB962C8B-B14F-4D97-AF65-F5344CB8AC3E}">
        <p14:creationId xmlns:p14="http://schemas.microsoft.com/office/powerpoint/2010/main" val="412561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a:t>
            </a:fld>
            <a:endParaRPr lang="en-US"/>
          </a:p>
        </p:txBody>
      </p:sp>
    </p:spTree>
    <p:extLst>
      <p:ext uri="{BB962C8B-B14F-4D97-AF65-F5344CB8AC3E}">
        <p14:creationId xmlns:p14="http://schemas.microsoft.com/office/powerpoint/2010/main" val="4286777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20</a:t>
            </a:fld>
            <a:endParaRPr lang="en-US"/>
          </a:p>
        </p:txBody>
      </p:sp>
    </p:spTree>
    <p:extLst>
      <p:ext uri="{BB962C8B-B14F-4D97-AF65-F5344CB8AC3E}">
        <p14:creationId xmlns:p14="http://schemas.microsoft.com/office/powerpoint/2010/main" val="93627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473D6-5085-4E56-B56B-5A04C2D4A2AF}" type="slidenum">
              <a:rPr lang="en-US" smtClean="0"/>
              <a:pPr/>
              <a:t>21</a:t>
            </a:fld>
            <a:endParaRPr lang="en-US"/>
          </a:p>
        </p:txBody>
      </p:sp>
    </p:spTree>
    <p:extLst>
      <p:ext uri="{BB962C8B-B14F-4D97-AF65-F5344CB8AC3E}">
        <p14:creationId xmlns:p14="http://schemas.microsoft.com/office/powerpoint/2010/main" val="224120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22</a:t>
            </a:fld>
            <a:endParaRPr lang="en-US"/>
          </a:p>
        </p:txBody>
      </p:sp>
    </p:spTree>
    <p:extLst>
      <p:ext uri="{BB962C8B-B14F-4D97-AF65-F5344CB8AC3E}">
        <p14:creationId xmlns:p14="http://schemas.microsoft.com/office/powerpoint/2010/main" val="3981230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23</a:t>
            </a:fld>
            <a:endParaRPr lang="en-US"/>
          </a:p>
        </p:txBody>
      </p:sp>
    </p:spTree>
    <p:extLst>
      <p:ext uri="{BB962C8B-B14F-4D97-AF65-F5344CB8AC3E}">
        <p14:creationId xmlns:p14="http://schemas.microsoft.com/office/powerpoint/2010/main" val="3904770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24</a:t>
            </a:fld>
            <a:endParaRPr lang="en-US"/>
          </a:p>
        </p:txBody>
      </p:sp>
    </p:spTree>
    <p:extLst>
      <p:ext uri="{BB962C8B-B14F-4D97-AF65-F5344CB8AC3E}">
        <p14:creationId xmlns:p14="http://schemas.microsoft.com/office/powerpoint/2010/main" val="3021211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25</a:t>
            </a:fld>
            <a:endParaRPr lang="en-US"/>
          </a:p>
        </p:txBody>
      </p:sp>
    </p:spTree>
    <p:extLst>
      <p:ext uri="{BB962C8B-B14F-4D97-AF65-F5344CB8AC3E}">
        <p14:creationId xmlns:p14="http://schemas.microsoft.com/office/powerpoint/2010/main" val="4186679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26</a:t>
            </a:fld>
            <a:endParaRPr lang="en-US"/>
          </a:p>
        </p:txBody>
      </p:sp>
    </p:spTree>
    <p:extLst>
      <p:ext uri="{BB962C8B-B14F-4D97-AF65-F5344CB8AC3E}">
        <p14:creationId xmlns:p14="http://schemas.microsoft.com/office/powerpoint/2010/main" val="10844058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27</a:t>
            </a:fld>
            <a:endParaRPr lang="en-US"/>
          </a:p>
        </p:txBody>
      </p:sp>
    </p:spTree>
    <p:extLst>
      <p:ext uri="{BB962C8B-B14F-4D97-AF65-F5344CB8AC3E}">
        <p14:creationId xmlns:p14="http://schemas.microsoft.com/office/powerpoint/2010/main" val="708345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28</a:t>
            </a:fld>
            <a:endParaRPr lang="en-US"/>
          </a:p>
        </p:txBody>
      </p:sp>
    </p:spTree>
    <p:extLst>
      <p:ext uri="{BB962C8B-B14F-4D97-AF65-F5344CB8AC3E}">
        <p14:creationId xmlns:p14="http://schemas.microsoft.com/office/powerpoint/2010/main" val="2960726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29</a:t>
            </a:fld>
            <a:endParaRPr lang="en-US"/>
          </a:p>
        </p:txBody>
      </p:sp>
    </p:spTree>
    <p:extLst>
      <p:ext uri="{BB962C8B-B14F-4D97-AF65-F5344CB8AC3E}">
        <p14:creationId xmlns:p14="http://schemas.microsoft.com/office/powerpoint/2010/main" val="3602885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3</a:t>
            </a:fld>
            <a:endParaRPr lang="en-US"/>
          </a:p>
        </p:txBody>
      </p:sp>
    </p:spTree>
    <p:extLst>
      <p:ext uri="{BB962C8B-B14F-4D97-AF65-F5344CB8AC3E}">
        <p14:creationId xmlns:p14="http://schemas.microsoft.com/office/powerpoint/2010/main" val="4196502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30</a:t>
            </a:fld>
            <a:endParaRPr lang="en-US"/>
          </a:p>
        </p:txBody>
      </p:sp>
    </p:spTree>
    <p:extLst>
      <p:ext uri="{BB962C8B-B14F-4D97-AF65-F5344CB8AC3E}">
        <p14:creationId xmlns:p14="http://schemas.microsoft.com/office/powerpoint/2010/main" val="1704701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31</a:t>
            </a:fld>
            <a:endParaRPr lang="en-US"/>
          </a:p>
        </p:txBody>
      </p:sp>
    </p:spTree>
    <p:extLst>
      <p:ext uri="{BB962C8B-B14F-4D97-AF65-F5344CB8AC3E}">
        <p14:creationId xmlns:p14="http://schemas.microsoft.com/office/powerpoint/2010/main" val="228656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32</a:t>
            </a:fld>
            <a:endParaRPr lang="en-US"/>
          </a:p>
        </p:txBody>
      </p:sp>
    </p:spTree>
    <p:extLst>
      <p:ext uri="{BB962C8B-B14F-4D97-AF65-F5344CB8AC3E}">
        <p14:creationId xmlns:p14="http://schemas.microsoft.com/office/powerpoint/2010/main" val="146290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4</a:t>
            </a:fld>
            <a:endParaRPr lang="en-US"/>
          </a:p>
        </p:txBody>
      </p:sp>
    </p:spTree>
    <p:extLst>
      <p:ext uri="{BB962C8B-B14F-4D97-AF65-F5344CB8AC3E}">
        <p14:creationId xmlns:p14="http://schemas.microsoft.com/office/powerpoint/2010/main" val="29686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5473D6-5085-4E56-B56B-5A04C2D4A2AF}" type="slidenum">
              <a:rPr lang="en-US" smtClean="0"/>
              <a:pPr/>
              <a:t>5</a:t>
            </a:fld>
            <a:endParaRPr lang="en-US"/>
          </a:p>
        </p:txBody>
      </p:sp>
    </p:spTree>
    <p:extLst>
      <p:ext uri="{BB962C8B-B14F-4D97-AF65-F5344CB8AC3E}">
        <p14:creationId xmlns:p14="http://schemas.microsoft.com/office/powerpoint/2010/main" val="467814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6</a:t>
            </a:fld>
            <a:endParaRPr lang="en-US"/>
          </a:p>
        </p:txBody>
      </p:sp>
    </p:spTree>
    <p:extLst>
      <p:ext uri="{BB962C8B-B14F-4D97-AF65-F5344CB8AC3E}">
        <p14:creationId xmlns:p14="http://schemas.microsoft.com/office/powerpoint/2010/main" val="3298347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7</a:t>
            </a:fld>
            <a:endParaRPr lang="en-US"/>
          </a:p>
        </p:txBody>
      </p:sp>
    </p:spTree>
    <p:extLst>
      <p:ext uri="{BB962C8B-B14F-4D97-AF65-F5344CB8AC3E}">
        <p14:creationId xmlns:p14="http://schemas.microsoft.com/office/powerpoint/2010/main" val="110919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8</a:t>
            </a:fld>
            <a:endParaRPr lang="en-US"/>
          </a:p>
        </p:txBody>
      </p:sp>
    </p:spTree>
    <p:extLst>
      <p:ext uri="{BB962C8B-B14F-4D97-AF65-F5344CB8AC3E}">
        <p14:creationId xmlns:p14="http://schemas.microsoft.com/office/powerpoint/2010/main" val="626464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A5473D6-5085-4E56-B56B-5A04C2D4A2AF}" type="slidenum">
              <a:rPr lang="en-US" smtClean="0"/>
              <a:pPr/>
              <a:t>9</a:t>
            </a:fld>
            <a:endParaRPr lang="en-US"/>
          </a:p>
        </p:txBody>
      </p:sp>
    </p:spTree>
    <p:extLst>
      <p:ext uri="{BB962C8B-B14F-4D97-AF65-F5344CB8AC3E}">
        <p14:creationId xmlns:p14="http://schemas.microsoft.com/office/powerpoint/2010/main" val="91264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1C39AE-08EB-4D4F-8DB8-E5B054EE6C56}" type="datetimeFigureOut">
              <a:rPr lang="en-US" smtClean="0"/>
              <a:pPr/>
              <a:t>10/19/2013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DE222-9AE1-4D6D-855E-47E150818D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F1C39AE-08EB-4D4F-8DB8-E5B054EE6C56}" type="datetimeFigureOut">
              <a:rPr lang="en-US" smtClean="0"/>
              <a:pPr/>
              <a:t>10/19/2013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89DE222-9AE1-4D6D-855E-47E150818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7"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http://www.japanesein20weeks.com/images/hiragana-chart.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http://www.japanesein20weeks.com/images/katakana-chart.gi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5829300" cy="1960033"/>
          </a:xfrm>
        </p:spPr>
        <p:txBody>
          <a:bodyPr>
            <a:normAutofit fontScale="90000"/>
          </a:bodyPr>
          <a:lstStyle/>
          <a:p>
            <a:r>
              <a:rPr lang="en-US" sz="8000" dirty="0" smtClean="0">
                <a:latin typeface="BeginnersAlphabet" pitchFamily="2" charset="0"/>
              </a:rPr>
              <a:t>Japanese</a:t>
            </a:r>
            <a:br>
              <a:rPr lang="en-US" sz="8000" dirty="0" smtClean="0">
                <a:latin typeface="BeginnersAlphabet" pitchFamily="2" charset="0"/>
              </a:rPr>
            </a:br>
            <a:r>
              <a:rPr lang="en-US" dirty="0" smtClean="0">
                <a:latin typeface="BeginnersAlphabet" pitchFamily="2" charset="0"/>
              </a:rPr>
              <a:t>Language Booklet</a:t>
            </a:r>
            <a:endParaRPr lang="en-US" dirty="0">
              <a:latin typeface="BeginnersAlphabet" pitchFamily="2" charset="0"/>
            </a:endParaRPr>
          </a:p>
        </p:txBody>
      </p:sp>
      <p:pic>
        <p:nvPicPr>
          <p:cNvPr id="1026" name="Picture 2"/>
          <p:cNvPicPr>
            <a:picLocks noChangeAspect="1" noChangeArrowheads="1"/>
          </p:cNvPicPr>
          <p:nvPr/>
        </p:nvPicPr>
        <p:blipFill>
          <a:blip r:embed="rId3" cstate="print"/>
          <a:srcRect/>
          <a:stretch>
            <a:fillRect/>
          </a:stretch>
        </p:blipFill>
        <p:spPr bwMode="auto">
          <a:xfrm>
            <a:off x="1371600" y="3352800"/>
            <a:ext cx="4246563" cy="2998787"/>
          </a:xfrm>
          <a:prstGeom prst="rect">
            <a:avLst/>
          </a:prstGeom>
          <a:noFill/>
          <a:ln w="9525">
            <a:noFill/>
            <a:miter lim="800000"/>
            <a:headEnd/>
            <a:tailEnd/>
          </a:ln>
        </p:spPr>
      </p:pic>
      <p:sp>
        <p:nvSpPr>
          <p:cNvPr id="5" name="TextBox 4"/>
          <p:cNvSpPr txBox="1"/>
          <p:nvPr/>
        </p:nvSpPr>
        <p:spPr>
          <a:xfrm>
            <a:off x="1371600" y="7848600"/>
            <a:ext cx="4343400" cy="646331"/>
          </a:xfrm>
          <a:prstGeom prst="rect">
            <a:avLst/>
          </a:prstGeom>
          <a:noFill/>
        </p:spPr>
        <p:txBody>
          <a:bodyPr wrap="square" rtlCol="0">
            <a:spAutoFit/>
          </a:bodyPr>
          <a:lstStyle/>
          <a:p>
            <a:r>
              <a:rPr lang="en-US" sz="3600" dirty="0" smtClean="0">
                <a:latin typeface="BeginnersAlphabet" pitchFamily="2" charset="0"/>
              </a:rPr>
              <a:t>Name:  ____________</a:t>
            </a:r>
            <a:endParaRPr lang="en-US" sz="3600" dirty="0">
              <a:latin typeface="BeginnersAlphabet"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5334000" cy="646331"/>
          </a:xfrm>
          <a:prstGeom prst="rect">
            <a:avLst/>
          </a:prstGeom>
          <a:noFill/>
        </p:spPr>
        <p:txBody>
          <a:bodyPr wrap="square" rtlCol="0">
            <a:spAutoFit/>
          </a:bodyPr>
          <a:lstStyle/>
          <a:p>
            <a:pPr algn="ctr"/>
            <a:r>
              <a:rPr lang="en-US" sz="3600" b="1" dirty="0" smtClean="0">
                <a:latin typeface="BeginnersAlphabet" pitchFamily="2" charset="0"/>
              </a:rPr>
              <a:t>2.  Meeting New Friends</a:t>
            </a:r>
            <a:endParaRPr lang="en-US" sz="3600" b="1" dirty="0">
              <a:latin typeface="BeginnersAlphabet" pitchFamily="2" charset="0"/>
            </a:endParaRPr>
          </a:p>
        </p:txBody>
      </p:sp>
      <p:pic>
        <p:nvPicPr>
          <p:cNvPr id="5" name="Picture 4" descr="http://web-japan.org/kidsweb/language/lesson2/images/lucy.gif"/>
          <p:cNvPicPr/>
          <p:nvPr/>
        </p:nvPicPr>
        <p:blipFill>
          <a:blip r:embed="rId3" cstate="print"/>
          <a:srcRect/>
          <a:stretch>
            <a:fillRect/>
          </a:stretch>
        </p:blipFill>
        <p:spPr bwMode="auto">
          <a:xfrm>
            <a:off x="304800" y="1905000"/>
            <a:ext cx="1143000" cy="1447800"/>
          </a:xfrm>
          <a:prstGeom prst="rect">
            <a:avLst/>
          </a:prstGeom>
          <a:noFill/>
          <a:ln w="9525">
            <a:noFill/>
            <a:miter lim="800000"/>
            <a:headEnd/>
            <a:tailEnd/>
          </a:ln>
        </p:spPr>
      </p:pic>
      <p:sp>
        <p:nvSpPr>
          <p:cNvPr id="6" name="Rounded Rectangular Callout 5"/>
          <p:cNvSpPr/>
          <p:nvPr/>
        </p:nvSpPr>
        <p:spPr>
          <a:xfrm>
            <a:off x="1981200" y="1295400"/>
            <a:ext cx="3200400" cy="3657600"/>
          </a:xfrm>
          <a:prstGeom prst="wedgeRoundRectCallout">
            <a:avLst>
              <a:gd name="adj1" fmla="val -67225"/>
              <a:gd name="adj2" fmla="val -1608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TextBox 8"/>
          <p:cNvSpPr txBox="1"/>
          <p:nvPr/>
        </p:nvSpPr>
        <p:spPr>
          <a:xfrm>
            <a:off x="2209800" y="1600200"/>
            <a:ext cx="2743200" cy="3139321"/>
          </a:xfrm>
          <a:prstGeom prst="rect">
            <a:avLst/>
          </a:prstGeom>
          <a:noFill/>
        </p:spPr>
        <p:txBody>
          <a:bodyPr wrap="square" rtlCol="0">
            <a:spAutoFit/>
          </a:bodyPr>
          <a:lstStyle/>
          <a:p>
            <a:r>
              <a:rPr lang="ja-JP" altLang="en-US" smtClean="0"/>
              <a:t>はじめまして</a:t>
            </a:r>
            <a:r>
              <a:rPr lang="ja-JP" altLang="en-US" dirty="0" smtClean="0"/>
              <a:t>。</a:t>
            </a:r>
            <a:endParaRPr lang="en-US" altLang="ja-JP" dirty="0" smtClean="0"/>
          </a:p>
          <a:p>
            <a:r>
              <a:rPr lang="en-US" dirty="0" err="1" smtClean="0"/>
              <a:t>Hajimemashite</a:t>
            </a:r>
            <a:r>
              <a:rPr lang="en-US" dirty="0" smtClean="0"/>
              <a:t>.</a:t>
            </a:r>
          </a:p>
          <a:p>
            <a:r>
              <a:rPr lang="en-US" dirty="0" smtClean="0"/>
              <a:t>How do you do?</a:t>
            </a:r>
          </a:p>
          <a:p>
            <a:endParaRPr lang="en-US" dirty="0" smtClean="0"/>
          </a:p>
          <a:p>
            <a:r>
              <a:rPr lang="ja-JP" altLang="en-US" smtClean="0"/>
              <a:t>わたしはルーシーです。</a:t>
            </a:r>
            <a:endParaRPr lang="en-US" altLang="ja-JP" dirty="0" smtClean="0"/>
          </a:p>
          <a:p>
            <a:r>
              <a:rPr lang="en-US" dirty="0" err="1" smtClean="0"/>
              <a:t>Watashi</a:t>
            </a:r>
            <a:r>
              <a:rPr lang="en-US" dirty="0" smtClean="0"/>
              <a:t> </a:t>
            </a:r>
            <a:r>
              <a:rPr lang="en-US" dirty="0" err="1" smtClean="0"/>
              <a:t>wa</a:t>
            </a:r>
            <a:r>
              <a:rPr lang="en-US" dirty="0" smtClean="0"/>
              <a:t> </a:t>
            </a:r>
            <a:r>
              <a:rPr lang="en-US" dirty="0" err="1" smtClean="0"/>
              <a:t>ruushii</a:t>
            </a:r>
            <a:r>
              <a:rPr lang="en-US" dirty="0" smtClean="0"/>
              <a:t> </a:t>
            </a:r>
            <a:r>
              <a:rPr lang="en-US" dirty="0" err="1" smtClean="0"/>
              <a:t>desu</a:t>
            </a:r>
            <a:r>
              <a:rPr lang="en-US" dirty="0" smtClean="0"/>
              <a:t>.</a:t>
            </a:r>
          </a:p>
          <a:p>
            <a:r>
              <a:rPr lang="en-US" dirty="0" smtClean="0"/>
              <a:t>I am Lucy.</a:t>
            </a:r>
          </a:p>
          <a:p>
            <a:endParaRPr lang="en-US" dirty="0" smtClean="0"/>
          </a:p>
          <a:p>
            <a:r>
              <a:rPr lang="ja-JP" altLang="en-US" smtClean="0"/>
              <a:t>おなまえはなんですか？</a:t>
            </a:r>
            <a:endParaRPr lang="en-US" altLang="ja-JP" dirty="0" smtClean="0"/>
          </a:p>
          <a:p>
            <a:r>
              <a:rPr lang="en-US" dirty="0" err="1" smtClean="0"/>
              <a:t>Onamae</a:t>
            </a:r>
            <a:r>
              <a:rPr lang="en-US" dirty="0" smtClean="0"/>
              <a:t> </a:t>
            </a:r>
            <a:r>
              <a:rPr lang="en-US" dirty="0" err="1" smtClean="0"/>
              <a:t>wa</a:t>
            </a:r>
            <a:r>
              <a:rPr lang="en-US" dirty="0" smtClean="0"/>
              <a:t> </a:t>
            </a:r>
            <a:r>
              <a:rPr lang="en-US" dirty="0" err="1" smtClean="0"/>
              <a:t>nan</a:t>
            </a:r>
            <a:r>
              <a:rPr lang="en-US" dirty="0" smtClean="0"/>
              <a:t> </a:t>
            </a:r>
            <a:r>
              <a:rPr lang="en-US" dirty="0" err="1" smtClean="0"/>
              <a:t>desu</a:t>
            </a:r>
            <a:r>
              <a:rPr lang="en-US" dirty="0" smtClean="0"/>
              <a:t> ka?</a:t>
            </a:r>
          </a:p>
          <a:p>
            <a:r>
              <a:rPr lang="en-US" dirty="0" smtClean="0"/>
              <a:t>What is your name?</a:t>
            </a:r>
            <a:endParaRPr lang="en-US" dirty="0"/>
          </a:p>
        </p:txBody>
      </p:sp>
      <p:pic>
        <p:nvPicPr>
          <p:cNvPr id="10" name="Picture 9" descr="Watashi wa Lucy Kent desu."/>
          <p:cNvPicPr/>
          <p:nvPr/>
        </p:nvPicPr>
        <p:blipFill>
          <a:blip r:embed="rId4" cstate="print"/>
          <a:srcRect l="61111"/>
          <a:stretch>
            <a:fillRect/>
          </a:stretch>
        </p:blipFill>
        <p:spPr bwMode="auto">
          <a:xfrm>
            <a:off x="5181600" y="5105400"/>
            <a:ext cx="1066800" cy="1790700"/>
          </a:xfrm>
          <a:prstGeom prst="rect">
            <a:avLst/>
          </a:prstGeom>
          <a:noFill/>
          <a:ln w="9525">
            <a:noFill/>
            <a:miter lim="800000"/>
            <a:headEnd/>
            <a:tailEnd/>
          </a:ln>
        </p:spPr>
      </p:pic>
      <p:sp>
        <p:nvSpPr>
          <p:cNvPr id="11" name="Rounded Rectangular Callout 10"/>
          <p:cNvSpPr/>
          <p:nvPr/>
        </p:nvSpPr>
        <p:spPr>
          <a:xfrm>
            <a:off x="1905000" y="5257800"/>
            <a:ext cx="3200400" cy="3657600"/>
          </a:xfrm>
          <a:prstGeom prst="wedgeRoundRectCallout">
            <a:avLst>
              <a:gd name="adj1" fmla="val 62126"/>
              <a:gd name="adj2" fmla="val -1699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TextBox 12"/>
          <p:cNvSpPr txBox="1"/>
          <p:nvPr/>
        </p:nvSpPr>
        <p:spPr>
          <a:xfrm>
            <a:off x="2133600" y="5486400"/>
            <a:ext cx="2743200" cy="3139321"/>
          </a:xfrm>
          <a:prstGeom prst="rect">
            <a:avLst/>
          </a:prstGeom>
          <a:noFill/>
        </p:spPr>
        <p:txBody>
          <a:bodyPr wrap="square" rtlCol="0">
            <a:spAutoFit/>
          </a:bodyPr>
          <a:lstStyle/>
          <a:p>
            <a:r>
              <a:rPr lang="ja-JP" altLang="en-US" smtClean="0"/>
              <a:t>はじめまして</a:t>
            </a:r>
            <a:r>
              <a:rPr lang="ja-JP" altLang="en-US" dirty="0" smtClean="0"/>
              <a:t>。</a:t>
            </a:r>
            <a:endParaRPr lang="en-US" altLang="ja-JP" dirty="0" smtClean="0"/>
          </a:p>
          <a:p>
            <a:r>
              <a:rPr lang="en-US" dirty="0" err="1" smtClean="0"/>
              <a:t>Hajimemashite</a:t>
            </a:r>
            <a:r>
              <a:rPr lang="en-US" dirty="0" smtClean="0"/>
              <a:t>.</a:t>
            </a:r>
          </a:p>
          <a:p>
            <a:r>
              <a:rPr lang="en-US" dirty="0" smtClean="0"/>
              <a:t>How do you do?</a:t>
            </a:r>
          </a:p>
          <a:p>
            <a:endParaRPr lang="en-US" dirty="0" smtClean="0"/>
          </a:p>
          <a:p>
            <a:r>
              <a:rPr lang="ja-JP" altLang="en-US" smtClean="0"/>
              <a:t>わたしはトムです。</a:t>
            </a:r>
            <a:endParaRPr lang="en-US" altLang="ja-JP" dirty="0" smtClean="0"/>
          </a:p>
          <a:p>
            <a:r>
              <a:rPr lang="en-US" dirty="0" err="1" smtClean="0"/>
              <a:t>Watashi</a:t>
            </a:r>
            <a:r>
              <a:rPr lang="en-US" dirty="0" smtClean="0"/>
              <a:t> </a:t>
            </a:r>
            <a:r>
              <a:rPr lang="en-US" dirty="0" err="1" smtClean="0"/>
              <a:t>wa</a:t>
            </a:r>
            <a:r>
              <a:rPr lang="ja-JP" altLang="en-US" smtClean="0"/>
              <a:t> </a:t>
            </a:r>
            <a:r>
              <a:rPr lang="en-US" altLang="ja-JP" dirty="0" err="1" smtClean="0"/>
              <a:t>tomu</a:t>
            </a:r>
            <a:r>
              <a:rPr lang="en-US" altLang="ja-JP" dirty="0" smtClean="0"/>
              <a:t> </a:t>
            </a:r>
            <a:r>
              <a:rPr lang="en-US" dirty="0" err="1" smtClean="0"/>
              <a:t>desu</a:t>
            </a:r>
            <a:r>
              <a:rPr lang="en-US" dirty="0" smtClean="0"/>
              <a:t>.</a:t>
            </a:r>
          </a:p>
          <a:p>
            <a:r>
              <a:rPr lang="en-US" dirty="0" smtClean="0"/>
              <a:t>I am Tom.</a:t>
            </a:r>
          </a:p>
          <a:p>
            <a:endParaRPr lang="en-US" dirty="0" smtClean="0"/>
          </a:p>
          <a:p>
            <a:r>
              <a:rPr lang="ja-JP" altLang="en-US" smtClean="0"/>
              <a:t>どうぞよろしく。</a:t>
            </a:r>
            <a:endParaRPr lang="en-US" dirty="0" smtClean="0"/>
          </a:p>
          <a:p>
            <a:r>
              <a:rPr lang="en-US" dirty="0" err="1" smtClean="0"/>
              <a:t>Douzo</a:t>
            </a:r>
            <a:r>
              <a:rPr lang="en-US" dirty="0" smtClean="0"/>
              <a:t> </a:t>
            </a:r>
            <a:r>
              <a:rPr lang="en-US" dirty="0" err="1" smtClean="0"/>
              <a:t>yoroshiku</a:t>
            </a:r>
            <a:r>
              <a:rPr lang="en-US" dirty="0" smtClean="0"/>
              <a:t>.</a:t>
            </a:r>
          </a:p>
          <a:p>
            <a:r>
              <a:rPr lang="en-US" dirty="0" smtClean="0"/>
              <a:t>Pleased to meet you.</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ular Callout 7"/>
          <p:cNvSpPr/>
          <p:nvPr/>
        </p:nvSpPr>
        <p:spPr>
          <a:xfrm>
            <a:off x="457200" y="7315200"/>
            <a:ext cx="2514600" cy="1447800"/>
          </a:xfrm>
          <a:prstGeom prst="wedgeRoundRectCallout">
            <a:avLst>
              <a:gd name="adj1" fmla="val 71299"/>
              <a:gd name="adj2" fmla="val 258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ular Callout 6"/>
          <p:cNvSpPr/>
          <p:nvPr/>
        </p:nvSpPr>
        <p:spPr>
          <a:xfrm>
            <a:off x="3200400" y="4572000"/>
            <a:ext cx="3429000" cy="3581400"/>
          </a:xfrm>
          <a:prstGeom prst="wedgeRoundRectCallout">
            <a:avLst>
              <a:gd name="adj1" fmla="val -69439"/>
              <a:gd name="adj2" fmla="val -219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ular Callout 5"/>
          <p:cNvSpPr/>
          <p:nvPr/>
        </p:nvSpPr>
        <p:spPr>
          <a:xfrm>
            <a:off x="381000" y="914400"/>
            <a:ext cx="3429000" cy="3581400"/>
          </a:xfrm>
          <a:prstGeom prst="wedgeRoundRectCallout">
            <a:avLst>
              <a:gd name="adj1" fmla="val 68743"/>
              <a:gd name="adj2" fmla="val 1979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Rectangle 1"/>
          <p:cNvSpPr/>
          <p:nvPr/>
        </p:nvSpPr>
        <p:spPr>
          <a:xfrm>
            <a:off x="457200" y="1066800"/>
            <a:ext cx="3429000" cy="3139321"/>
          </a:xfrm>
          <a:prstGeom prst="rect">
            <a:avLst/>
          </a:prstGeom>
        </p:spPr>
        <p:txBody>
          <a:bodyPr>
            <a:spAutoFit/>
          </a:bodyPr>
          <a:lstStyle/>
          <a:p>
            <a:r>
              <a:rPr lang="ja-JP" altLang="en-US" smtClean="0"/>
              <a:t>はじめまして。</a:t>
            </a:r>
            <a:endParaRPr lang="en-US" altLang="ja-JP" dirty="0" smtClean="0"/>
          </a:p>
          <a:p>
            <a:r>
              <a:rPr lang="en-US" dirty="0" err="1" smtClean="0"/>
              <a:t>Hajimemashite</a:t>
            </a:r>
            <a:r>
              <a:rPr lang="en-US" dirty="0" smtClean="0"/>
              <a:t>.</a:t>
            </a:r>
          </a:p>
          <a:p>
            <a:r>
              <a:rPr lang="en-US" dirty="0" smtClean="0"/>
              <a:t>How do you do?</a:t>
            </a:r>
          </a:p>
          <a:p>
            <a:endParaRPr lang="en-US" dirty="0" smtClean="0"/>
          </a:p>
          <a:p>
            <a:r>
              <a:rPr lang="ja-JP" altLang="en-US" smtClean="0"/>
              <a:t>わたしは＿＿＿＿＿です。</a:t>
            </a:r>
            <a:endParaRPr lang="en-US" altLang="ja-JP" dirty="0" smtClean="0"/>
          </a:p>
          <a:p>
            <a:r>
              <a:rPr lang="en-US" dirty="0" err="1" smtClean="0"/>
              <a:t>Watashi</a:t>
            </a:r>
            <a:r>
              <a:rPr lang="en-US" dirty="0" smtClean="0"/>
              <a:t> </a:t>
            </a:r>
            <a:r>
              <a:rPr lang="en-US" dirty="0" err="1" smtClean="0"/>
              <a:t>wa</a:t>
            </a:r>
            <a:r>
              <a:rPr lang="en-US" dirty="0" smtClean="0"/>
              <a:t> </a:t>
            </a:r>
            <a:r>
              <a:rPr lang="ja-JP" altLang="en-US" smtClean="0"/>
              <a:t>＿＿＿＿＿</a:t>
            </a:r>
            <a:r>
              <a:rPr lang="en-US" dirty="0" smtClean="0"/>
              <a:t> </a:t>
            </a:r>
            <a:r>
              <a:rPr lang="en-US" dirty="0" err="1" smtClean="0"/>
              <a:t>desu</a:t>
            </a:r>
            <a:r>
              <a:rPr lang="en-US" dirty="0" smtClean="0"/>
              <a:t>.</a:t>
            </a:r>
          </a:p>
          <a:p>
            <a:r>
              <a:rPr lang="en-US" dirty="0" smtClean="0"/>
              <a:t>I am</a:t>
            </a:r>
            <a:r>
              <a:rPr lang="ja-JP" altLang="en-US" smtClean="0"/>
              <a:t>＿＿＿＿＿</a:t>
            </a:r>
            <a:r>
              <a:rPr lang="en-US" dirty="0" smtClean="0"/>
              <a:t>.</a:t>
            </a:r>
          </a:p>
          <a:p>
            <a:endParaRPr lang="en-US" dirty="0" smtClean="0"/>
          </a:p>
          <a:p>
            <a:r>
              <a:rPr lang="ja-JP" altLang="en-US" smtClean="0"/>
              <a:t>おなまえはなんですか？</a:t>
            </a:r>
            <a:endParaRPr lang="en-US" altLang="ja-JP" dirty="0" smtClean="0"/>
          </a:p>
          <a:p>
            <a:r>
              <a:rPr lang="en-US" dirty="0" err="1" smtClean="0"/>
              <a:t>Onamae</a:t>
            </a:r>
            <a:r>
              <a:rPr lang="en-US" dirty="0" smtClean="0"/>
              <a:t> </a:t>
            </a:r>
            <a:r>
              <a:rPr lang="en-US" dirty="0" err="1" smtClean="0"/>
              <a:t>wa</a:t>
            </a:r>
            <a:r>
              <a:rPr lang="en-US" dirty="0" smtClean="0"/>
              <a:t> </a:t>
            </a:r>
            <a:r>
              <a:rPr lang="en-US" dirty="0" err="1" smtClean="0"/>
              <a:t>nan</a:t>
            </a:r>
            <a:r>
              <a:rPr lang="en-US" dirty="0" smtClean="0"/>
              <a:t> </a:t>
            </a:r>
            <a:r>
              <a:rPr lang="en-US" dirty="0" err="1" smtClean="0"/>
              <a:t>desu</a:t>
            </a:r>
            <a:r>
              <a:rPr lang="en-US" dirty="0" smtClean="0"/>
              <a:t> ka?</a:t>
            </a:r>
          </a:p>
          <a:p>
            <a:r>
              <a:rPr lang="en-US" dirty="0" smtClean="0"/>
              <a:t>What is your name?</a:t>
            </a:r>
            <a:endParaRPr lang="en-US" dirty="0"/>
          </a:p>
        </p:txBody>
      </p:sp>
      <p:sp>
        <p:nvSpPr>
          <p:cNvPr id="3" name="Rectangle 2"/>
          <p:cNvSpPr/>
          <p:nvPr/>
        </p:nvSpPr>
        <p:spPr>
          <a:xfrm>
            <a:off x="3429000" y="4724400"/>
            <a:ext cx="3429000" cy="3139321"/>
          </a:xfrm>
          <a:prstGeom prst="rect">
            <a:avLst/>
          </a:prstGeom>
        </p:spPr>
        <p:txBody>
          <a:bodyPr>
            <a:spAutoFit/>
          </a:bodyPr>
          <a:lstStyle/>
          <a:p>
            <a:r>
              <a:rPr lang="ja-JP" altLang="en-US" smtClean="0"/>
              <a:t>はじめまして。</a:t>
            </a:r>
            <a:endParaRPr lang="en-US" altLang="ja-JP" dirty="0" smtClean="0"/>
          </a:p>
          <a:p>
            <a:r>
              <a:rPr lang="en-US" dirty="0" err="1" smtClean="0"/>
              <a:t>Hajimemashite</a:t>
            </a:r>
            <a:r>
              <a:rPr lang="en-US" dirty="0" smtClean="0"/>
              <a:t>.</a:t>
            </a:r>
          </a:p>
          <a:p>
            <a:r>
              <a:rPr lang="en-US" dirty="0" smtClean="0"/>
              <a:t>How do you do?</a:t>
            </a:r>
          </a:p>
          <a:p>
            <a:endParaRPr lang="en-US" dirty="0" smtClean="0"/>
          </a:p>
          <a:p>
            <a:r>
              <a:rPr lang="ja-JP" altLang="en-US" smtClean="0"/>
              <a:t>わたしは＿＿＿＿＿です。</a:t>
            </a:r>
            <a:endParaRPr lang="en-US" altLang="ja-JP" dirty="0" smtClean="0"/>
          </a:p>
          <a:p>
            <a:r>
              <a:rPr lang="en-US" dirty="0" err="1" smtClean="0"/>
              <a:t>Watashi</a:t>
            </a:r>
            <a:r>
              <a:rPr lang="en-US" dirty="0" smtClean="0"/>
              <a:t> </a:t>
            </a:r>
            <a:r>
              <a:rPr lang="en-US" dirty="0" err="1" smtClean="0"/>
              <a:t>wa</a:t>
            </a:r>
            <a:r>
              <a:rPr lang="ja-JP" altLang="en-US" smtClean="0"/>
              <a:t> ＿＿＿＿＿</a:t>
            </a:r>
            <a:r>
              <a:rPr lang="en-US" dirty="0" err="1" smtClean="0"/>
              <a:t>desu</a:t>
            </a:r>
            <a:r>
              <a:rPr lang="en-US" dirty="0" smtClean="0"/>
              <a:t>.</a:t>
            </a:r>
          </a:p>
          <a:p>
            <a:r>
              <a:rPr lang="en-US" dirty="0" smtClean="0"/>
              <a:t>I am </a:t>
            </a:r>
            <a:r>
              <a:rPr lang="ja-JP" altLang="en-US" smtClean="0"/>
              <a:t>＿＿＿＿</a:t>
            </a:r>
            <a:r>
              <a:rPr lang="en-US" dirty="0" smtClean="0"/>
              <a:t>.</a:t>
            </a:r>
          </a:p>
          <a:p>
            <a:endParaRPr lang="en-US" dirty="0" smtClean="0"/>
          </a:p>
          <a:p>
            <a:r>
              <a:rPr lang="ja-JP" altLang="en-US" smtClean="0"/>
              <a:t>どうぞよろしく。</a:t>
            </a:r>
            <a:endParaRPr lang="en-US" dirty="0" smtClean="0"/>
          </a:p>
          <a:p>
            <a:r>
              <a:rPr lang="en-US" dirty="0" err="1" smtClean="0"/>
              <a:t>Douzo</a:t>
            </a:r>
            <a:r>
              <a:rPr lang="en-US" dirty="0" smtClean="0"/>
              <a:t> </a:t>
            </a:r>
            <a:r>
              <a:rPr lang="en-US" dirty="0" err="1" smtClean="0"/>
              <a:t>yoroshiku</a:t>
            </a:r>
            <a:r>
              <a:rPr lang="en-US" dirty="0" smtClean="0"/>
              <a:t>.</a:t>
            </a:r>
          </a:p>
          <a:p>
            <a:r>
              <a:rPr lang="en-US" dirty="0" smtClean="0"/>
              <a:t>Pleased to meet you.</a:t>
            </a:r>
            <a:endParaRPr lang="en-US" dirty="0"/>
          </a:p>
        </p:txBody>
      </p:sp>
      <p:sp>
        <p:nvSpPr>
          <p:cNvPr id="4" name="TextBox 3"/>
          <p:cNvSpPr txBox="1"/>
          <p:nvPr/>
        </p:nvSpPr>
        <p:spPr>
          <a:xfrm>
            <a:off x="304800" y="0"/>
            <a:ext cx="4953000" cy="830997"/>
          </a:xfrm>
          <a:prstGeom prst="rect">
            <a:avLst/>
          </a:prstGeom>
          <a:noFill/>
        </p:spPr>
        <p:txBody>
          <a:bodyPr wrap="square" rtlCol="0">
            <a:spAutoFit/>
          </a:bodyPr>
          <a:lstStyle/>
          <a:p>
            <a:r>
              <a:rPr lang="en-US" sz="2400" dirty="0" smtClean="0">
                <a:latin typeface="BeginnersAlphabet" pitchFamily="2" charset="0"/>
              </a:rPr>
              <a:t>Substitute your name on the conversation below and </a:t>
            </a:r>
            <a:r>
              <a:rPr lang="en-US" sz="2400" dirty="0" err="1" smtClean="0">
                <a:latin typeface="BeginnersAlphabet" pitchFamily="2" charset="0"/>
              </a:rPr>
              <a:t>practise</a:t>
            </a:r>
            <a:r>
              <a:rPr lang="en-US" sz="2400" dirty="0" smtClean="0">
                <a:latin typeface="BeginnersAlphabet" pitchFamily="2" charset="0"/>
              </a:rPr>
              <a:t> with your friend.</a:t>
            </a:r>
            <a:endParaRPr lang="en-US" sz="2400" dirty="0">
              <a:latin typeface="BeginnersAlphabet" pitchFamily="2" charset="0"/>
            </a:endParaRPr>
          </a:p>
        </p:txBody>
      </p:sp>
      <p:sp>
        <p:nvSpPr>
          <p:cNvPr id="5" name="Rectangle 4"/>
          <p:cNvSpPr/>
          <p:nvPr/>
        </p:nvSpPr>
        <p:spPr>
          <a:xfrm>
            <a:off x="609600" y="7543800"/>
            <a:ext cx="3429000" cy="923330"/>
          </a:xfrm>
          <a:prstGeom prst="rect">
            <a:avLst/>
          </a:prstGeom>
        </p:spPr>
        <p:txBody>
          <a:bodyPr>
            <a:spAutoFit/>
          </a:bodyPr>
          <a:lstStyle/>
          <a:p>
            <a:r>
              <a:rPr lang="ja-JP" altLang="en-US" smtClean="0"/>
              <a:t>どうぞよろしく。</a:t>
            </a:r>
            <a:endParaRPr lang="en-US" dirty="0" smtClean="0"/>
          </a:p>
          <a:p>
            <a:r>
              <a:rPr lang="en-US" dirty="0" err="1" smtClean="0"/>
              <a:t>Douzo</a:t>
            </a:r>
            <a:r>
              <a:rPr lang="en-US" dirty="0" smtClean="0"/>
              <a:t> </a:t>
            </a:r>
            <a:r>
              <a:rPr lang="en-US" dirty="0" err="1" smtClean="0"/>
              <a:t>yoroshiku</a:t>
            </a:r>
            <a:r>
              <a:rPr lang="en-US" dirty="0" smtClean="0"/>
              <a:t>.</a:t>
            </a:r>
          </a:p>
          <a:p>
            <a:r>
              <a:rPr lang="en-US" dirty="0" smtClean="0"/>
              <a:t>Pleased to meet you.</a:t>
            </a:r>
            <a:endParaRPr lang="en-US" dirty="0"/>
          </a:p>
        </p:txBody>
      </p:sp>
      <p:sp>
        <p:nvSpPr>
          <p:cNvPr id="9" name="TextBox 8"/>
          <p:cNvSpPr txBox="1"/>
          <p:nvPr/>
        </p:nvSpPr>
        <p:spPr>
          <a:xfrm>
            <a:off x="4038600" y="1143000"/>
            <a:ext cx="2819400" cy="523220"/>
          </a:xfrm>
          <a:prstGeom prst="rect">
            <a:avLst/>
          </a:prstGeom>
          <a:noFill/>
        </p:spPr>
        <p:txBody>
          <a:bodyPr wrap="square" rtlCol="0">
            <a:spAutoFit/>
          </a:bodyPr>
          <a:lstStyle/>
          <a:p>
            <a:r>
              <a:rPr lang="en-US" sz="1400" dirty="0" smtClean="0">
                <a:latin typeface="BeginnersAlphabet" pitchFamily="2" charset="0"/>
              </a:rPr>
              <a:t>Draw a picture of yourself and your friend next to the speech bubbles.</a:t>
            </a:r>
            <a:endParaRPr lang="en-US" sz="1400" dirty="0">
              <a:latin typeface="BeginnersAlphabet"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019800" cy="830997"/>
          </a:xfrm>
          <a:prstGeom prst="rect">
            <a:avLst/>
          </a:prstGeom>
          <a:noFill/>
        </p:spPr>
        <p:txBody>
          <a:bodyPr wrap="square" rtlCol="0">
            <a:spAutoFit/>
          </a:bodyPr>
          <a:lstStyle/>
          <a:p>
            <a:r>
              <a:rPr lang="en-US" sz="2400" dirty="0" smtClean="0">
                <a:latin typeface="BeginnersAlphabet" pitchFamily="2" charset="0"/>
              </a:rPr>
              <a:t>Have a go at answering the following questions in Japanese.  Below is some new vocabulary to help you.</a:t>
            </a:r>
            <a:endParaRPr lang="en-US" sz="2400" dirty="0">
              <a:latin typeface="BeginnersAlphabet" pitchFamily="2" charset="0"/>
            </a:endParaRPr>
          </a:p>
        </p:txBody>
      </p:sp>
      <p:sp>
        <p:nvSpPr>
          <p:cNvPr id="4" name="Rounded Rectangle 3"/>
          <p:cNvSpPr/>
          <p:nvPr/>
        </p:nvSpPr>
        <p:spPr>
          <a:xfrm>
            <a:off x="457200" y="1676400"/>
            <a:ext cx="5562600" cy="220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2590800" y="1905000"/>
            <a:ext cx="1371600" cy="1754326"/>
          </a:xfrm>
          <a:prstGeom prst="rect">
            <a:avLst/>
          </a:prstGeom>
          <a:noFill/>
        </p:spPr>
        <p:txBody>
          <a:bodyPr wrap="square" rtlCol="0">
            <a:spAutoFit/>
          </a:bodyPr>
          <a:lstStyle/>
          <a:p>
            <a:r>
              <a:rPr lang="ja-JP" altLang="en-US" smtClean="0"/>
              <a:t>ともだち</a:t>
            </a:r>
            <a:endParaRPr lang="en-US" dirty="0" smtClean="0"/>
          </a:p>
          <a:p>
            <a:r>
              <a:rPr lang="en-US" dirty="0" err="1" smtClean="0"/>
              <a:t>tomodachi</a:t>
            </a:r>
            <a:endParaRPr lang="en-US" dirty="0" smtClean="0"/>
          </a:p>
          <a:p>
            <a:endParaRPr lang="en-US" dirty="0" smtClean="0"/>
          </a:p>
          <a:p>
            <a:endParaRPr lang="en-US" dirty="0" smtClean="0"/>
          </a:p>
          <a:p>
            <a:r>
              <a:rPr lang="ja-JP" altLang="en-US" smtClean="0"/>
              <a:t>せんせい</a:t>
            </a:r>
            <a:endParaRPr lang="en-US" dirty="0" smtClean="0"/>
          </a:p>
          <a:p>
            <a:r>
              <a:rPr lang="en-US" dirty="0" smtClean="0"/>
              <a:t>sensei</a:t>
            </a:r>
            <a:endParaRPr lang="en-US" dirty="0"/>
          </a:p>
        </p:txBody>
      </p:sp>
      <p:sp>
        <p:nvSpPr>
          <p:cNvPr id="6" name="TextBox 5"/>
          <p:cNvSpPr txBox="1"/>
          <p:nvPr/>
        </p:nvSpPr>
        <p:spPr>
          <a:xfrm>
            <a:off x="4495800" y="1828800"/>
            <a:ext cx="1143000" cy="2031325"/>
          </a:xfrm>
          <a:prstGeom prst="rect">
            <a:avLst/>
          </a:prstGeom>
          <a:noFill/>
        </p:spPr>
        <p:txBody>
          <a:bodyPr wrap="square" rtlCol="0">
            <a:spAutoFit/>
          </a:bodyPr>
          <a:lstStyle/>
          <a:p>
            <a:r>
              <a:rPr lang="ja-JP" altLang="en-US" smtClean="0"/>
              <a:t>なまえ</a:t>
            </a:r>
            <a:endParaRPr lang="en-US" altLang="ja-JP" dirty="0" smtClean="0"/>
          </a:p>
          <a:p>
            <a:r>
              <a:rPr lang="en-US" altLang="ja-JP" dirty="0" err="1" smtClean="0"/>
              <a:t>namae</a:t>
            </a:r>
            <a:endParaRPr lang="en-US" altLang="ja-JP" dirty="0" smtClean="0"/>
          </a:p>
          <a:p>
            <a:r>
              <a:rPr lang="en-US" altLang="ja-JP" dirty="0" smtClean="0"/>
              <a:t>name</a:t>
            </a:r>
          </a:p>
          <a:p>
            <a:endParaRPr lang="en-US" dirty="0" smtClean="0"/>
          </a:p>
          <a:p>
            <a:r>
              <a:rPr lang="ja-JP" altLang="en-US" smtClean="0"/>
              <a:t>わたし</a:t>
            </a:r>
            <a:endParaRPr lang="en-US" altLang="ja-JP" dirty="0" smtClean="0"/>
          </a:p>
          <a:p>
            <a:r>
              <a:rPr lang="en-US" dirty="0" err="1" smtClean="0"/>
              <a:t>Watashi</a:t>
            </a:r>
            <a:endParaRPr lang="en-US" dirty="0" smtClean="0"/>
          </a:p>
          <a:p>
            <a:r>
              <a:rPr lang="en-US" dirty="0" smtClean="0"/>
              <a:t>I, me</a:t>
            </a:r>
            <a:endParaRPr lang="en-US" dirty="0"/>
          </a:p>
        </p:txBody>
      </p:sp>
      <p:graphicFrame>
        <p:nvGraphicFramePr>
          <p:cNvPr id="7" name="Table 6"/>
          <p:cNvGraphicFramePr>
            <a:graphicFrameLocks noGrp="1"/>
          </p:cNvGraphicFramePr>
          <p:nvPr/>
        </p:nvGraphicFramePr>
        <p:xfrm>
          <a:off x="381000" y="4648200"/>
          <a:ext cx="6096000" cy="4084320"/>
        </p:xfrm>
        <a:graphic>
          <a:graphicData uri="http://schemas.openxmlformats.org/drawingml/2006/table">
            <a:tbl>
              <a:tblPr firstRow="1" bandRow="1">
                <a:tableStyleId>{5C22544A-7EE6-4342-B048-85BDC9FD1C3A}</a:tableStyleId>
              </a:tblPr>
              <a:tblGrid>
                <a:gridCol w="2209800"/>
                <a:gridCol w="3886200"/>
              </a:tblGrid>
              <a:tr h="792480">
                <a:tc>
                  <a:txBody>
                    <a:bodyPr/>
                    <a:lstStyle/>
                    <a:p>
                      <a:r>
                        <a:rPr lang="en-US" dirty="0" err="1" smtClean="0"/>
                        <a:t>Tomodachi</a:t>
                      </a:r>
                      <a:r>
                        <a:rPr lang="en-US" dirty="0" smtClean="0"/>
                        <a:t> no </a:t>
                      </a:r>
                      <a:r>
                        <a:rPr lang="en-US" dirty="0" err="1" smtClean="0"/>
                        <a:t>namae</a:t>
                      </a:r>
                      <a:r>
                        <a:rPr lang="en-US" dirty="0" smtClean="0"/>
                        <a:t> </a:t>
                      </a:r>
                      <a:r>
                        <a:rPr lang="en-US" dirty="0" err="1" smtClean="0"/>
                        <a:t>wa</a:t>
                      </a:r>
                      <a:r>
                        <a:rPr lang="en-US" dirty="0" smtClean="0"/>
                        <a:t> </a:t>
                      </a:r>
                      <a:r>
                        <a:rPr lang="en-US" dirty="0" err="1" smtClean="0"/>
                        <a:t>nan</a:t>
                      </a:r>
                      <a:r>
                        <a:rPr lang="en-US" dirty="0" smtClean="0"/>
                        <a:t> </a:t>
                      </a:r>
                      <a:r>
                        <a:rPr lang="en-US" dirty="0" err="1" smtClean="0"/>
                        <a:t>desu</a:t>
                      </a:r>
                      <a:r>
                        <a:rPr lang="en-US" dirty="0" smtClean="0"/>
                        <a:t> ka?</a:t>
                      </a:r>
                      <a:endParaRPr lang="en-US" dirty="0"/>
                    </a:p>
                  </a:txBody>
                  <a:tcPr/>
                </a:tc>
                <a:tc>
                  <a:txBody>
                    <a:bodyPr/>
                    <a:lstStyle/>
                    <a:p>
                      <a:endParaRPr lang="en-US"/>
                    </a:p>
                  </a:txBody>
                  <a:tcPr/>
                </a:tc>
              </a:tr>
              <a:tr h="792480">
                <a:tc>
                  <a:txBody>
                    <a:bodyPr/>
                    <a:lstStyle/>
                    <a:p>
                      <a:r>
                        <a:rPr lang="en-US" dirty="0" smtClean="0"/>
                        <a:t>Sensei</a:t>
                      </a:r>
                      <a:r>
                        <a:rPr lang="en-US" baseline="0" dirty="0" smtClean="0"/>
                        <a:t> no </a:t>
                      </a:r>
                      <a:r>
                        <a:rPr lang="en-US" baseline="0" dirty="0" err="1" smtClean="0"/>
                        <a:t>namae</a:t>
                      </a:r>
                      <a:r>
                        <a:rPr lang="en-US" baseline="0" dirty="0" smtClean="0"/>
                        <a:t> </a:t>
                      </a:r>
                      <a:r>
                        <a:rPr lang="en-US" baseline="0" dirty="0" err="1" smtClean="0"/>
                        <a:t>wa</a:t>
                      </a:r>
                      <a:r>
                        <a:rPr lang="en-US" baseline="0" dirty="0" smtClean="0"/>
                        <a:t> </a:t>
                      </a:r>
                      <a:r>
                        <a:rPr lang="en-US" baseline="0" dirty="0" err="1" smtClean="0"/>
                        <a:t>nan</a:t>
                      </a:r>
                      <a:r>
                        <a:rPr lang="en-US" baseline="0" dirty="0" smtClean="0"/>
                        <a:t> </a:t>
                      </a:r>
                      <a:r>
                        <a:rPr lang="en-US" baseline="0" dirty="0" err="1" smtClean="0"/>
                        <a:t>desu</a:t>
                      </a:r>
                      <a:r>
                        <a:rPr lang="en-US" baseline="0" dirty="0" smtClean="0"/>
                        <a:t> ka?</a:t>
                      </a:r>
                      <a:endParaRPr lang="en-US" dirty="0"/>
                    </a:p>
                  </a:txBody>
                  <a:tcPr/>
                </a:tc>
                <a:tc>
                  <a:txBody>
                    <a:bodyPr/>
                    <a:lstStyle/>
                    <a:p>
                      <a:endParaRPr lang="en-US"/>
                    </a:p>
                  </a:txBody>
                  <a:tcPr/>
                </a:tc>
              </a:tr>
              <a:tr h="792480">
                <a:tc>
                  <a:txBody>
                    <a:bodyPr/>
                    <a:lstStyle/>
                    <a:p>
                      <a:r>
                        <a:rPr lang="en-US" dirty="0" err="1" smtClean="0"/>
                        <a:t>Okaasan</a:t>
                      </a:r>
                      <a:r>
                        <a:rPr lang="en-US" dirty="0" smtClean="0"/>
                        <a:t> no </a:t>
                      </a:r>
                      <a:r>
                        <a:rPr lang="en-US" dirty="0" err="1" smtClean="0"/>
                        <a:t>namae</a:t>
                      </a:r>
                      <a:r>
                        <a:rPr lang="en-US" baseline="0" dirty="0" smtClean="0"/>
                        <a:t> </a:t>
                      </a:r>
                      <a:r>
                        <a:rPr lang="en-US" baseline="0" dirty="0" err="1" smtClean="0"/>
                        <a:t>wa</a:t>
                      </a:r>
                      <a:r>
                        <a:rPr lang="en-US" baseline="0" dirty="0" smtClean="0"/>
                        <a:t> </a:t>
                      </a:r>
                      <a:r>
                        <a:rPr lang="en-US" baseline="0" dirty="0" err="1" smtClean="0"/>
                        <a:t>nan</a:t>
                      </a:r>
                      <a:r>
                        <a:rPr lang="en-US" baseline="0" dirty="0" smtClean="0"/>
                        <a:t> </a:t>
                      </a:r>
                      <a:r>
                        <a:rPr lang="en-US" baseline="0" dirty="0" err="1" smtClean="0"/>
                        <a:t>desu</a:t>
                      </a:r>
                      <a:r>
                        <a:rPr lang="en-US" baseline="0" dirty="0" smtClean="0"/>
                        <a:t> ka?</a:t>
                      </a:r>
                      <a:endParaRPr lang="en-US" dirty="0"/>
                    </a:p>
                  </a:txBody>
                  <a:tcPr/>
                </a:tc>
                <a:tc>
                  <a:txBody>
                    <a:bodyPr/>
                    <a:lstStyle/>
                    <a:p>
                      <a:endParaRPr lang="en-US"/>
                    </a:p>
                  </a:txBody>
                  <a:tcPr/>
                </a:tc>
              </a:tr>
              <a:tr h="792480">
                <a:tc>
                  <a:txBody>
                    <a:bodyPr/>
                    <a:lstStyle/>
                    <a:p>
                      <a:r>
                        <a:rPr lang="en-US" dirty="0" err="1" smtClean="0"/>
                        <a:t>Namae</a:t>
                      </a:r>
                      <a:r>
                        <a:rPr lang="en-US" dirty="0" smtClean="0"/>
                        <a:t> </a:t>
                      </a:r>
                      <a:r>
                        <a:rPr lang="en-US" dirty="0" err="1" smtClean="0"/>
                        <a:t>wa</a:t>
                      </a:r>
                      <a:r>
                        <a:rPr lang="en-US" dirty="0" smtClean="0"/>
                        <a:t> </a:t>
                      </a:r>
                      <a:r>
                        <a:rPr lang="en-US" dirty="0" err="1" smtClean="0"/>
                        <a:t>nan</a:t>
                      </a:r>
                      <a:r>
                        <a:rPr lang="en-US" dirty="0" smtClean="0"/>
                        <a:t> </a:t>
                      </a:r>
                      <a:r>
                        <a:rPr lang="en-US" dirty="0" err="1" smtClean="0"/>
                        <a:t>desu</a:t>
                      </a:r>
                      <a:r>
                        <a:rPr lang="en-US" dirty="0" smtClean="0"/>
                        <a:t> ka?</a:t>
                      </a:r>
                      <a:endParaRPr lang="en-US" dirty="0"/>
                    </a:p>
                  </a:txBody>
                  <a:tcPr/>
                </a:tc>
                <a:tc>
                  <a:txBody>
                    <a:bodyPr/>
                    <a:lstStyle/>
                    <a:p>
                      <a:endParaRPr lang="en-US"/>
                    </a:p>
                  </a:txBody>
                  <a:tcPr/>
                </a:tc>
              </a:tr>
              <a:tr h="792480">
                <a:tc>
                  <a:txBody>
                    <a:bodyPr/>
                    <a:lstStyle/>
                    <a:p>
                      <a:r>
                        <a:rPr lang="en-US" dirty="0" err="1" smtClean="0"/>
                        <a:t>Petto</a:t>
                      </a:r>
                      <a:r>
                        <a:rPr lang="en-US" dirty="0" smtClean="0"/>
                        <a:t> no </a:t>
                      </a:r>
                      <a:r>
                        <a:rPr lang="en-US" dirty="0" err="1" smtClean="0"/>
                        <a:t>namae</a:t>
                      </a:r>
                      <a:r>
                        <a:rPr lang="en-US" dirty="0" smtClean="0"/>
                        <a:t> </a:t>
                      </a:r>
                      <a:r>
                        <a:rPr lang="en-US" dirty="0" err="1" smtClean="0"/>
                        <a:t>wa</a:t>
                      </a:r>
                      <a:r>
                        <a:rPr lang="en-US" dirty="0" smtClean="0"/>
                        <a:t> </a:t>
                      </a:r>
                      <a:r>
                        <a:rPr lang="en-US" dirty="0" err="1" smtClean="0"/>
                        <a:t>nan</a:t>
                      </a:r>
                      <a:r>
                        <a:rPr lang="en-US" dirty="0" smtClean="0"/>
                        <a:t> </a:t>
                      </a:r>
                      <a:r>
                        <a:rPr lang="en-US" dirty="0" err="1" smtClean="0"/>
                        <a:t>desu</a:t>
                      </a:r>
                      <a:r>
                        <a:rPr lang="en-US" dirty="0" smtClean="0"/>
                        <a:t> ka?</a:t>
                      </a:r>
                      <a:endParaRPr lang="en-US" dirty="0"/>
                    </a:p>
                  </a:txBody>
                  <a:tcPr/>
                </a:tc>
                <a:tc>
                  <a:txBody>
                    <a:bodyPr/>
                    <a:lstStyle/>
                    <a:p>
                      <a:endParaRPr lang="en-US" dirty="0"/>
                    </a:p>
                  </a:txBody>
                  <a:tcPr/>
                </a:tc>
              </a:tr>
            </a:tbl>
          </a:graphicData>
        </a:graphic>
      </p:graphicFrame>
      <p:sp>
        <p:nvSpPr>
          <p:cNvPr id="8" name="TextBox 7"/>
          <p:cNvSpPr txBox="1"/>
          <p:nvPr/>
        </p:nvSpPr>
        <p:spPr>
          <a:xfrm>
            <a:off x="914400" y="1905001"/>
            <a:ext cx="1905000" cy="2031325"/>
          </a:xfrm>
          <a:prstGeom prst="rect">
            <a:avLst/>
          </a:prstGeom>
          <a:noFill/>
        </p:spPr>
        <p:txBody>
          <a:bodyPr wrap="square" rtlCol="0">
            <a:spAutoFit/>
          </a:bodyPr>
          <a:lstStyle/>
          <a:p>
            <a:r>
              <a:rPr lang="ja-JP" altLang="en-US" smtClean="0"/>
              <a:t>おかあさん</a:t>
            </a:r>
            <a:endParaRPr lang="en-US" altLang="ja-JP" dirty="0" smtClean="0"/>
          </a:p>
          <a:p>
            <a:r>
              <a:rPr lang="en-US" dirty="0" err="1" smtClean="0"/>
              <a:t>Okaasan</a:t>
            </a:r>
            <a:endParaRPr lang="en-US" dirty="0" smtClean="0"/>
          </a:p>
          <a:p>
            <a:r>
              <a:rPr lang="en-US" dirty="0" smtClean="0"/>
              <a:t>Mother</a:t>
            </a:r>
          </a:p>
          <a:p>
            <a:endParaRPr lang="en-US" dirty="0" smtClean="0"/>
          </a:p>
          <a:p>
            <a:r>
              <a:rPr lang="ja-JP" altLang="en-US" smtClean="0"/>
              <a:t>ペット</a:t>
            </a:r>
            <a:endParaRPr lang="en-US" altLang="ja-JP" dirty="0" smtClean="0"/>
          </a:p>
          <a:p>
            <a:r>
              <a:rPr lang="en-US" dirty="0" err="1" smtClean="0"/>
              <a:t>petto</a:t>
            </a:r>
            <a:endParaRPr lang="en-US" dirty="0" smtClean="0"/>
          </a:p>
          <a:p>
            <a:r>
              <a:rPr lang="en-US" dirty="0" smtClean="0"/>
              <a:t>pet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762000"/>
          <a:ext cx="6096000" cy="3200400"/>
        </p:xfrm>
        <a:graphic>
          <a:graphicData uri="http://schemas.openxmlformats.org/drawingml/2006/table">
            <a:tbl>
              <a:tblPr firstRow="1" bandRow="1">
                <a:tableStyleId>{5C22544A-7EE6-4342-B048-85BDC9FD1C3A}</a:tableStyleId>
              </a:tblPr>
              <a:tblGrid>
                <a:gridCol w="3048000"/>
                <a:gridCol w="3048000"/>
              </a:tblGrid>
              <a:tr h="282294">
                <a:tc gridSpan="2">
                  <a:txBody>
                    <a:bodyPr/>
                    <a:lstStyle/>
                    <a:p>
                      <a:r>
                        <a:rPr lang="en-US" sz="2400" dirty="0" smtClean="0">
                          <a:latin typeface="BeginnersAlphabet" pitchFamily="2" charset="0"/>
                        </a:rPr>
                        <a:t>Things you may have noticed from today’s lesson</a:t>
                      </a:r>
                      <a:endParaRPr lang="en-US" sz="2400" dirty="0">
                        <a:latin typeface="BeginnersAlphabet" pitchFamily="2" charset="0"/>
                      </a:endParaRPr>
                    </a:p>
                  </a:txBody>
                  <a:tcPr/>
                </a:tc>
                <a:tc hMerge="1">
                  <a:txBody>
                    <a:bodyPr/>
                    <a:lstStyle/>
                    <a:p>
                      <a:endParaRPr lang="en-US" dirty="0"/>
                    </a:p>
                  </a:txBody>
                  <a:tcPr/>
                </a:tc>
              </a:tr>
              <a:tr h="887553">
                <a:tc>
                  <a:txBody>
                    <a:bodyPr/>
                    <a:lstStyle/>
                    <a:p>
                      <a:r>
                        <a:rPr lang="en-US" dirty="0" smtClean="0"/>
                        <a:t>What did you</a:t>
                      </a:r>
                      <a:r>
                        <a:rPr lang="en-US" baseline="0" dirty="0" smtClean="0"/>
                        <a:t> notice about the full stop on the end of the Japanese sentence?</a:t>
                      </a:r>
                      <a:endParaRPr lang="en-US" dirty="0"/>
                    </a:p>
                  </a:txBody>
                  <a:tcPr/>
                </a:tc>
                <a:tc>
                  <a:txBody>
                    <a:bodyPr/>
                    <a:lstStyle/>
                    <a:p>
                      <a:endParaRPr lang="en-US" dirty="0"/>
                    </a:p>
                  </a:txBody>
                  <a:tcPr/>
                </a:tc>
              </a:tr>
              <a:tr h="887553">
                <a:tc>
                  <a:txBody>
                    <a:bodyPr/>
                    <a:lstStyle/>
                    <a:p>
                      <a:r>
                        <a:rPr lang="en-US" dirty="0" smtClean="0"/>
                        <a:t>Look</a:t>
                      </a:r>
                      <a:r>
                        <a:rPr lang="en-US" baseline="0" dirty="0" smtClean="0"/>
                        <a:t> again at the list of questions, what is there instead of a question mark?</a:t>
                      </a:r>
                      <a:endParaRPr lang="en-US" dirty="0"/>
                    </a:p>
                  </a:txBody>
                  <a:tcPr/>
                </a:tc>
                <a:tc>
                  <a:txBody>
                    <a:bodyPr/>
                    <a:lstStyle/>
                    <a:p>
                      <a:endParaRPr lang="en-US" dirty="0"/>
                    </a:p>
                  </a:txBody>
                  <a:tcPr/>
                </a:tc>
              </a:tr>
              <a:tr h="887553">
                <a:tc>
                  <a:txBody>
                    <a:bodyPr/>
                    <a:lstStyle/>
                    <a:p>
                      <a:r>
                        <a:rPr lang="en-US" dirty="0" smtClean="0"/>
                        <a:t>If “</a:t>
                      </a:r>
                      <a:r>
                        <a:rPr lang="en-US" dirty="0" err="1" smtClean="0"/>
                        <a:t>namae</a:t>
                      </a:r>
                      <a:r>
                        <a:rPr lang="en-US" dirty="0" smtClean="0"/>
                        <a:t>” means “name”,</a:t>
                      </a:r>
                      <a:r>
                        <a:rPr lang="en-US" baseline="0" dirty="0" smtClean="0"/>
                        <a:t> why do we say “</a:t>
                      </a:r>
                      <a:r>
                        <a:rPr lang="en-US" baseline="0" dirty="0" err="1" smtClean="0"/>
                        <a:t>onamae</a:t>
                      </a:r>
                      <a:r>
                        <a:rPr lang="en-US" baseline="0" dirty="0" smtClean="0"/>
                        <a:t>” when asking a person’s name?</a:t>
                      </a:r>
                      <a:endParaRPr lang="en-US" dirty="0"/>
                    </a:p>
                  </a:txBody>
                  <a:tcPr/>
                </a:tc>
                <a:tc>
                  <a:txBody>
                    <a:bodyPr/>
                    <a:lstStyle/>
                    <a:p>
                      <a:endParaRPr lang="en-US" dirty="0"/>
                    </a:p>
                  </a:txBody>
                  <a:tcPr/>
                </a:tc>
              </a:tr>
            </a:tbl>
          </a:graphicData>
        </a:graphic>
      </p:graphicFrame>
      <p:sp>
        <p:nvSpPr>
          <p:cNvPr id="6" name="Cloud Callout 5"/>
          <p:cNvSpPr/>
          <p:nvPr/>
        </p:nvSpPr>
        <p:spPr>
          <a:xfrm>
            <a:off x="609600" y="5029200"/>
            <a:ext cx="4114800" cy="2362200"/>
          </a:xfrm>
          <a:prstGeom prst="cloudCallout">
            <a:avLst>
              <a:gd name="adj1" fmla="val -38207"/>
              <a:gd name="adj2" fmla="val 751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BeginnersAlphabet" pitchFamily="2" charset="0"/>
              </a:rPr>
              <a:t>Spend a few minutes  adding any new words to your vocabulary book.</a:t>
            </a:r>
            <a:endParaRPr lang="en-US" sz="2400" b="1" dirty="0">
              <a:latin typeface="BeginnersAlphabet" pitchFamily="2" charset="0"/>
            </a:endParaRPr>
          </a:p>
        </p:txBody>
      </p:sp>
      <p:sp>
        <p:nvSpPr>
          <p:cNvPr id="7" name="Rectangle 6"/>
          <p:cNvSpPr/>
          <p:nvPr/>
        </p:nvSpPr>
        <p:spPr>
          <a:xfrm>
            <a:off x="1752600" y="7391400"/>
            <a:ext cx="4876800" cy="923330"/>
          </a:xfrm>
          <a:prstGeom prst="rect">
            <a:avLst/>
          </a:prstGeom>
          <a:noFill/>
        </p:spPr>
        <p:txBody>
          <a:bodyPr wrap="square" lIns="91440" tIns="45720" rIns="91440" bIns="45720">
            <a:spAutoFit/>
          </a:bodyPr>
          <a:lstStyle/>
          <a:p>
            <a:pPr algn="ctr"/>
            <a:r>
              <a:rPr lang="ja-JP" alt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よくできました！</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562600" cy="1200329"/>
          </a:xfrm>
          <a:prstGeom prst="rect">
            <a:avLst/>
          </a:prstGeom>
          <a:noFill/>
        </p:spPr>
        <p:txBody>
          <a:bodyPr wrap="square" rtlCol="0">
            <a:spAutoFit/>
          </a:bodyPr>
          <a:lstStyle/>
          <a:p>
            <a:pPr algn="ctr"/>
            <a:r>
              <a:rPr lang="en-US" sz="3600" b="1" dirty="0" smtClean="0">
                <a:latin typeface="BeginnersAlphabet" pitchFamily="2" charset="0"/>
              </a:rPr>
              <a:t>3.  What language do you understand?</a:t>
            </a:r>
            <a:endParaRPr lang="en-US" sz="3600" b="1" dirty="0">
              <a:latin typeface="BeginnersAlphabet" pitchFamily="2" charset="0"/>
            </a:endParaRPr>
          </a:p>
        </p:txBody>
      </p:sp>
      <p:pic>
        <p:nvPicPr>
          <p:cNvPr id="3" name="Picture 2" descr="Nihongo ga wakarimasu ka. Hai, sukoshi wakarimasu."/>
          <p:cNvPicPr/>
          <p:nvPr/>
        </p:nvPicPr>
        <p:blipFill>
          <a:blip r:embed="rId3" cstate="print"/>
          <a:srcRect/>
          <a:stretch>
            <a:fillRect/>
          </a:stretch>
        </p:blipFill>
        <p:spPr bwMode="auto">
          <a:xfrm>
            <a:off x="1447800" y="3124200"/>
            <a:ext cx="4738688" cy="2238375"/>
          </a:xfrm>
          <a:prstGeom prst="rect">
            <a:avLst/>
          </a:prstGeom>
          <a:noFill/>
          <a:ln w="9525">
            <a:noFill/>
            <a:miter lim="800000"/>
            <a:headEnd/>
            <a:tailEnd/>
          </a:ln>
        </p:spPr>
      </p:pic>
      <p:pic>
        <p:nvPicPr>
          <p:cNvPr id="4" name="Picture 3" descr="Iie, wakarimasen."/>
          <p:cNvPicPr/>
          <p:nvPr/>
        </p:nvPicPr>
        <p:blipFill>
          <a:blip r:embed="rId4" cstate="print"/>
          <a:srcRect/>
          <a:stretch>
            <a:fillRect/>
          </a:stretch>
        </p:blipFill>
        <p:spPr bwMode="auto">
          <a:xfrm>
            <a:off x="3657600" y="5638800"/>
            <a:ext cx="3024188" cy="2209800"/>
          </a:xfrm>
          <a:prstGeom prst="rect">
            <a:avLst/>
          </a:prstGeom>
          <a:noFill/>
          <a:ln w="9525">
            <a:noFill/>
            <a:miter lim="800000"/>
            <a:headEnd/>
            <a:tailEnd/>
          </a:ln>
        </p:spPr>
      </p:pic>
      <p:pic>
        <p:nvPicPr>
          <p:cNvPr id="5" name="Picture 4" descr="http://web-japan.org/kidsweb/language/lesson3/images/nihongo4.gif"/>
          <p:cNvPicPr/>
          <p:nvPr/>
        </p:nvPicPr>
        <p:blipFill>
          <a:blip r:embed="rId5" cstate="print"/>
          <a:srcRect/>
          <a:stretch>
            <a:fillRect/>
          </a:stretch>
        </p:blipFill>
        <p:spPr bwMode="auto">
          <a:xfrm>
            <a:off x="914400" y="6781800"/>
            <a:ext cx="3352800" cy="2133600"/>
          </a:xfrm>
          <a:prstGeom prst="rect">
            <a:avLst/>
          </a:prstGeom>
          <a:noFill/>
          <a:ln w="9525">
            <a:noFill/>
            <a:miter lim="800000"/>
            <a:headEnd/>
            <a:tailEnd/>
          </a:ln>
        </p:spPr>
      </p:pic>
      <p:sp>
        <p:nvSpPr>
          <p:cNvPr id="6" name="TextBox 5"/>
          <p:cNvSpPr txBox="1"/>
          <p:nvPr/>
        </p:nvSpPr>
        <p:spPr>
          <a:xfrm>
            <a:off x="533400" y="1524000"/>
            <a:ext cx="5943600" cy="1754326"/>
          </a:xfrm>
          <a:prstGeom prst="rect">
            <a:avLst/>
          </a:prstGeom>
          <a:noFill/>
        </p:spPr>
        <p:txBody>
          <a:bodyPr wrap="square" rtlCol="0">
            <a:spAutoFit/>
          </a:bodyPr>
          <a:lstStyle/>
          <a:p>
            <a:r>
              <a:rPr lang="en-US" dirty="0" smtClean="0">
                <a:latin typeface="BeginnersAlphabet" pitchFamily="2" charset="0"/>
              </a:rPr>
              <a:t>Understanding what language someone speaks is the first step in being able to communicate.  Australia is an English speaking country so we usually assume that others speak English.  If you are in Japan you will assume that others speak Japanese.  Many Japanese people also speak English.  Today we will learn how to ask people what language they speak. </a:t>
            </a:r>
            <a:endParaRPr lang="en-US" dirty="0">
              <a:latin typeface="BeginnersAlphabet" pitchFamily="2" charset="0"/>
            </a:endParaRPr>
          </a:p>
        </p:txBody>
      </p:sp>
      <p:pic>
        <p:nvPicPr>
          <p:cNvPr id="7" name="Picture 6" descr="Iie, wakarimasen."/>
          <p:cNvPicPr/>
          <p:nvPr/>
        </p:nvPicPr>
        <p:blipFill>
          <a:blip r:embed="rId6" cstate="print"/>
          <a:srcRect/>
          <a:stretch>
            <a:fillRect/>
          </a:stretch>
        </p:blipFill>
        <p:spPr bwMode="auto">
          <a:xfrm>
            <a:off x="228600" y="5257800"/>
            <a:ext cx="2514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477000" cy="646331"/>
          </a:xfrm>
          <a:prstGeom prst="rect">
            <a:avLst/>
          </a:prstGeom>
          <a:noFill/>
        </p:spPr>
        <p:txBody>
          <a:bodyPr wrap="square" rtlCol="0">
            <a:spAutoFit/>
          </a:bodyPr>
          <a:lstStyle/>
          <a:p>
            <a:pPr algn="ctr"/>
            <a:r>
              <a:rPr lang="en-US" sz="3600" b="1" dirty="0" smtClean="0">
                <a:latin typeface="BeginnersAlphabet" pitchFamily="2" charset="0"/>
              </a:rPr>
              <a:t>Have a go at this script with a friend</a:t>
            </a:r>
            <a:endParaRPr lang="en-US" sz="3600" b="1" dirty="0">
              <a:latin typeface="BeginnersAlphabet" pitchFamily="2" charset="0"/>
            </a:endParaRPr>
          </a:p>
        </p:txBody>
      </p:sp>
      <p:sp>
        <p:nvSpPr>
          <p:cNvPr id="3" name="Rounded Rectangular Callout 2"/>
          <p:cNvSpPr/>
          <p:nvPr/>
        </p:nvSpPr>
        <p:spPr>
          <a:xfrm>
            <a:off x="838200" y="1219200"/>
            <a:ext cx="3429000" cy="1066800"/>
          </a:xfrm>
          <a:prstGeom prst="wedgeRoundRectCallout">
            <a:avLst>
              <a:gd name="adj1" fmla="val -62651"/>
              <a:gd name="adj2" fmla="val 738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ounded Rectangular Callout 3"/>
          <p:cNvSpPr/>
          <p:nvPr/>
        </p:nvSpPr>
        <p:spPr>
          <a:xfrm>
            <a:off x="2667000" y="2438400"/>
            <a:ext cx="3657600" cy="2286000"/>
          </a:xfrm>
          <a:prstGeom prst="wedgeRoundRectCallout">
            <a:avLst>
              <a:gd name="adj1" fmla="val 60985"/>
              <a:gd name="adj2" fmla="val 2001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ular Callout 4"/>
          <p:cNvSpPr/>
          <p:nvPr/>
        </p:nvSpPr>
        <p:spPr>
          <a:xfrm>
            <a:off x="3276600" y="6096000"/>
            <a:ext cx="3124200" cy="1447800"/>
          </a:xfrm>
          <a:prstGeom prst="wedgeRoundRectCallout">
            <a:avLst>
              <a:gd name="adj1" fmla="val 60985"/>
              <a:gd name="adj2" fmla="val 27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ular Callout 5"/>
          <p:cNvSpPr/>
          <p:nvPr/>
        </p:nvSpPr>
        <p:spPr>
          <a:xfrm>
            <a:off x="1066800" y="4953000"/>
            <a:ext cx="2819400" cy="1066800"/>
          </a:xfrm>
          <a:prstGeom prst="wedgeRoundRectCallout">
            <a:avLst>
              <a:gd name="adj1" fmla="val -62045"/>
              <a:gd name="adj2" fmla="val 16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p:cNvSpPr txBox="1"/>
          <p:nvPr/>
        </p:nvSpPr>
        <p:spPr>
          <a:xfrm>
            <a:off x="990600" y="1295400"/>
            <a:ext cx="3810000" cy="923330"/>
          </a:xfrm>
          <a:prstGeom prst="rect">
            <a:avLst/>
          </a:prstGeom>
          <a:noFill/>
        </p:spPr>
        <p:txBody>
          <a:bodyPr wrap="square" rtlCol="0">
            <a:spAutoFit/>
          </a:bodyPr>
          <a:lstStyle/>
          <a:p>
            <a:r>
              <a:rPr lang="ja-JP" altLang="en-US" smtClean="0"/>
              <a:t>にほんご　が　わかりますか。</a:t>
            </a:r>
            <a:endParaRPr lang="en-US" dirty="0" smtClean="0"/>
          </a:p>
          <a:p>
            <a:r>
              <a:rPr lang="en-US" dirty="0" err="1" smtClean="0">
                <a:latin typeface="BeginnersAlphabet" pitchFamily="2" charset="0"/>
              </a:rPr>
              <a:t>Nihongo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 ka.</a:t>
            </a:r>
          </a:p>
          <a:p>
            <a:r>
              <a:rPr lang="en-US" dirty="0" smtClean="0">
                <a:latin typeface="BeginnersAlphabet" pitchFamily="2" charset="0"/>
              </a:rPr>
              <a:t>Do you understand Japanese.</a:t>
            </a:r>
            <a:endParaRPr lang="en-US" dirty="0">
              <a:latin typeface="BeginnersAlphabet" pitchFamily="2" charset="0"/>
            </a:endParaRPr>
          </a:p>
        </p:txBody>
      </p:sp>
      <p:sp>
        <p:nvSpPr>
          <p:cNvPr id="8" name="TextBox 7"/>
          <p:cNvSpPr txBox="1"/>
          <p:nvPr/>
        </p:nvSpPr>
        <p:spPr>
          <a:xfrm>
            <a:off x="2895600" y="2590800"/>
            <a:ext cx="3200400" cy="2031325"/>
          </a:xfrm>
          <a:prstGeom prst="rect">
            <a:avLst/>
          </a:prstGeom>
          <a:noFill/>
        </p:spPr>
        <p:txBody>
          <a:bodyPr wrap="square" rtlCol="0">
            <a:spAutoFit/>
          </a:bodyPr>
          <a:lstStyle/>
          <a:p>
            <a:r>
              <a:rPr lang="ja-JP" altLang="en-US" smtClean="0"/>
              <a:t>はい、　ちょっと　わかります。</a:t>
            </a:r>
            <a:endParaRPr lang="en-US" dirty="0" smtClean="0"/>
          </a:p>
          <a:p>
            <a:r>
              <a:rPr lang="en-US" dirty="0" err="1" smtClean="0">
                <a:latin typeface="BeginnersAlphabet" pitchFamily="2" charset="0"/>
              </a:rPr>
              <a:t>Hai</a:t>
            </a:r>
            <a:r>
              <a:rPr lang="en-US" dirty="0" smtClean="0">
                <a:latin typeface="BeginnersAlphabet" pitchFamily="2" charset="0"/>
              </a:rPr>
              <a:t>, </a:t>
            </a:r>
            <a:r>
              <a:rPr lang="en-US" dirty="0" err="1" smtClean="0">
                <a:latin typeface="BeginnersAlphabet" pitchFamily="2" charset="0"/>
              </a:rPr>
              <a:t>chotto</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a:t>
            </a:r>
          </a:p>
          <a:p>
            <a:r>
              <a:rPr lang="en-US" dirty="0" smtClean="0">
                <a:latin typeface="BeginnersAlphabet" pitchFamily="2" charset="0"/>
              </a:rPr>
              <a:t>Yes, I understand a little bit</a:t>
            </a:r>
            <a:r>
              <a:rPr lang="en-US" dirty="0" smtClean="0"/>
              <a:t>.</a:t>
            </a:r>
          </a:p>
          <a:p>
            <a:endParaRPr lang="en-US" dirty="0" smtClean="0"/>
          </a:p>
          <a:p>
            <a:r>
              <a:rPr lang="ja-JP" altLang="en-US" smtClean="0"/>
              <a:t>えいご　が　わかりますか。</a:t>
            </a:r>
            <a:endParaRPr lang="en-US" dirty="0" smtClean="0"/>
          </a:p>
          <a:p>
            <a:r>
              <a:rPr lang="en-US" dirty="0" err="1" smtClean="0">
                <a:latin typeface="BeginnersAlphabet" pitchFamily="2" charset="0"/>
              </a:rPr>
              <a:t>Eigo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 ka.</a:t>
            </a:r>
          </a:p>
          <a:p>
            <a:r>
              <a:rPr lang="en-US" dirty="0" smtClean="0">
                <a:latin typeface="BeginnersAlphabet" pitchFamily="2" charset="0"/>
              </a:rPr>
              <a:t>Do you understand English?</a:t>
            </a:r>
            <a:endParaRPr lang="en-US" dirty="0">
              <a:latin typeface="BeginnersAlphabet" pitchFamily="2" charset="0"/>
            </a:endParaRPr>
          </a:p>
        </p:txBody>
      </p:sp>
      <p:sp>
        <p:nvSpPr>
          <p:cNvPr id="9" name="TextBox 8"/>
          <p:cNvSpPr txBox="1"/>
          <p:nvPr/>
        </p:nvSpPr>
        <p:spPr>
          <a:xfrm>
            <a:off x="1219200" y="5029200"/>
            <a:ext cx="2971800" cy="923330"/>
          </a:xfrm>
          <a:prstGeom prst="rect">
            <a:avLst/>
          </a:prstGeom>
          <a:noFill/>
        </p:spPr>
        <p:txBody>
          <a:bodyPr wrap="square" rtlCol="0">
            <a:spAutoFit/>
          </a:bodyPr>
          <a:lstStyle/>
          <a:p>
            <a:r>
              <a:rPr lang="ja-JP" altLang="en-US" smtClean="0"/>
              <a:t>いいえ、わかりません。</a:t>
            </a:r>
            <a:endParaRPr lang="en-US" dirty="0" smtClean="0"/>
          </a:p>
          <a:p>
            <a:r>
              <a:rPr lang="en-US" dirty="0" err="1" smtClean="0">
                <a:latin typeface="BeginnersAlphabet" pitchFamily="2" charset="0"/>
              </a:rPr>
              <a:t>Iie</a:t>
            </a:r>
            <a:r>
              <a:rPr lang="en-US" dirty="0" smtClean="0">
                <a:latin typeface="BeginnersAlphabet" pitchFamily="2" charset="0"/>
              </a:rPr>
              <a:t>, </a:t>
            </a:r>
            <a:r>
              <a:rPr lang="en-US" dirty="0" err="1" smtClean="0">
                <a:latin typeface="BeginnersAlphabet" pitchFamily="2" charset="0"/>
              </a:rPr>
              <a:t>wakarimasen</a:t>
            </a:r>
            <a:r>
              <a:rPr lang="en-US" dirty="0" smtClean="0">
                <a:latin typeface="BeginnersAlphabet" pitchFamily="2" charset="0"/>
              </a:rPr>
              <a:t>.</a:t>
            </a:r>
          </a:p>
          <a:p>
            <a:r>
              <a:rPr lang="en-US" dirty="0" smtClean="0">
                <a:latin typeface="BeginnersAlphabet" pitchFamily="2" charset="0"/>
              </a:rPr>
              <a:t>No, I don’t understand.</a:t>
            </a:r>
            <a:endParaRPr lang="en-US" dirty="0">
              <a:latin typeface="BeginnersAlphabet" pitchFamily="2" charset="0"/>
            </a:endParaRPr>
          </a:p>
        </p:txBody>
      </p:sp>
      <p:sp>
        <p:nvSpPr>
          <p:cNvPr id="10" name="TextBox 9"/>
          <p:cNvSpPr txBox="1"/>
          <p:nvPr/>
        </p:nvSpPr>
        <p:spPr>
          <a:xfrm>
            <a:off x="3505200" y="6248400"/>
            <a:ext cx="2819400" cy="1200329"/>
          </a:xfrm>
          <a:prstGeom prst="rect">
            <a:avLst/>
          </a:prstGeom>
          <a:noFill/>
        </p:spPr>
        <p:txBody>
          <a:bodyPr wrap="square" rtlCol="0">
            <a:spAutoFit/>
          </a:bodyPr>
          <a:lstStyle/>
          <a:p>
            <a:r>
              <a:rPr lang="ja-JP" altLang="en-US" smtClean="0"/>
              <a:t>なにご　が　わかりますか。</a:t>
            </a:r>
            <a:endParaRPr lang="en-US" dirty="0" smtClean="0"/>
          </a:p>
          <a:p>
            <a:r>
              <a:rPr lang="en-US" dirty="0" err="1" smtClean="0">
                <a:latin typeface="BeginnersAlphabet" pitchFamily="2" charset="0"/>
              </a:rPr>
              <a:t>Nanigo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 ka.</a:t>
            </a:r>
          </a:p>
          <a:p>
            <a:r>
              <a:rPr lang="en-US" dirty="0" smtClean="0">
                <a:latin typeface="BeginnersAlphabet" pitchFamily="2" charset="0"/>
              </a:rPr>
              <a:t>What language do you understand?</a:t>
            </a:r>
            <a:endParaRPr lang="en-US" dirty="0">
              <a:latin typeface="BeginnersAlphabet" pitchFamily="2" charset="0"/>
            </a:endParaRPr>
          </a:p>
        </p:txBody>
      </p:sp>
      <p:sp>
        <p:nvSpPr>
          <p:cNvPr id="11" name="Rounded Rectangular Callout 10"/>
          <p:cNvSpPr/>
          <p:nvPr/>
        </p:nvSpPr>
        <p:spPr>
          <a:xfrm>
            <a:off x="762000" y="7772400"/>
            <a:ext cx="3505200" cy="1143000"/>
          </a:xfrm>
          <a:prstGeom prst="wedgeRoundRectCallout">
            <a:avLst>
              <a:gd name="adj1" fmla="val -62045"/>
              <a:gd name="adj2" fmla="val 16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914400" y="7924800"/>
            <a:ext cx="3048000" cy="923330"/>
          </a:xfrm>
          <a:prstGeom prst="rect">
            <a:avLst/>
          </a:prstGeom>
          <a:noFill/>
        </p:spPr>
        <p:txBody>
          <a:bodyPr wrap="square" rtlCol="0">
            <a:spAutoFit/>
          </a:bodyPr>
          <a:lstStyle/>
          <a:p>
            <a:r>
              <a:rPr lang="ja-JP" altLang="en-US" smtClean="0"/>
              <a:t>ちゅうごくご　が　わかります。</a:t>
            </a:r>
            <a:endParaRPr lang="en-US" dirty="0" smtClean="0"/>
          </a:p>
          <a:p>
            <a:r>
              <a:rPr lang="en-US" dirty="0" err="1" smtClean="0">
                <a:latin typeface="BeginnersAlphabet" pitchFamily="2" charset="0"/>
              </a:rPr>
              <a:t>Chuugokugo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a:t>
            </a:r>
          </a:p>
          <a:p>
            <a:r>
              <a:rPr lang="en-US" dirty="0" smtClean="0">
                <a:latin typeface="BeginnersAlphabet" pitchFamily="2" charset="0"/>
              </a:rPr>
              <a:t>I understand Chinese.</a:t>
            </a:r>
            <a:endParaRPr lang="en-US" dirty="0">
              <a:latin typeface="BeginnersAlphabet"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ular Callout 15"/>
          <p:cNvSpPr/>
          <p:nvPr/>
        </p:nvSpPr>
        <p:spPr>
          <a:xfrm>
            <a:off x="1295400" y="8229600"/>
            <a:ext cx="3886200" cy="914400"/>
          </a:xfrm>
          <a:prstGeom prst="wedgeRoundRectCallout">
            <a:avLst>
              <a:gd name="adj1" fmla="val -63810"/>
              <a:gd name="adj2" fmla="val 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ounded Rectangular Callout 14"/>
          <p:cNvSpPr/>
          <p:nvPr/>
        </p:nvSpPr>
        <p:spPr>
          <a:xfrm>
            <a:off x="1295400" y="7086600"/>
            <a:ext cx="3886200" cy="914400"/>
          </a:xfrm>
          <a:prstGeom prst="wedgeRoundRectCallout">
            <a:avLst>
              <a:gd name="adj1" fmla="val 71377"/>
              <a:gd name="adj2" fmla="val 6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ular Callout 13"/>
          <p:cNvSpPr/>
          <p:nvPr/>
        </p:nvSpPr>
        <p:spPr>
          <a:xfrm>
            <a:off x="1219200" y="6019800"/>
            <a:ext cx="3886200" cy="914400"/>
          </a:xfrm>
          <a:prstGeom prst="wedgeRoundRectCallout">
            <a:avLst>
              <a:gd name="adj1" fmla="val -63810"/>
              <a:gd name="adj2" fmla="val -47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1524000" y="6004679"/>
            <a:ext cx="4114800" cy="3139321"/>
          </a:xfrm>
          <a:prstGeom prst="rect">
            <a:avLst/>
          </a:prstGeom>
          <a:noFill/>
        </p:spPr>
        <p:txBody>
          <a:bodyPr wrap="square" rtlCol="0">
            <a:spAutoFit/>
          </a:bodyPr>
          <a:lstStyle/>
          <a:p>
            <a:r>
              <a:rPr lang="ja-JP" altLang="en-US" smtClean="0"/>
              <a:t>にほんご　が　わかります。</a:t>
            </a:r>
            <a:endParaRPr lang="en-US" dirty="0" smtClean="0"/>
          </a:p>
          <a:p>
            <a:r>
              <a:rPr lang="en-US" dirty="0" err="1" smtClean="0">
                <a:latin typeface="BeginnersAlphabet" pitchFamily="2" charset="0"/>
              </a:rPr>
              <a:t>Nihongo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a:t>
            </a:r>
            <a:r>
              <a:rPr lang="en-US" dirty="0" smtClean="0">
                <a:latin typeface="BeginnersAlphabet" pitchFamily="2" charset="0"/>
              </a:rPr>
              <a:t>.</a:t>
            </a:r>
          </a:p>
          <a:p>
            <a:r>
              <a:rPr lang="en-US" dirty="0" smtClean="0">
                <a:latin typeface="BeginnersAlphabet" pitchFamily="2" charset="0"/>
              </a:rPr>
              <a:t>I understand Japanese.</a:t>
            </a:r>
          </a:p>
          <a:p>
            <a:endParaRPr lang="en-US" dirty="0" smtClean="0"/>
          </a:p>
          <a:p>
            <a:r>
              <a:rPr lang="ja-JP" altLang="en-US" smtClean="0"/>
              <a:t>なにご　が　わかります。</a:t>
            </a:r>
            <a:endParaRPr lang="en-US" dirty="0" smtClean="0"/>
          </a:p>
          <a:p>
            <a:r>
              <a:rPr lang="en-US" dirty="0" err="1" smtClean="0">
                <a:latin typeface="BeginnersAlphabet" pitchFamily="2" charset="0"/>
              </a:rPr>
              <a:t>Nanigo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wakarimasuka</a:t>
            </a:r>
            <a:r>
              <a:rPr lang="en-US" dirty="0" smtClean="0">
                <a:latin typeface="BeginnersAlphabet" pitchFamily="2" charset="0"/>
              </a:rPr>
              <a:t>.</a:t>
            </a:r>
          </a:p>
          <a:p>
            <a:r>
              <a:rPr lang="en-US" dirty="0" smtClean="0">
                <a:latin typeface="BeginnersAlphabet" pitchFamily="2" charset="0"/>
              </a:rPr>
              <a:t>What language do you understand?</a:t>
            </a:r>
          </a:p>
          <a:p>
            <a:endParaRPr lang="en-US" dirty="0" smtClean="0"/>
          </a:p>
          <a:p>
            <a:r>
              <a:rPr lang="ja-JP" altLang="en-US" smtClean="0"/>
              <a:t>えいご　が　わかりますか。</a:t>
            </a:r>
            <a:endParaRPr lang="en-US" dirty="0" smtClean="0"/>
          </a:p>
          <a:p>
            <a:r>
              <a:rPr lang="en-US" dirty="0" err="1" smtClean="0">
                <a:latin typeface="BeginnersAlphabet" pitchFamily="2" charset="0"/>
              </a:rPr>
              <a:t>Eigo</a:t>
            </a:r>
            <a:r>
              <a:rPr lang="en-US" dirty="0" smtClean="0">
                <a:latin typeface="BeginnersAlphabet" pitchFamily="2" charset="0"/>
              </a:rPr>
              <a:t> </a:t>
            </a:r>
            <a:r>
              <a:rPr lang="en-US" dirty="0" err="1" smtClean="0">
                <a:latin typeface="BeginnersAlphabet" pitchFamily="2" charset="0"/>
              </a:rPr>
              <a:t>ga</a:t>
            </a:r>
            <a:r>
              <a:rPr lang="en-US" dirty="0" smtClean="0">
                <a:latin typeface="BeginnersAlphabet" pitchFamily="2" charset="0"/>
              </a:rPr>
              <a:t> </a:t>
            </a:r>
            <a:r>
              <a:rPr lang="en-US" dirty="0" err="1" smtClean="0">
                <a:latin typeface="BeginnersAlphabet" pitchFamily="2" charset="0"/>
              </a:rPr>
              <a:t>wakarimasuka</a:t>
            </a:r>
            <a:r>
              <a:rPr lang="en-US" dirty="0" smtClean="0">
                <a:latin typeface="BeginnersAlphabet" pitchFamily="2" charset="0"/>
              </a:rPr>
              <a:t>.</a:t>
            </a:r>
          </a:p>
          <a:p>
            <a:r>
              <a:rPr lang="en-US" dirty="0" smtClean="0">
                <a:latin typeface="BeginnersAlphabet" pitchFamily="2" charset="0"/>
              </a:rPr>
              <a:t>Do you understand English?</a:t>
            </a:r>
            <a:endParaRPr lang="en-US" dirty="0">
              <a:latin typeface="BeginnersAlphabet" pitchFamily="2" charset="0"/>
            </a:endParaRPr>
          </a:p>
        </p:txBody>
      </p:sp>
      <p:sp>
        <p:nvSpPr>
          <p:cNvPr id="2" name="TextBox 1"/>
          <p:cNvSpPr txBox="1"/>
          <p:nvPr/>
        </p:nvSpPr>
        <p:spPr>
          <a:xfrm>
            <a:off x="1219200" y="457200"/>
            <a:ext cx="4419600" cy="646331"/>
          </a:xfrm>
          <a:prstGeom prst="rect">
            <a:avLst/>
          </a:prstGeom>
          <a:noFill/>
        </p:spPr>
        <p:txBody>
          <a:bodyPr wrap="square" rtlCol="0">
            <a:spAutoFit/>
          </a:bodyPr>
          <a:lstStyle/>
          <a:p>
            <a:pPr algn="ctr"/>
            <a:r>
              <a:rPr lang="en-US" sz="3600" b="1" dirty="0" smtClean="0">
                <a:latin typeface="BeginnersAlphabet" pitchFamily="2" charset="0"/>
              </a:rPr>
              <a:t>Countries and Languages</a:t>
            </a:r>
            <a:endParaRPr lang="en-US" sz="3600" b="1" dirty="0">
              <a:latin typeface="BeginnersAlphabet" pitchFamily="2" charset="0"/>
            </a:endParaRPr>
          </a:p>
        </p:txBody>
      </p:sp>
      <p:sp>
        <p:nvSpPr>
          <p:cNvPr id="4" name="TextBox 3"/>
          <p:cNvSpPr txBox="1"/>
          <p:nvPr/>
        </p:nvSpPr>
        <p:spPr>
          <a:xfrm>
            <a:off x="457200" y="1219200"/>
            <a:ext cx="5943600" cy="923330"/>
          </a:xfrm>
          <a:prstGeom prst="rect">
            <a:avLst/>
          </a:prstGeom>
          <a:noFill/>
        </p:spPr>
        <p:txBody>
          <a:bodyPr wrap="square" rtlCol="0">
            <a:spAutoFit/>
          </a:bodyPr>
          <a:lstStyle/>
          <a:p>
            <a:r>
              <a:rPr lang="en-US" dirty="0" smtClean="0">
                <a:latin typeface="BeginnersAlphabet" pitchFamily="2" charset="0"/>
              </a:rPr>
              <a:t>In Japanese “go” means language.  To say the language that is spoken in that country add “go” to the end of the name of the country.  (English is of course the exception).   The following table will help you.</a:t>
            </a:r>
            <a:endParaRPr lang="en-US" dirty="0">
              <a:latin typeface="BeginnersAlphabet" pitchFamily="2" charset="0"/>
            </a:endParaRPr>
          </a:p>
        </p:txBody>
      </p:sp>
      <p:graphicFrame>
        <p:nvGraphicFramePr>
          <p:cNvPr id="5" name="Table 4"/>
          <p:cNvGraphicFramePr>
            <a:graphicFrameLocks noGrp="1"/>
          </p:cNvGraphicFramePr>
          <p:nvPr/>
        </p:nvGraphicFramePr>
        <p:xfrm>
          <a:off x="228599" y="2438400"/>
          <a:ext cx="6400801" cy="3108960"/>
        </p:xfrm>
        <a:graphic>
          <a:graphicData uri="http://schemas.openxmlformats.org/drawingml/2006/table">
            <a:tbl>
              <a:tblPr firstRow="1" bandRow="1">
                <a:tableStyleId>{5940675A-B579-460E-94D1-54222C63F5DA}</a:tableStyleId>
              </a:tblPr>
              <a:tblGrid>
                <a:gridCol w="1828800"/>
                <a:gridCol w="1371601"/>
                <a:gridCol w="1676400"/>
                <a:gridCol w="1524000"/>
              </a:tblGrid>
              <a:tr h="444500">
                <a:tc>
                  <a:txBody>
                    <a:bodyPr/>
                    <a:lstStyle/>
                    <a:p>
                      <a:r>
                        <a:rPr lang="en-US" sz="2800" dirty="0" smtClean="0">
                          <a:latin typeface="BeginnersAlphabet" pitchFamily="2" charset="0"/>
                        </a:rPr>
                        <a:t>France</a:t>
                      </a:r>
                      <a:endParaRPr lang="en-US" sz="2800" dirty="0">
                        <a:latin typeface="BeginnersAlphabet" pitchFamily="2" charset="0"/>
                      </a:endParaRPr>
                    </a:p>
                  </a:txBody>
                  <a:tcPr/>
                </a:tc>
                <a:tc>
                  <a:txBody>
                    <a:bodyPr/>
                    <a:lstStyle/>
                    <a:p>
                      <a:r>
                        <a:rPr lang="en-US" sz="2800" dirty="0" err="1" smtClean="0">
                          <a:latin typeface="BeginnersAlphabet" pitchFamily="2" charset="0"/>
                        </a:rPr>
                        <a:t>Furansu</a:t>
                      </a:r>
                      <a:endParaRPr lang="en-US" sz="2800" dirty="0">
                        <a:latin typeface="BeginnersAlphabet" pitchFamily="2" charset="0"/>
                      </a:endParaRPr>
                    </a:p>
                  </a:txBody>
                  <a:tcPr/>
                </a:tc>
                <a:tc>
                  <a:txBody>
                    <a:bodyPr/>
                    <a:lstStyle/>
                    <a:p>
                      <a:r>
                        <a:rPr lang="en-US" sz="2800" dirty="0" err="1" smtClean="0">
                          <a:latin typeface="BeginnersAlphabet" pitchFamily="2" charset="0"/>
                        </a:rPr>
                        <a:t>Furansu</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フランス</a:t>
                      </a:r>
                      <a:r>
                        <a:rPr lang="ja-JP" altLang="en-US" sz="2400" b="1" smtClean="0">
                          <a:latin typeface="BeginnersAlphabet" pitchFamily="2" charset="0"/>
                        </a:rPr>
                        <a:t>ご</a:t>
                      </a:r>
                      <a:endParaRPr lang="en-US" sz="2400" b="1" dirty="0">
                        <a:latin typeface="BeginnersAlphabet" pitchFamily="2" charset="0"/>
                      </a:endParaRPr>
                    </a:p>
                  </a:txBody>
                  <a:tcPr/>
                </a:tc>
              </a:tr>
              <a:tr h="444500">
                <a:tc>
                  <a:txBody>
                    <a:bodyPr/>
                    <a:lstStyle/>
                    <a:p>
                      <a:r>
                        <a:rPr lang="en-US" sz="2800" dirty="0" smtClean="0">
                          <a:latin typeface="BeginnersAlphabet" pitchFamily="2" charset="0"/>
                        </a:rPr>
                        <a:t>Germany</a:t>
                      </a:r>
                      <a:endParaRPr lang="en-US" sz="2800" dirty="0">
                        <a:latin typeface="BeginnersAlphabet" pitchFamily="2" charset="0"/>
                      </a:endParaRPr>
                    </a:p>
                  </a:txBody>
                  <a:tcPr/>
                </a:tc>
                <a:tc>
                  <a:txBody>
                    <a:bodyPr/>
                    <a:lstStyle/>
                    <a:p>
                      <a:r>
                        <a:rPr lang="en-US" sz="2800" dirty="0" err="1" smtClean="0">
                          <a:latin typeface="BeginnersAlphabet" pitchFamily="2" charset="0"/>
                        </a:rPr>
                        <a:t>Doitsu</a:t>
                      </a:r>
                      <a:endParaRPr lang="en-US" sz="2800" dirty="0">
                        <a:latin typeface="BeginnersAlphabet" pitchFamily="2" charset="0"/>
                      </a:endParaRPr>
                    </a:p>
                  </a:txBody>
                  <a:tcPr/>
                </a:tc>
                <a:tc>
                  <a:txBody>
                    <a:bodyPr/>
                    <a:lstStyle/>
                    <a:p>
                      <a:r>
                        <a:rPr lang="en-US" sz="2800" dirty="0" err="1" smtClean="0">
                          <a:latin typeface="BeginnersAlphabet" pitchFamily="2" charset="0"/>
                        </a:rPr>
                        <a:t>Doitsu</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ドイツ</a:t>
                      </a:r>
                      <a:r>
                        <a:rPr lang="ja-JP" altLang="en-US" sz="2400" b="1" smtClean="0">
                          <a:latin typeface="BeginnersAlphabet" pitchFamily="2" charset="0"/>
                        </a:rPr>
                        <a:t>ご</a:t>
                      </a:r>
                      <a:endParaRPr lang="en-US" sz="2400" b="1" dirty="0">
                        <a:latin typeface="BeginnersAlphabet" pitchFamily="2" charset="0"/>
                      </a:endParaRPr>
                    </a:p>
                  </a:txBody>
                  <a:tcPr/>
                </a:tc>
              </a:tr>
              <a:tr h="444500">
                <a:tc>
                  <a:txBody>
                    <a:bodyPr/>
                    <a:lstStyle/>
                    <a:p>
                      <a:r>
                        <a:rPr lang="en-US" sz="2800" dirty="0" smtClean="0">
                          <a:latin typeface="BeginnersAlphabet" pitchFamily="2" charset="0"/>
                        </a:rPr>
                        <a:t>Italy</a:t>
                      </a:r>
                      <a:endParaRPr lang="en-US" sz="2800" dirty="0">
                        <a:latin typeface="BeginnersAlphabet" pitchFamily="2" charset="0"/>
                      </a:endParaRPr>
                    </a:p>
                  </a:txBody>
                  <a:tcPr/>
                </a:tc>
                <a:tc>
                  <a:txBody>
                    <a:bodyPr/>
                    <a:lstStyle/>
                    <a:p>
                      <a:r>
                        <a:rPr lang="en-US" sz="2800" dirty="0" err="1" smtClean="0">
                          <a:latin typeface="BeginnersAlphabet" pitchFamily="2" charset="0"/>
                        </a:rPr>
                        <a:t>Itaria</a:t>
                      </a:r>
                      <a:endParaRPr lang="en-US" sz="2800" dirty="0">
                        <a:latin typeface="BeginnersAlphabet" pitchFamily="2" charset="0"/>
                      </a:endParaRPr>
                    </a:p>
                  </a:txBody>
                  <a:tcPr/>
                </a:tc>
                <a:tc>
                  <a:txBody>
                    <a:bodyPr/>
                    <a:lstStyle/>
                    <a:p>
                      <a:r>
                        <a:rPr lang="en-US" sz="2800" dirty="0" err="1" smtClean="0">
                          <a:latin typeface="BeginnersAlphabet" pitchFamily="2" charset="0"/>
                        </a:rPr>
                        <a:t>Itaria</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イタリア</a:t>
                      </a:r>
                      <a:r>
                        <a:rPr lang="ja-JP" altLang="en-US" sz="2400" b="1" smtClean="0">
                          <a:latin typeface="BeginnersAlphabet" pitchFamily="2" charset="0"/>
                        </a:rPr>
                        <a:t>ご</a:t>
                      </a:r>
                      <a:endParaRPr lang="en-US" sz="2400" b="1" dirty="0">
                        <a:latin typeface="BeginnersAlphabet" pitchFamily="2" charset="0"/>
                      </a:endParaRPr>
                    </a:p>
                  </a:txBody>
                  <a:tcPr/>
                </a:tc>
              </a:tr>
              <a:tr h="444500">
                <a:tc>
                  <a:txBody>
                    <a:bodyPr/>
                    <a:lstStyle/>
                    <a:p>
                      <a:r>
                        <a:rPr lang="en-US" sz="2800" dirty="0" smtClean="0">
                          <a:latin typeface="BeginnersAlphabet" pitchFamily="2" charset="0"/>
                        </a:rPr>
                        <a:t>China</a:t>
                      </a:r>
                      <a:endParaRPr lang="en-US" sz="2800" dirty="0">
                        <a:latin typeface="BeginnersAlphabet" pitchFamily="2" charset="0"/>
                      </a:endParaRPr>
                    </a:p>
                  </a:txBody>
                  <a:tcPr/>
                </a:tc>
                <a:tc>
                  <a:txBody>
                    <a:bodyPr/>
                    <a:lstStyle/>
                    <a:p>
                      <a:r>
                        <a:rPr lang="en-US" sz="2800" dirty="0" err="1" smtClean="0">
                          <a:latin typeface="BeginnersAlphabet" pitchFamily="2" charset="0"/>
                        </a:rPr>
                        <a:t>Chuugoku</a:t>
                      </a:r>
                      <a:endParaRPr lang="en-US" sz="2800" dirty="0">
                        <a:latin typeface="BeginnersAlphabet" pitchFamily="2" charset="0"/>
                      </a:endParaRPr>
                    </a:p>
                  </a:txBody>
                  <a:tcPr/>
                </a:tc>
                <a:tc>
                  <a:txBody>
                    <a:bodyPr/>
                    <a:lstStyle/>
                    <a:p>
                      <a:r>
                        <a:rPr lang="en-US" sz="2800" dirty="0" err="1" smtClean="0">
                          <a:latin typeface="BeginnersAlphabet" pitchFamily="2" charset="0"/>
                        </a:rPr>
                        <a:t>Chuugoku</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ちゅごく</a:t>
                      </a:r>
                      <a:r>
                        <a:rPr lang="ja-JP" altLang="en-US" sz="2400" b="1" smtClean="0">
                          <a:latin typeface="BeginnersAlphabet" pitchFamily="2" charset="0"/>
                        </a:rPr>
                        <a:t>ご</a:t>
                      </a:r>
                      <a:endParaRPr lang="en-US" sz="2400" b="1" dirty="0">
                        <a:latin typeface="BeginnersAlphabet" pitchFamily="2" charset="0"/>
                      </a:endParaRPr>
                    </a:p>
                  </a:txBody>
                  <a:tcPr/>
                </a:tc>
              </a:tr>
              <a:tr h="444500">
                <a:tc>
                  <a:txBody>
                    <a:bodyPr/>
                    <a:lstStyle/>
                    <a:p>
                      <a:r>
                        <a:rPr lang="en-US" sz="2800" dirty="0" smtClean="0">
                          <a:latin typeface="BeginnersAlphabet" pitchFamily="2" charset="0"/>
                        </a:rPr>
                        <a:t>England</a:t>
                      </a:r>
                      <a:endParaRPr lang="en-US" sz="2800" dirty="0">
                        <a:latin typeface="BeginnersAlphabet" pitchFamily="2" charset="0"/>
                      </a:endParaRPr>
                    </a:p>
                  </a:txBody>
                  <a:tcPr/>
                </a:tc>
                <a:tc>
                  <a:txBody>
                    <a:bodyPr/>
                    <a:lstStyle/>
                    <a:p>
                      <a:r>
                        <a:rPr lang="en-US" sz="2800" dirty="0" err="1" smtClean="0">
                          <a:latin typeface="BeginnersAlphabet" pitchFamily="2" charset="0"/>
                        </a:rPr>
                        <a:t>Eikoku</a:t>
                      </a:r>
                      <a:endParaRPr lang="en-US" sz="2800" dirty="0">
                        <a:latin typeface="BeginnersAlphabet" pitchFamily="2" charset="0"/>
                      </a:endParaRPr>
                    </a:p>
                  </a:txBody>
                  <a:tcPr/>
                </a:tc>
                <a:tc>
                  <a:txBody>
                    <a:bodyPr/>
                    <a:lstStyle/>
                    <a:p>
                      <a:r>
                        <a:rPr lang="en-US" sz="2800" dirty="0" err="1" smtClean="0">
                          <a:latin typeface="BeginnersAlphabet" pitchFamily="2" charset="0"/>
                        </a:rPr>
                        <a:t>Ei</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えい</a:t>
                      </a:r>
                      <a:r>
                        <a:rPr lang="ja-JP" altLang="en-US" sz="2400" b="1" smtClean="0">
                          <a:latin typeface="BeginnersAlphabet" pitchFamily="2" charset="0"/>
                        </a:rPr>
                        <a:t>ご</a:t>
                      </a:r>
                      <a:endParaRPr lang="en-US" sz="2400" b="1" dirty="0">
                        <a:latin typeface="BeginnersAlphabet" pitchFamily="2" charset="0"/>
                      </a:endParaRPr>
                    </a:p>
                  </a:txBody>
                  <a:tcPr/>
                </a:tc>
              </a:tr>
              <a:tr h="444500">
                <a:tc>
                  <a:txBody>
                    <a:bodyPr/>
                    <a:lstStyle/>
                    <a:p>
                      <a:r>
                        <a:rPr lang="en-US" sz="2800" dirty="0" smtClean="0">
                          <a:latin typeface="BeginnersAlphabet" pitchFamily="2" charset="0"/>
                        </a:rPr>
                        <a:t>What?</a:t>
                      </a:r>
                      <a:endParaRPr lang="en-US" sz="2800" dirty="0">
                        <a:latin typeface="BeginnersAlphabet" pitchFamily="2" charset="0"/>
                      </a:endParaRPr>
                    </a:p>
                  </a:txBody>
                  <a:tcPr/>
                </a:tc>
                <a:tc>
                  <a:txBody>
                    <a:bodyPr/>
                    <a:lstStyle/>
                    <a:p>
                      <a:r>
                        <a:rPr lang="en-US" sz="2800" dirty="0" err="1" smtClean="0">
                          <a:latin typeface="BeginnersAlphabet" pitchFamily="2" charset="0"/>
                        </a:rPr>
                        <a:t>Nani</a:t>
                      </a:r>
                      <a:endParaRPr lang="en-US" sz="2800" dirty="0">
                        <a:latin typeface="BeginnersAlphabet" pitchFamily="2" charset="0"/>
                      </a:endParaRPr>
                    </a:p>
                  </a:txBody>
                  <a:tcPr/>
                </a:tc>
                <a:tc>
                  <a:txBody>
                    <a:bodyPr/>
                    <a:lstStyle/>
                    <a:p>
                      <a:r>
                        <a:rPr lang="en-US" sz="2800" dirty="0" err="1" smtClean="0">
                          <a:latin typeface="BeginnersAlphabet" pitchFamily="2" charset="0"/>
                        </a:rPr>
                        <a:t>nani</a:t>
                      </a:r>
                      <a:r>
                        <a:rPr lang="en-US" sz="2800" b="1" dirty="0" err="1" smtClean="0">
                          <a:latin typeface="BeginnersAlphabet" pitchFamily="2" charset="0"/>
                        </a:rPr>
                        <a:t>go</a:t>
                      </a:r>
                      <a:endParaRPr lang="en-US" sz="2800" b="1" dirty="0">
                        <a:latin typeface="BeginnersAlphabet" pitchFamily="2" charset="0"/>
                      </a:endParaRPr>
                    </a:p>
                  </a:txBody>
                  <a:tcPr/>
                </a:tc>
                <a:tc>
                  <a:txBody>
                    <a:bodyPr/>
                    <a:lstStyle/>
                    <a:p>
                      <a:r>
                        <a:rPr lang="ja-JP" altLang="en-US" sz="2400" b="0" smtClean="0">
                          <a:latin typeface="BeginnersAlphabet" pitchFamily="2" charset="0"/>
                        </a:rPr>
                        <a:t>なに</a:t>
                      </a:r>
                      <a:r>
                        <a:rPr lang="ja-JP" altLang="en-US" sz="2400" b="1" smtClean="0">
                          <a:latin typeface="BeginnersAlphabet" pitchFamily="2" charset="0"/>
                        </a:rPr>
                        <a:t>ご</a:t>
                      </a:r>
                      <a:endParaRPr lang="en-US" sz="2400" b="1" dirty="0">
                        <a:latin typeface="BeginnersAlphabet" pitchFamily="2" charset="0"/>
                      </a:endParaRPr>
                    </a:p>
                  </a:txBody>
                  <a:tcPr/>
                </a:tc>
              </a:tr>
            </a:tbl>
          </a:graphicData>
        </a:graphic>
      </p:graphicFrame>
      <p:pic>
        <p:nvPicPr>
          <p:cNvPr id="6" name="Picture 5" descr="http://web-japan.org/kidsweb/language/lesson3/images/hata1.gif"/>
          <p:cNvPicPr/>
          <p:nvPr/>
        </p:nvPicPr>
        <p:blipFill>
          <a:blip r:embed="rId3" cstate="print"/>
          <a:srcRect/>
          <a:stretch>
            <a:fillRect/>
          </a:stretch>
        </p:blipFill>
        <p:spPr bwMode="auto">
          <a:xfrm>
            <a:off x="1143000" y="2514600"/>
            <a:ext cx="542925" cy="428625"/>
          </a:xfrm>
          <a:prstGeom prst="rect">
            <a:avLst/>
          </a:prstGeom>
          <a:noFill/>
          <a:ln w="9525">
            <a:noFill/>
            <a:miter lim="800000"/>
            <a:headEnd/>
            <a:tailEnd/>
          </a:ln>
        </p:spPr>
      </p:pic>
      <p:pic>
        <p:nvPicPr>
          <p:cNvPr id="7" name="Picture 6" descr="http://web-japan.org/kidsweb/language/lesson3/images/hata2.gif"/>
          <p:cNvPicPr/>
          <p:nvPr/>
        </p:nvPicPr>
        <p:blipFill>
          <a:blip r:embed="rId4" cstate="print"/>
          <a:srcRect/>
          <a:stretch>
            <a:fillRect/>
          </a:stretch>
        </p:blipFill>
        <p:spPr bwMode="auto">
          <a:xfrm>
            <a:off x="1371600" y="2971800"/>
            <a:ext cx="638175" cy="457200"/>
          </a:xfrm>
          <a:prstGeom prst="rect">
            <a:avLst/>
          </a:prstGeom>
          <a:noFill/>
          <a:ln w="9525">
            <a:noFill/>
            <a:miter lim="800000"/>
            <a:headEnd/>
            <a:tailEnd/>
          </a:ln>
        </p:spPr>
      </p:pic>
      <p:pic>
        <p:nvPicPr>
          <p:cNvPr id="8" name="Picture 7" descr="http://web-japan.org/kidsweb/language/lesson3/images/hata3.gif"/>
          <p:cNvPicPr/>
          <p:nvPr/>
        </p:nvPicPr>
        <p:blipFill>
          <a:blip r:embed="rId5" cstate="print"/>
          <a:srcRect/>
          <a:stretch>
            <a:fillRect/>
          </a:stretch>
        </p:blipFill>
        <p:spPr bwMode="auto">
          <a:xfrm>
            <a:off x="914400" y="3581400"/>
            <a:ext cx="542925" cy="400050"/>
          </a:xfrm>
          <a:prstGeom prst="rect">
            <a:avLst/>
          </a:prstGeom>
          <a:noFill/>
          <a:ln w="9525">
            <a:noFill/>
            <a:miter lim="800000"/>
            <a:headEnd/>
            <a:tailEnd/>
          </a:ln>
        </p:spPr>
      </p:pic>
      <p:pic>
        <p:nvPicPr>
          <p:cNvPr id="9" name="Picture 8" descr="http://web-japan.org/kidsweb/language/lesson3/images/hata4.gif"/>
          <p:cNvPicPr/>
          <p:nvPr/>
        </p:nvPicPr>
        <p:blipFill>
          <a:blip r:embed="rId6" cstate="print"/>
          <a:srcRect/>
          <a:stretch>
            <a:fillRect/>
          </a:stretch>
        </p:blipFill>
        <p:spPr bwMode="auto">
          <a:xfrm>
            <a:off x="990600" y="4038600"/>
            <a:ext cx="590550" cy="438150"/>
          </a:xfrm>
          <a:prstGeom prst="rect">
            <a:avLst/>
          </a:prstGeom>
          <a:noFill/>
          <a:ln w="9525">
            <a:noFill/>
            <a:miter lim="800000"/>
            <a:headEnd/>
            <a:tailEnd/>
          </a:ln>
        </p:spPr>
      </p:pic>
      <p:pic>
        <p:nvPicPr>
          <p:cNvPr id="10" name="Picture 9" descr="http://web-japan.org/kidsweb/language/lesson3/images/hata5.gif"/>
          <p:cNvPicPr/>
          <p:nvPr/>
        </p:nvPicPr>
        <p:blipFill>
          <a:blip r:embed="rId7" cstate="print"/>
          <a:srcRect/>
          <a:stretch>
            <a:fillRect/>
          </a:stretch>
        </p:blipFill>
        <p:spPr bwMode="auto">
          <a:xfrm>
            <a:off x="1295400" y="4572000"/>
            <a:ext cx="552450" cy="428625"/>
          </a:xfrm>
          <a:prstGeom prst="rect">
            <a:avLst/>
          </a:prstGeom>
          <a:noFill/>
          <a:ln w="9525">
            <a:noFill/>
            <a:miter lim="800000"/>
            <a:headEnd/>
            <a:tailEnd/>
          </a:ln>
        </p:spPr>
      </p:pic>
      <p:pic>
        <p:nvPicPr>
          <p:cNvPr id="11" name="Picture 10" descr="http://web-japan.org/kidsweb/language/lesson3/images/hata6.gif"/>
          <p:cNvPicPr/>
          <p:nvPr/>
        </p:nvPicPr>
        <p:blipFill>
          <a:blip r:embed="rId8" cstate="print"/>
          <a:srcRect/>
          <a:stretch>
            <a:fillRect/>
          </a:stretch>
        </p:blipFill>
        <p:spPr bwMode="auto">
          <a:xfrm>
            <a:off x="1143000" y="5105400"/>
            <a:ext cx="552450" cy="476250"/>
          </a:xfrm>
          <a:prstGeom prst="rect">
            <a:avLst/>
          </a:prstGeom>
          <a:noFill/>
          <a:ln w="9525">
            <a:noFill/>
            <a:miter lim="800000"/>
            <a:headEnd/>
            <a:tailEnd/>
          </a:ln>
        </p:spPr>
      </p:pic>
      <p:sp>
        <p:nvSpPr>
          <p:cNvPr id="12" name="TextBox 11"/>
          <p:cNvSpPr txBox="1"/>
          <p:nvPr/>
        </p:nvSpPr>
        <p:spPr>
          <a:xfrm>
            <a:off x="304800" y="5638800"/>
            <a:ext cx="5334000" cy="369332"/>
          </a:xfrm>
          <a:prstGeom prst="rect">
            <a:avLst/>
          </a:prstGeom>
          <a:noFill/>
        </p:spPr>
        <p:txBody>
          <a:bodyPr wrap="square" rtlCol="0">
            <a:spAutoFit/>
          </a:bodyPr>
          <a:lstStyle/>
          <a:p>
            <a:r>
              <a:rPr lang="en-US" dirty="0" smtClean="0">
                <a:latin typeface="BeginnersAlphabet" pitchFamily="2" charset="0"/>
              </a:rPr>
              <a:t>Now you can say these sentences in Japanese!  Have a go...</a:t>
            </a:r>
            <a:endParaRPr lang="en-US" dirty="0">
              <a:latin typeface="BeginnersAlphabet"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762000"/>
          <a:ext cx="6324600" cy="3059430"/>
        </p:xfrm>
        <a:graphic>
          <a:graphicData uri="http://schemas.openxmlformats.org/drawingml/2006/table">
            <a:tbl>
              <a:tblPr firstRow="1" bandRow="1">
                <a:tableStyleId>{5C22544A-7EE6-4342-B048-85BDC9FD1C3A}</a:tableStyleId>
              </a:tblPr>
              <a:tblGrid>
                <a:gridCol w="1752600"/>
                <a:gridCol w="2362200"/>
                <a:gridCol w="2209800"/>
              </a:tblGrid>
              <a:tr h="552450">
                <a:tc gridSpan="3">
                  <a:txBody>
                    <a:bodyPr/>
                    <a:lstStyle/>
                    <a:p>
                      <a:r>
                        <a:rPr lang="en-US" sz="2400" dirty="0" smtClean="0">
                          <a:latin typeface="BeginnersAlphabet" pitchFamily="2" charset="0"/>
                        </a:rPr>
                        <a:t>Here are some other very useful phrases to know...</a:t>
                      </a:r>
                      <a:endParaRPr lang="en-US" sz="2400" dirty="0">
                        <a:latin typeface="BeginnersAlphabet" pitchFamily="2" charset="0"/>
                      </a:endParaRPr>
                    </a:p>
                  </a:txBody>
                  <a:tcPr/>
                </a:tc>
                <a:tc hMerge="1">
                  <a:txBody>
                    <a:bodyPr/>
                    <a:lstStyle/>
                    <a:p>
                      <a:endParaRPr lang="en-US"/>
                    </a:p>
                  </a:txBody>
                  <a:tcPr/>
                </a:tc>
                <a:tc hMerge="1">
                  <a:txBody>
                    <a:bodyPr/>
                    <a:lstStyle/>
                    <a:p>
                      <a:endParaRPr lang="en-US" dirty="0"/>
                    </a:p>
                  </a:txBody>
                  <a:tcPr/>
                </a:tc>
              </a:tr>
              <a:tr h="552450">
                <a:tc>
                  <a:txBody>
                    <a:bodyPr/>
                    <a:lstStyle/>
                    <a:p>
                      <a:pPr algn="ctr"/>
                      <a:r>
                        <a:rPr lang="en-US" sz="2800" b="1" dirty="0" smtClean="0">
                          <a:latin typeface="BeginnersAlphabet" pitchFamily="2" charset="0"/>
                        </a:rPr>
                        <a:t>English</a:t>
                      </a:r>
                      <a:endParaRPr lang="en-US" sz="2800" b="1" dirty="0">
                        <a:latin typeface="BeginnersAlphabet" pitchFamily="2" charset="0"/>
                      </a:endParaRPr>
                    </a:p>
                  </a:txBody>
                  <a:tcPr/>
                </a:tc>
                <a:tc>
                  <a:txBody>
                    <a:bodyPr/>
                    <a:lstStyle/>
                    <a:p>
                      <a:pPr algn="ctr"/>
                      <a:r>
                        <a:rPr lang="en-US" sz="2800" b="1" dirty="0" err="1" smtClean="0">
                          <a:latin typeface="BeginnersAlphabet" pitchFamily="2" charset="0"/>
                        </a:rPr>
                        <a:t>Roomaji</a:t>
                      </a:r>
                      <a:endParaRPr lang="en-US" sz="2800" b="1" dirty="0">
                        <a:latin typeface="BeginnersAlphabet" pitchFamily="2" charset="0"/>
                      </a:endParaRPr>
                    </a:p>
                  </a:txBody>
                  <a:tcPr/>
                </a:tc>
                <a:tc>
                  <a:txBody>
                    <a:bodyPr/>
                    <a:lstStyle/>
                    <a:p>
                      <a:pPr algn="ctr"/>
                      <a:r>
                        <a:rPr lang="en-US" sz="2800" b="1" dirty="0" smtClean="0">
                          <a:latin typeface="BeginnersAlphabet" pitchFamily="2" charset="0"/>
                        </a:rPr>
                        <a:t>Hiragana</a:t>
                      </a:r>
                      <a:endParaRPr lang="en-US" sz="2800" b="1" dirty="0">
                        <a:latin typeface="BeginnersAlphabet" pitchFamily="2" charset="0"/>
                      </a:endParaRPr>
                    </a:p>
                  </a:txBody>
                  <a:tcPr/>
                </a:tc>
              </a:tr>
              <a:tr h="552450">
                <a:tc>
                  <a:txBody>
                    <a:bodyPr/>
                    <a:lstStyle/>
                    <a:p>
                      <a:pPr algn="ctr"/>
                      <a:r>
                        <a:rPr lang="en-US" sz="2000" b="0" dirty="0" smtClean="0">
                          <a:latin typeface="BeginnersAlphabet" pitchFamily="2" charset="0"/>
                        </a:rPr>
                        <a:t>Please</a:t>
                      </a:r>
                      <a:r>
                        <a:rPr lang="en-US" sz="2000" b="0" baseline="0" dirty="0" smtClean="0">
                          <a:latin typeface="BeginnersAlphabet" pitchFamily="2" charset="0"/>
                        </a:rPr>
                        <a:t> say it slowly</a:t>
                      </a:r>
                      <a:endParaRPr lang="en-US" sz="2000" b="0" dirty="0">
                        <a:latin typeface="BeginnersAlphabet" pitchFamily="2" charset="0"/>
                      </a:endParaRPr>
                    </a:p>
                  </a:txBody>
                  <a:tcPr/>
                </a:tc>
                <a:tc>
                  <a:txBody>
                    <a:bodyPr/>
                    <a:lstStyle/>
                    <a:p>
                      <a:pPr algn="ctr"/>
                      <a:r>
                        <a:rPr lang="en-US" sz="2000" b="0" dirty="0" err="1" smtClean="0">
                          <a:latin typeface="BeginnersAlphabet" pitchFamily="2" charset="0"/>
                        </a:rPr>
                        <a:t>Mou</a:t>
                      </a:r>
                      <a:r>
                        <a:rPr lang="en-US" sz="2000" b="0" dirty="0" smtClean="0">
                          <a:latin typeface="BeginnersAlphabet" pitchFamily="2" charset="0"/>
                        </a:rPr>
                        <a:t> </a:t>
                      </a:r>
                      <a:r>
                        <a:rPr lang="en-US" sz="2000" b="0" dirty="0" err="1" smtClean="0">
                          <a:latin typeface="BeginnersAlphabet" pitchFamily="2" charset="0"/>
                        </a:rPr>
                        <a:t>yukuri</a:t>
                      </a:r>
                      <a:r>
                        <a:rPr lang="en-US" sz="2000" b="0" baseline="0" dirty="0" smtClean="0">
                          <a:latin typeface="BeginnersAlphabet" pitchFamily="2" charset="0"/>
                        </a:rPr>
                        <a:t> </a:t>
                      </a:r>
                      <a:r>
                        <a:rPr lang="en-US" sz="2000" b="0" baseline="0" dirty="0" err="1" smtClean="0">
                          <a:latin typeface="BeginnersAlphabet" pitchFamily="2" charset="0"/>
                        </a:rPr>
                        <a:t>hanashite</a:t>
                      </a:r>
                      <a:r>
                        <a:rPr lang="en-US" sz="2000" b="0" baseline="0" dirty="0" smtClean="0">
                          <a:latin typeface="BeginnersAlphabet" pitchFamily="2" charset="0"/>
                        </a:rPr>
                        <a:t> </a:t>
                      </a:r>
                      <a:r>
                        <a:rPr lang="en-US" sz="2000" b="0" baseline="0" dirty="0" err="1" smtClean="0">
                          <a:latin typeface="BeginnersAlphabet" pitchFamily="2" charset="0"/>
                        </a:rPr>
                        <a:t>kudasai</a:t>
                      </a:r>
                      <a:endParaRPr lang="en-US" sz="2000" b="0" dirty="0">
                        <a:latin typeface="BeginnersAlphabet" pitchFamily="2" charset="0"/>
                      </a:endParaRPr>
                    </a:p>
                  </a:txBody>
                  <a:tcPr/>
                </a:tc>
                <a:tc>
                  <a:txBody>
                    <a:bodyPr/>
                    <a:lstStyle/>
                    <a:p>
                      <a:pPr algn="ctr"/>
                      <a:r>
                        <a:rPr lang="ja-JP" altLang="en-US" sz="2000" b="0" smtClean="0">
                          <a:latin typeface="BeginnersAlphabet" pitchFamily="2" charset="0"/>
                        </a:rPr>
                        <a:t>もう　ゆくり　</a:t>
                      </a:r>
                      <a:endParaRPr lang="en-US" altLang="ja-JP" sz="2000" b="0" dirty="0" smtClean="0">
                        <a:latin typeface="BeginnersAlphabet" pitchFamily="2" charset="0"/>
                      </a:endParaRPr>
                    </a:p>
                    <a:p>
                      <a:pPr algn="ctr"/>
                      <a:r>
                        <a:rPr lang="ja-JP" altLang="en-US" sz="2000" b="0" smtClean="0">
                          <a:latin typeface="BeginnersAlphabet" pitchFamily="2" charset="0"/>
                        </a:rPr>
                        <a:t>はなして　ください。</a:t>
                      </a:r>
                      <a:endParaRPr lang="en-US" sz="2000" b="0" dirty="0">
                        <a:latin typeface="BeginnersAlphabet" pitchFamily="2" charset="0"/>
                      </a:endParaRPr>
                    </a:p>
                  </a:txBody>
                  <a:tcPr/>
                </a:tc>
              </a:tr>
              <a:tr h="552450">
                <a:tc>
                  <a:txBody>
                    <a:bodyPr/>
                    <a:lstStyle/>
                    <a:p>
                      <a:pPr algn="ctr"/>
                      <a:r>
                        <a:rPr lang="en-US" sz="2000" b="0" dirty="0" smtClean="0">
                          <a:latin typeface="BeginnersAlphabet" pitchFamily="2" charset="0"/>
                        </a:rPr>
                        <a:t>Please say it again</a:t>
                      </a:r>
                      <a:endParaRPr lang="en-US" sz="2000" b="0" dirty="0">
                        <a:latin typeface="BeginnersAlphabet" pitchFamily="2" charset="0"/>
                      </a:endParaRPr>
                    </a:p>
                  </a:txBody>
                  <a:tcPr/>
                </a:tc>
                <a:tc>
                  <a:txBody>
                    <a:bodyPr/>
                    <a:lstStyle/>
                    <a:p>
                      <a:pPr algn="ctr"/>
                      <a:r>
                        <a:rPr lang="en-US" sz="2000" b="0" dirty="0" err="1" smtClean="0">
                          <a:latin typeface="BeginnersAlphabet" pitchFamily="2" charset="0"/>
                        </a:rPr>
                        <a:t>Mou</a:t>
                      </a:r>
                      <a:r>
                        <a:rPr lang="en-US" sz="2000" b="0" dirty="0" smtClean="0">
                          <a:latin typeface="BeginnersAlphabet" pitchFamily="2" charset="0"/>
                        </a:rPr>
                        <a:t> </a:t>
                      </a:r>
                      <a:r>
                        <a:rPr lang="en-US" sz="2000" b="0" dirty="0" err="1" smtClean="0">
                          <a:latin typeface="BeginnersAlphabet" pitchFamily="2" charset="0"/>
                        </a:rPr>
                        <a:t>ichidou</a:t>
                      </a:r>
                      <a:r>
                        <a:rPr lang="en-US" sz="2000" b="0" baseline="0" dirty="0" smtClean="0">
                          <a:latin typeface="BeginnersAlphabet" pitchFamily="2" charset="0"/>
                        </a:rPr>
                        <a:t> </a:t>
                      </a:r>
                      <a:r>
                        <a:rPr lang="en-US" sz="2000" b="0" baseline="0" dirty="0" err="1" smtClean="0">
                          <a:latin typeface="BeginnersAlphabet" pitchFamily="2" charset="0"/>
                        </a:rPr>
                        <a:t>itte</a:t>
                      </a:r>
                      <a:r>
                        <a:rPr lang="en-US" sz="2000" b="0" baseline="0" dirty="0" smtClean="0">
                          <a:latin typeface="BeginnersAlphabet" pitchFamily="2" charset="0"/>
                        </a:rPr>
                        <a:t> </a:t>
                      </a:r>
                      <a:r>
                        <a:rPr lang="en-US" sz="2000" b="0" baseline="0" dirty="0" err="1" smtClean="0">
                          <a:latin typeface="BeginnersAlphabet" pitchFamily="2" charset="0"/>
                        </a:rPr>
                        <a:t>kudasai</a:t>
                      </a:r>
                      <a:endParaRPr lang="en-US" sz="2000" b="0" dirty="0">
                        <a:latin typeface="BeginnersAlphabet" pitchFamily="2" charset="0"/>
                      </a:endParaRPr>
                    </a:p>
                  </a:txBody>
                  <a:tcPr/>
                </a:tc>
                <a:tc>
                  <a:txBody>
                    <a:bodyPr/>
                    <a:lstStyle/>
                    <a:p>
                      <a:pPr algn="ctr"/>
                      <a:r>
                        <a:rPr lang="ja-JP" altLang="en-US" sz="2000" b="0" smtClean="0">
                          <a:latin typeface="BeginnersAlphabet" pitchFamily="2" charset="0"/>
                        </a:rPr>
                        <a:t>もう　いちどう　いって　ください。</a:t>
                      </a:r>
                      <a:endParaRPr lang="en-US" sz="2000" b="0" dirty="0">
                        <a:latin typeface="BeginnersAlphabet" pitchFamily="2" charset="0"/>
                      </a:endParaRPr>
                    </a:p>
                  </a:txBody>
                  <a:tcPr/>
                </a:tc>
              </a:tr>
              <a:tr h="552450">
                <a:tc>
                  <a:txBody>
                    <a:bodyPr/>
                    <a:lstStyle/>
                    <a:p>
                      <a:pPr algn="ctr"/>
                      <a:r>
                        <a:rPr lang="en-US" sz="2000" b="0" dirty="0" smtClean="0">
                          <a:latin typeface="BeginnersAlphabet" pitchFamily="2" charset="0"/>
                        </a:rPr>
                        <a:t>Please write it</a:t>
                      </a:r>
                      <a:endParaRPr lang="en-US" sz="2000" b="0" dirty="0">
                        <a:latin typeface="BeginnersAlphabet" pitchFamily="2" charset="0"/>
                      </a:endParaRPr>
                    </a:p>
                  </a:txBody>
                  <a:tcPr/>
                </a:tc>
                <a:tc>
                  <a:txBody>
                    <a:bodyPr/>
                    <a:lstStyle/>
                    <a:p>
                      <a:pPr algn="ctr"/>
                      <a:r>
                        <a:rPr lang="en-US" sz="2000" b="0" dirty="0" err="1" smtClean="0">
                          <a:latin typeface="BeginnersAlphabet" pitchFamily="2" charset="0"/>
                        </a:rPr>
                        <a:t>Kaite</a:t>
                      </a:r>
                      <a:r>
                        <a:rPr lang="en-US" sz="2000" b="0" baseline="0" dirty="0" smtClean="0">
                          <a:latin typeface="BeginnersAlphabet" pitchFamily="2" charset="0"/>
                        </a:rPr>
                        <a:t> </a:t>
                      </a:r>
                      <a:r>
                        <a:rPr lang="en-US" sz="2000" b="0" baseline="0" dirty="0" err="1" smtClean="0">
                          <a:latin typeface="BeginnersAlphabet" pitchFamily="2" charset="0"/>
                        </a:rPr>
                        <a:t>kudasai</a:t>
                      </a:r>
                      <a:endParaRPr lang="en-US" sz="2000" b="0" dirty="0">
                        <a:latin typeface="BeginnersAlphabet" pitchFamily="2" charset="0"/>
                      </a:endParaRPr>
                    </a:p>
                  </a:txBody>
                  <a:tcPr/>
                </a:tc>
                <a:tc>
                  <a:txBody>
                    <a:bodyPr/>
                    <a:lstStyle/>
                    <a:p>
                      <a:pPr algn="ctr"/>
                      <a:r>
                        <a:rPr lang="ja-JP" altLang="en-US" sz="2000" b="0" smtClean="0">
                          <a:latin typeface="BeginnersAlphabet" pitchFamily="2" charset="0"/>
                        </a:rPr>
                        <a:t>かいて　くださぢ。</a:t>
                      </a:r>
                      <a:endParaRPr lang="en-US" sz="2000" b="0" dirty="0">
                        <a:latin typeface="BeginnersAlphabet" pitchFamily="2" charset="0"/>
                      </a:endParaRPr>
                    </a:p>
                  </a:txBody>
                  <a:tcPr/>
                </a:tc>
              </a:tr>
            </a:tbl>
          </a:graphicData>
        </a:graphic>
      </p:graphicFrame>
      <p:sp>
        <p:nvSpPr>
          <p:cNvPr id="6" name="Cloud Callout 5"/>
          <p:cNvSpPr/>
          <p:nvPr/>
        </p:nvSpPr>
        <p:spPr>
          <a:xfrm>
            <a:off x="685800" y="4724400"/>
            <a:ext cx="4114800" cy="2362200"/>
          </a:xfrm>
          <a:prstGeom prst="cloudCallout">
            <a:avLst>
              <a:gd name="adj1" fmla="val -38207"/>
              <a:gd name="adj2" fmla="val 751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BeginnersAlphabet" pitchFamily="2" charset="0"/>
              </a:rPr>
              <a:t>Spend a few minutes  adding any new words to your vocabulary book.</a:t>
            </a:r>
            <a:endParaRPr lang="en-US" sz="2400" b="1" dirty="0">
              <a:latin typeface="BeginnersAlphabet" pitchFamily="2" charset="0"/>
            </a:endParaRPr>
          </a:p>
        </p:txBody>
      </p:sp>
      <p:sp>
        <p:nvSpPr>
          <p:cNvPr id="7" name="Rectangle 6"/>
          <p:cNvSpPr/>
          <p:nvPr/>
        </p:nvSpPr>
        <p:spPr>
          <a:xfrm>
            <a:off x="1752600" y="7391400"/>
            <a:ext cx="4876800" cy="923330"/>
          </a:xfrm>
          <a:prstGeom prst="rect">
            <a:avLst/>
          </a:prstGeom>
          <a:noFill/>
        </p:spPr>
        <p:txBody>
          <a:bodyPr wrap="square" lIns="91440" tIns="45720" rIns="91440" bIns="45720">
            <a:spAutoFit/>
          </a:bodyPr>
          <a:lstStyle/>
          <a:p>
            <a:pPr algn="ctr"/>
            <a:r>
              <a:rPr lang="ja-JP" alt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よくできました！</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0"/>
            <a:ext cx="5486400" cy="646331"/>
          </a:xfrm>
          <a:prstGeom prst="rect">
            <a:avLst/>
          </a:prstGeom>
          <a:noFill/>
        </p:spPr>
        <p:txBody>
          <a:bodyPr wrap="square" rtlCol="0">
            <a:spAutoFit/>
          </a:bodyPr>
          <a:lstStyle/>
          <a:p>
            <a:pPr algn="ctr"/>
            <a:r>
              <a:rPr lang="en-US" sz="3600" b="1" dirty="0" smtClean="0">
                <a:latin typeface="BeginnersAlphabet" pitchFamily="2" charset="0"/>
              </a:rPr>
              <a:t>4. Describing things</a:t>
            </a:r>
            <a:endParaRPr lang="en-US" sz="3600" b="1" dirty="0">
              <a:latin typeface="BeginnersAlphabet" pitchFamily="2" charset="0"/>
            </a:endParaRPr>
          </a:p>
        </p:txBody>
      </p:sp>
      <p:graphicFrame>
        <p:nvGraphicFramePr>
          <p:cNvPr id="3" name="Table 2"/>
          <p:cNvGraphicFramePr>
            <a:graphicFrameLocks noGrp="1"/>
          </p:cNvGraphicFramePr>
          <p:nvPr/>
        </p:nvGraphicFramePr>
        <p:xfrm>
          <a:off x="609600" y="2971800"/>
          <a:ext cx="5638800" cy="4993640"/>
        </p:xfrm>
        <a:graphic>
          <a:graphicData uri="http://schemas.openxmlformats.org/drawingml/2006/table">
            <a:tbl>
              <a:tblPr firstRow="1" bandRow="1">
                <a:tableStyleId>{5C22544A-7EE6-4342-B048-85BDC9FD1C3A}</a:tableStyleId>
              </a:tblPr>
              <a:tblGrid>
                <a:gridCol w="1188720"/>
                <a:gridCol w="2011680"/>
                <a:gridCol w="2438400"/>
              </a:tblGrid>
              <a:tr h="370840">
                <a:tc gridSpan="3">
                  <a:txBody>
                    <a:bodyPr/>
                    <a:lstStyle/>
                    <a:p>
                      <a:pPr algn="ctr"/>
                      <a:r>
                        <a:rPr lang="en-US" sz="2400" dirty="0" smtClean="0">
                          <a:latin typeface="BeginnersAlphabet" pitchFamily="2" charset="0"/>
                        </a:rPr>
                        <a:t>Classroom objects</a:t>
                      </a:r>
                      <a:endParaRPr lang="en-US" sz="2400" dirty="0">
                        <a:latin typeface="BeginnersAlphabet" pitchFamily="2" charset="0"/>
                      </a:endParaRPr>
                    </a:p>
                  </a:txBody>
                  <a:tcPr/>
                </a:tc>
                <a:tc hMerge="1">
                  <a:txBody>
                    <a:bodyPr/>
                    <a:lstStyle/>
                    <a:p>
                      <a:endParaRPr lang="en-US"/>
                    </a:p>
                  </a:txBody>
                  <a:tcPr/>
                </a:tc>
                <a:tc hMerge="1">
                  <a:txBody>
                    <a:bodyPr/>
                    <a:lstStyle/>
                    <a:p>
                      <a:endParaRPr lang="en-US" dirty="0"/>
                    </a:p>
                  </a:txBody>
                  <a:tcPr/>
                </a:tc>
              </a:tr>
              <a:tr h="370840">
                <a:tc>
                  <a:txBody>
                    <a:bodyPr/>
                    <a:lstStyle/>
                    <a:p>
                      <a:pPr algn="ctr"/>
                      <a:r>
                        <a:rPr lang="en-US" sz="2400" dirty="0" smtClean="0">
                          <a:latin typeface="BeginnersAlphabet" pitchFamily="2" charset="0"/>
                        </a:rPr>
                        <a:t>English</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Roomaji</a:t>
                      </a:r>
                      <a:endParaRPr lang="en-US" sz="2400" dirty="0">
                        <a:latin typeface="BeginnersAlphabet" pitchFamily="2" charset="0"/>
                      </a:endParaRPr>
                    </a:p>
                  </a:txBody>
                  <a:tcPr/>
                </a:tc>
                <a:tc>
                  <a:txBody>
                    <a:bodyPr/>
                    <a:lstStyle/>
                    <a:p>
                      <a:pPr algn="ctr"/>
                      <a:r>
                        <a:rPr lang="en-US" sz="2400" dirty="0" smtClean="0">
                          <a:latin typeface="BeginnersAlphabet" pitchFamily="2" charset="0"/>
                        </a:rPr>
                        <a:t>Hiragana/Katakana</a:t>
                      </a:r>
                      <a:endParaRPr lang="en-US" sz="2400" dirty="0">
                        <a:latin typeface="BeginnersAlphabet" pitchFamily="2" charset="0"/>
                      </a:endParaRPr>
                    </a:p>
                  </a:txBody>
                  <a:tcPr/>
                </a:tc>
              </a:tr>
              <a:tr h="370840">
                <a:tc>
                  <a:txBody>
                    <a:bodyPr/>
                    <a:lstStyle/>
                    <a:p>
                      <a:pPr algn="ctr"/>
                      <a:r>
                        <a:rPr lang="en-US" dirty="0" smtClean="0">
                          <a:latin typeface="BeginnersAlphabet" pitchFamily="2" charset="0"/>
                        </a:rPr>
                        <a:t>ruler</a:t>
                      </a:r>
                      <a:endParaRPr lang="en-US" dirty="0">
                        <a:latin typeface="BeginnersAlphabet" pitchFamily="2" charset="0"/>
                      </a:endParaRPr>
                    </a:p>
                  </a:txBody>
                  <a:tcPr/>
                </a:tc>
                <a:tc>
                  <a:txBody>
                    <a:bodyPr/>
                    <a:lstStyle/>
                    <a:p>
                      <a:pPr algn="ctr"/>
                      <a:r>
                        <a:rPr lang="en-US" dirty="0" err="1" smtClean="0"/>
                        <a:t>jougi</a:t>
                      </a:r>
                      <a:endParaRPr lang="en-US" dirty="0"/>
                    </a:p>
                  </a:txBody>
                  <a:tcPr/>
                </a:tc>
                <a:tc>
                  <a:txBody>
                    <a:bodyPr/>
                    <a:lstStyle/>
                    <a:p>
                      <a:pPr algn="ctr"/>
                      <a:r>
                        <a:rPr lang="ja-JP" altLang="en-US" smtClean="0"/>
                        <a:t>じょうぎ</a:t>
                      </a:r>
                      <a:endParaRPr lang="en-US" dirty="0"/>
                    </a:p>
                  </a:txBody>
                  <a:tcPr/>
                </a:tc>
              </a:tr>
              <a:tr h="370840">
                <a:tc>
                  <a:txBody>
                    <a:bodyPr/>
                    <a:lstStyle/>
                    <a:p>
                      <a:pPr algn="ctr"/>
                      <a:r>
                        <a:rPr lang="en-US" dirty="0" smtClean="0">
                          <a:latin typeface="BeginnersAlphabet" pitchFamily="2" charset="0"/>
                        </a:rPr>
                        <a:t>marker</a:t>
                      </a:r>
                      <a:endParaRPr lang="en-US" dirty="0">
                        <a:latin typeface="BeginnersAlphabet" pitchFamily="2" charset="0"/>
                      </a:endParaRPr>
                    </a:p>
                  </a:txBody>
                  <a:tcPr/>
                </a:tc>
                <a:tc>
                  <a:txBody>
                    <a:bodyPr/>
                    <a:lstStyle/>
                    <a:p>
                      <a:pPr algn="ctr"/>
                      <a:r>
                        <a:rPr lang="en-US" dirty="0" err="1" smtClean="0"/>
                        <a:t>maaka</a:t>
                      </a:r>
                      <a:endParaRPr lang="en-US" dirty="0"/>
                    </a:p>
                  </a:txBody>
                  <a:tcPr/>
                </a:tc>
                <a:tc>
                  <a:txBody>
                    <a:bodyPr/>
                    <a:lstStyle/>
                    <a:p>
                      <a:pPr algn="ctr"/>
                      <a:r>
                        <a:rPr lang="ja-JP" altLang="en-US" smtClean="0"/>
                        <a:t>マアカ</a:t>
                      </a:r>
                      <a:endParaRPr lang="en-US" dirty="0"/>
                    </a:p>
                  </a:txBody>
                  <a:tcPr/>
                </a:tc>
              </a:tr>
              <a:tr h="370840">
                <a:tc>
                  <a:txBody>
                    <a:bodyPr/>
                    <a:lstStyle/>
                    <a:p>
                      <a:pPr algn="ctr"/>
                      <a:r>
                        <a:rPr lang="en-US" dirty="0" smtClean="0">
                          <a:latin typeface="BeginnersAlphabet" pitchFamily="2" charset="0"/>
                        </a:rPr>
                        <a:t>pencil</a:t>
                      </a:r>
                      <a:endParaRPr lang="en-US" dirty="0">
                        <a:latin typeface="BeginnersAlphabet" pitchFamily="2" charset="0"/>
                      </a:endParaRPr>
                    </a:p>
                  </a:txBody>
                  <a:tcPr/>
                </a:tc>
                <a:tc>
                  <a:txBody>
                    <a:bodyPr/>
                    <a:lstStyle/>
                    <a:p>
                      <a:pPr algn="ctr"/>
                      <a:r>
                        <a:rPr lang="en-US" dirty="0" err="1" smtClean="0"/>
                        <a:t>enpitsu</a:t>
                      </a:r>
                      <a:endParaRPr lang="en-US" dirty="0"/>
                    </a:p>
                  </a:txBody>
                  <a:tcPr/>
                </a:tc>
                <a:tc>
                  <a:txBody>
                    <a:bodyPr/>
                    <a:lstStyle/>
                    <a:p>
                      <a:pPr algn="ctr"/>
                      <a:r>
                        <a:rPr lang="ja-JP" altLang="en-US" smtClean="0"/>
                        <a:t>えんぴつ</a:t>
                      </a:r>
                      <a:endParaRPr lang="en-US" dirty="0"/>
                    </a:p>
                  </a:txBody>
                  <a:tcPr/>
                </a:tc>
              </a:tr>
              <a:tr h="370840">
                <a:tc>
                  <a:txBody>
                    <a:bodyPr/>
                    <a:lstStyle/>
                    <a:p>
                      <a:pPr algn="ctr"/>
                      <a:r>
                        <a:rPr lang="en-US" dirty="0" smtClean="0">
                          <a:latin typeface="BeginnersAlphabet" pitchFamily="2" charset="0"/>
                        </a:rPr>
                        <a:t>pencil case</a:t>
                      </a:r>
                      <a:endParaRPr lang="en-US" dirty="0">
                        <a:latin typeface="BeginnersAlphabet" pitchFamily="2" charset="0"/>
                      </a:endParaRPr>
                    </a:p>
                  </a:txBody>
                  <a:tcPr/>
                </a:tc>
                <a:tc>
                  <a:txBody>
                    <a:bodyPr/>
                    <a:lstStyle/>
                    <a:p>
                      <a:pPr algn="ctr"/>
                      <a:r>
                        <a:rPr lang="en-US" dirty="0" err="1" smtClean="0"/>
                        <a:t>fudebako</a:t>
                      </a:r>
                      <a:endParaRPr lang="en-US" dirty="0"/>
                    </a:p>
                  </a:txBody>
                  <a:tcPr/>
                </a:tc>
                <a:tc>
                  <a:txBody>
                    <a:bodyPr/>
                    <a:lstStyle/>
                    <a:p>
                      <a:pPr algn="ctr"/>
                      <a:r>
                        <a:rPr lang="ja-JP" altLang="en-US" smtClean="0"/>
                        <a:t>ふでばこ</a:t>
                      </a:r>
                      <a:endParaRPr lang="en-US" dirty="0"/>
                    </a:p>
                  </a:txBody>
                  <a:tcPr/>
                </a:tc>
              </a:tr>
              <a:tr h="370840">
                <a:tc>
                  <a:txBody>
                    <a:bodyPr/>
                    <a:lstStyle/>
                    <a:p>
                      <a:pPr algn="ctr"/>
                      <a:r>
                        <a:rPr lang="en-US" dirty="0" smtClean="0">
                          <a:latin typeface="BeginnersAlphabet" pitchFamily="2" charset="0"/>
                        </a:rPr>
                        <a:t>rubber</a:t>
                      </a:r>
                      <a:endParaRPr lang="en-US" dirty="0">
                        <a:latin typeface="BeginnersAlphabet" pitchFamily="2" charset="0"/>
                      </a:endParaRPr>
                    </a:p>
                  </a:txBody>
                  <a:tcPr/>
                </a:tc>
                <a:tc>
                  <a:txBody>
                    <a:bodyPr/>
                    <a:lstStyle/>
                    <a:p>
                      <a:pPr algn="ctr"/>
                      <a:r>
                        <a:rPr lang="en-US" dirty="0" err="1" smtClean="0"/>
                        <a:t>keshigomu</a:t>
                      </a:r>
                      <a:endParaRPr lang="en-US" dirty="0"/>
                    </a:p>
                  </a:txBody>
                  <a:tcPr/>
                </a:tc>
                <a:tc>
                  <a:txBody>
                    <a:bodyPr/>
                    <a:lstStyle/>
                    <a:p>
                      <a:pPr algn="ctr"/>
                      <a:r>
                        <a:rPr lang="ja-JP" altLang="en-US" smtClean="0"/>
                        <a:t>けしごむ</a:t>
                      </a:r>
                      <a:endParaRPr lang="en-US" dirty="0"/>
                    </a:p>
                  </a:txBody>
                  <a:tcPr/>
                </a:tc>
              </a:tr>
              <a:tr h="370840">
                <a:tc>
                  <a:txBody>
                    <a:bodyPr/>
                    <a:lstStyle/>
                    <a:p>
                      <a:pPr algn="ctr"/>
                      <a:r>
                        <a:rPr lang="en-US" dirty="0" smtClean="0">
                          <a:latin typeface="BeginnersAlphabet" pitchFamily="2" charset="0"/>
                        </a:rPr>
                        <a:t>sharpener</a:t>
                      </a:r>
                      <a:endParaRPr lang="en-US" dirty="0">
                        <a:latin typeface="BeginnersAlphabet" pitchFamily="2" charset="0"/>
                      </a:endParaRPr>
                    </a:p>
                  </a:txBody>
                  <a:tcPr/>
                </a:tc>
                <a:tc>
                  <a:txBody>
                    <a:bodyPr/>
                    <a:lstStyle/>
                    <a:p>
                      <a:pPr algn="ctr"/>
                      <a:r>
                        <a:rPr lang="en-US" dirty="0" err="1" smtClean="0"/>
                        <a:t>enpitsu</a:t>
                      </a:r>
                      <a:r>
                        <a:rPr lang="en-US" dirty="0" smtClean="0"/>
                        <a:t> </a:t>
                      </a:r>
                      <a:r>
                        <a:rPr lang="en-US" dirty="0" err="1" smtClean="0"/>
                        <a:t>kezumi</a:t>
                      </a:r>
                      <a:endParaRPr lang="en-US" dirty="0"/>
                    </a:p>
                  </a:txBody>
                  <a:tcPr/>
                </a:tc>
                <a:tc>
                  <a:txBody>
                    <a:bodyPr/>
                    <a:lstStyle/>
                    <a:p>
                      <a:pPr algn="ctr"/>
                      <a:r>
                        <a:rPr lang="ja-JP" altLang="en-US" smtClean="0"/>
                        <a:t>えんぴつ　けずみ</a:t>
                      </a:r>
                      <a:endParaRPr lang="en-US" dirty="0"/>
                    </a:p>
                  </a:txBody>
                  <a:tcPr/>
                </a:tc>
              </a:tr>
              <a:tr h="370840">
                <a:tc>
                  <a:txBody>
                    <a:bodyPr/>
                    <a:lstStyle/>
                    <a:p>
                      <a:pPr algn="ctr"/>
                      <a:r>
                        <a:rPr lang="en-US" dirty="0" smtClean="0">
                          <a:latin typeface="BeginnersAlphabet" pitchFamily="2" charset="0"/>
                        </a:rPr>
                        <a:t>scissors</a:t>
                      </a:r>
                      <a:endParaRPr lang="en-US" dirty="0">
                        <a:latin typeface="BeginnersAlphabet" pitchFamily="2" charset="0"/>
                      </a:endParaRPr>
                    </a:p>
                  </a:txBody>
                  <a:tcPr/>
                </a:tc>
                <a:tc>
                  <a:txBody>
                    <a:bodyPr/>
                    <a:lstStyle/>
                    <a:p>
                      <a:pPr algn="ctr"/>
                      <a:r>
                        <a:rPr lang="en-US" dirty="0" err="1" smtClean="0"/>
                        <a:t>hasami</a:t>
                      </a:r>
                      <a:endParaRPr lang="en-US" dirty="0"/>
                    </a:p>
                  </a:txBody>
                  <a:tcPr/>
                </a:tc>
                <a:tc>
                  <a:txBody>
                    <a:bodyPr/>
                    <a:lstStyle/>
                    <a:p>
                      <a:pPr algn="ctr"/>
                      <a:r>
                        <a:rPr lang="ja-JP" altLang="en-US" smtClean="0"/>
                        <a:t>はさみ</a:t>
                      </a:r>
                      <a:endParaRPr lang="en-US" dirty="0"/>
                    </a:p>
                  </a:txBody>
                  <a:tcPr/>
                </a:tc>
              </a:tr>
              <a:tr h="370840">
                <a:tc>
                  <a:txBody>
                    <a:bodyPr/>
                    <a:lstStyle/>
                    <a:p>
                      <a:pPr algn="ctr"/>
                      <a:r>
                        <a:rPr lang="en-US" dirty="0" smtClean="0">
                          <a:latin typeface="BeginnersAlphabet" pitchFamily="2" charset="0"/>
                        </a:rPr>
                        <a:t>glue</a:t>
                      </a:r>
                      <a:endParaRPr lang="en-US" dirty="0">
                        <a:latin typeface="BeginnersAlphabet" pitchFamily="2" charset="0"/>
                      </a:endParaRPr>
                    </a:p>
                  </a:txBody>
                  <a:tcPr/>
                </a:tc>
                <a:tc>
                  <a:txBody>
                    <a:bodyPr/>
                    <a:lstStyle/>
                    <a:p>
                      <a:pPr algn="ctr"/>
                      <a:r>
                        <a:rPr lang="en-US" dirty="0" err="1" smtClean="0"/>
                        <a:t>nori</a:t>
                      </a:r>
                      <a:endParaRPr lang="en-US" dirty="0"/>
                    </a:p>
                  </a:txBody>
                  <a:tcPr/>
                </a:tc>
                <a:tc>
                  <a:txBody>
                    <a:bodyPr/>
                    <a:lstStyle/>
                    <a:p>
                      <a:pPr algn="ctr"/>
                      <a:r>
                        <a:rPr lang="ja-JP" altLang="en-US" smtClean="0"/>
                        <a:t>のり</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BeginnersAlphabet" pitchFamily="2" charset="0"/>
                        </a:rPr>
                        <a:t>pen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pen</a:t>
                      </a:r>
                    </a:p>
                  </a:txBody>
                  <a:tcPr/>
                </a:tc>
                <a:tc>
                  <a:txBody>
                    <a:bodyPr/>
                    <a:lstStyle/>
                    <a:p>
                      <a:pPr algn="ctr"/>
                      <a:r>
                        <a:rPr lang="ja-JP" altLang="en-US" smtClean="0"/>
                        <a:t>ペン</a:t>
                      </a: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533400" y="1143000"/>
            <a:ext cx="5715000" cy="1477328"/>
          </a:xfrm>
          <a:prstGeom prst="rect">
            <a:avLst/>
          </a:prstGeom>
          <a:noFill/>
        </p:spPr>
        <p:txBody>
          <a:bodyPr wrap="square" rtlCol="0">
            <a:spAutoFit/>
          </a:bodyPr>
          <a:lstStyle/>
          <a:p>
            <a:r>
              <a:rPr lang="en-US" dirty="0" smtClean="0">
                <a:latin typeface="BeginnersAlphabet" pitchFamily="2" charset="0"/>
              </a:rPr>
              <a:t>Adjectives ending in “</a:t>
            </a:r>
            <a:r>
              <a:rPr lang="en-US" dirty="0" err="1" smtClean="0">
                <a:latin typeface="BeginnersAlphabet" pitchFamily="2" charset="0"/>
              </a:rPr>
              <a:t>i</a:t>
            </a:r>
            <a:r>
              <a:rPr lang="en-US" dirty="0" smtClean="0">
                <a:latin typeface="BeginnersAlphabet" pitchFamily="2" charset="0"/>
              </a:rPr>
              <a:t>”, like “ii” (meaning “good”) and “</a:t>
            </a:r>
            <a:r>
              <a:rPr lang="en-US" dirty="0" err="1" smtClean="0">
                <a:latin typeface="BeginnersAlphabet" pitchFamily="2" charset="0"/>
              </a:rPr>
              <a:t>muzukashii</a:t>
            </a:r>
            <a:r>
              <a:rPr lang="en-US" dirty="0" smtClean="0">
                <a:latin typeface="BeginnersAlphabet" pitchFamily="2" charset="0"/>
              </a:rPr>
              <a:t>”,  (meaning “difficult”) can come immediately before the noun they describe.  If an adjective does not end in “</a:t>
            </a:r>
            <a:r>
              <a:rPr lang="en-US" dirty="0" err="1" smtClean="0">
                <a:latin typeface="BeginnersAlphabet" pitchFamily="2" charset="0"/>
              </a:rPr>
              <a:t>i</a:t>
            </a:r>
            <a:r>
              <a:rPr lang="en-US" dirty="0" smtClean="0">
                <a:latin typeface="BeginnersAlphabet" pitchFamily="2" charset="0"/>
              </a:rPr>
              <a:t>” then add “no” before the noun.  Here is a table of common things found around the classroom. There are spaces for you to add some more.</a:t>
            </a:r>
            <a:endParaRPr lang="en-US" dirty="0">
              <a:latin typeface="BeginnersAlphabet"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828800"/>
          <a:ext cx="6019801" cy="6842760"/>
        </p:xfrm>
        <a:graphic>
          <a:graphicData uri="http://schemas.openxmlformats.org/drawingml/2006/table">
            <a:tbl>
              <a:tblPr firstRow="1" bandRow="1">
                <a:tableStyleId>{5C22544A-7EE6-4342-B048-85BDC9FD1C3A}</a:tableStyleId>
              </a:tblPr>
              <a:tblGrid>
                <a:gridCol w="1143000"/>
                <a:gridCol w="1143000"/>
                <a:gridCol w="942009"/>
                <a:gridCol w="1395896"/>
                <a:gridCol w="1395896"/>
              </a:tblGrid>
              <a:tr h="370840">
                <a:tc gridSpan="5">
                  <a:txBody>
                    <a:bodyPr/>
                    <a:lstStyle/>
                    <a:p>
                      <a:pPr algn="ctr"/>
                      <a:r>
                        <a:rPr lang="en-US" sz="2400" dirty="0" smtClean="0">
                          <a:latin typeface="BeginnersAlphabet" pitchFamily="2" charset="0"/>
                        </a:rPr>
                        <a:t>Common Adjectives</a:t>
                      </a:r>
                      <a:endParaRPr lang="en-US" sz="2400" dirty="0">
                        <a:latin typeface="BeginnersAlphabet" pitchFamily="2" charset="0"/>
                      </a:endParaRPr>
                    </a:p>
                  </a:txBody>
                  <a:tcPr/>
                </a:tc>
                <a:tc hMerge="1">
                  <a:txBody>
                    <a:bodyPr/>
                    <a:lstStyle/>
                    <a:p>
                      <a:endParaRPr lang="en-US"/>
                    </a:p>
                  </a:txBody>
                  <a:tcPr/>
                </a:tc>
                <a:tc hMerge="1">
                  <a:txBody>
                    <a:bodyPr/>
                    <a:lstStyle/>
                    <a:p>
                      <a:endParaRPr lang="en-US" dirty="0"/>
                    </a:p>
                  </a:txBody>
                  <a:tcPr/>
                </a:tc>
                <a:tc hMerge="1">
                  <a:txBody>
                    <a:bodyPr/>
                    <a:lstStyle/>
                    <a:p>
                      <a:pPr algn="ctr"/>
                      <a:endParaRPr lang="en-US" sz="2400" dirty="0">
                        <a:latin typeface="BeginnersAlphabet" pitchFamily="2" charset="0"/>
                      </a:endParaRPr>
                    </a:p>
                  </a:txBody>
                  <a:tcPr/>
                </a:tc>
                <a:tc hMerge="1">
                  <a:txBody>
                    <a:bodyPr/>
                    <a:lstStyle/>
                    <a:p>
                      <a:pPr algn="ctr"/>
                      <a:endParaRPr lang="en-US" sz="2400" dirty="0">
                        <a:latin typeface="BeginnersAlphabet" pitchFamily="2" charset="0"/>
                      </a:endParaRPr>
                    </a:p>
                  </a:txBody>
                  <a:tcPr/>
                </a:tc>
              </a:tr>
              <a:tr h="370840">
                <a:tc>
                  <a:txBody>
                    <a:bodyPr/>
                    <a:lstStyle/>
                    <a:p>
                      <a:pPr algn="ctr"/>
                      <a:r>
                        <a:rPr lang="en-US" sz="2400" dirty="0" smtClean="0">
                          <a:latin typeface="BeginnersAlphabet" pitchFamily="2" charset="0"/>
                        </a:rPr>
                        <a:t>English</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Roomaji</a:t>
                      </a:r>
                      <a:endParaRPr lang="en-US" sz="2400" dirty="0">
                        <a:latin typeface="BeginnersAlphabet" pitchFamily="2" charset="0"/>
                      </a:endParaRPr>
                    </a:p>
                  </a:txBody>
                  <a:tcPr/>
                </a:tc>
                <a:tc>
                  <a:txBody>
                    <a:bodyPr/>
                    <a:lstStyle/>
                    <a:p>
                      <a:pPr algn="ctr"/>
                      <a:endParaRPr lang="en-US" dirty="0" smtClean="0"/>
                    </a:p>
                    <a:p>
                      <a:pPr algn="ctr"/>
                      <a:r>
                        <a:rPr lang="en-US" dirty="0" smtClean="0"/>
                        <a:t>no</a:t>
                      </a:r>
                      <a:endParaRPr lang="en-US" dirty="0"/>
                    </a:p>
                  </a:txBody>
                  <a:tcPr/>
                </a:tc>
                <a:tc>
                  <a:txBody>
                    <a:bodyPr/>
                    <a:lstStyle/>
                    <a:p>
                      <a:pPr algn="ctr"/>
                      <a:r>
                        <a:rPr lang="en-US" sz="2400" dirty="0" smtClean="0">
                          <a:latin typeface="BeginnersAlphabet" pitchFamily="2" charset="0"/>
                        </a:rPr>
                        <a:t>Hiragana/Katakana</a:t>
                      </a:r>
                      <a:endParaRPr lang="en-US" sz="2400" dirty="0">
                        <a:latin typeface="BeginnersAlphabet" pitchFamily="2" charset="0"/>
                      </a:endParaRPr>
                    </a:p>
                  </a:txBody>
                  <a:tcPr/>
                </a:tc>
                <a:tc>
                  <a:txBody>
                    <a:bodyPr/>
                    <a:lstStyle/>
                    <a:p>
                      <a:pPr algn="ctr"/>
                      <a:endParaRPr lang="en-US" sz="2400" dirty="0" smtClean="0">
                        <a:latin typeface="BeginnersAlphabet" pitchFamily="2" charset="0"/>
                      </a:endParaRPr>
                    </a:p>
                    <a:p>
                      <a:pPr algn="ctr"/>
                      <a:r>
                        <a:rPr lang="ja-JP" altLang="en-US" sz="2400" smtClean="0">
                          <a:latin typeface="BeginnersAlphabet" pitchFamily="2" charset="0"/>
                        </a:rPr>
                        <a:t>の</a:t>
                      </a:r>
                      <a:endParaRPr lang="en-US" sz="2400" dirty="0">
                        <a:latin typeface="BeginnersAlphabet" pitchFamily="2" charset="0"/>
                      </a:endParaRPr>
                    </a:p>
                  </a:txBody>
                  <a:tcPr/>
                </a:tc>
              </a:tr>
              <a:tr h="370840">
                <a:tc>
                  <a:txBody>
                    <a:bodyPr/>
                    <a:lstStyle/>
                    <a:p>
                      <a:pPr algn="ctr"/>
                      <a:r>
                        <a:rPr lang="en-US" dirty="0" smtClean="0">
                          <a:latin typeface="BeginnersAlphabet" pitchFamily="2" charset="0"/>
                        </a:rPr>
                        <a:t>big</a:t>
                      </a:r>
                      <a:endParaRPr lang="en-US" dirty="0">
                        <a:latin typeface="BeginnersAlphabet" pitchFamily="2" charset="0"/>
                      </a:endParaRPr>
                    </a:p>
                  </a:txBody>
                  <a:tcPr/>
                </a:tc>
                <a:tc>
                  <a:txBody>
                    <a:bodyPr/>
                    <a:lstStyle/>
                    <a:p>
                      <a:pPr algn="ctr"/>
                      <a:r>
                        <a:rPr lang="en-US" dirty="0" err="1" smtClean="0"/>
                        <a:t>ookii</a:t>
                      </a:r>
                      <a:endParaRPr lang="en-US" dirty="0"/>
                    </a:p>
                  </a:txBody>
                  <a:tcPr/>
                </a:tc>
                <a:tc>
                  <a:txBody>
                    <a:bodyPr/>
                    <a:lstStyle/>
                    <a:p>
                      <a:endParaRPr lang="en-US"/>
                    </a:p>
                  </a:txBody>
                  <a:tcPr/>
                </a:tc>
                <a:tc>
                  <a:txBody>
                    <a:bodyPr/>
                    <a:lstStyle/>
                    <a:p>
                      <a:pPr algn="ctr"/>
                      <a:r>
                        <a:rPr lang="ja-JP" altLang="en-US" smtClean="0"/>
                        <a:t>おおきい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small</a:t>
                      </a:r>
                      <a:endParaRPr lang="en-US" dirty="0">
                        <a:latin typeface="BeginnersAlphabet" pitchFamily="2" charset="0"/>
                      </a:endParaRPr>
                    </a:p>
                  </a:txBody>
                  <a:tcPr/>
                </a:tc>
                <a:tc>
                  <a:txBody>
                    <a:bodyPr/>
                    <a:lstStyle/>
                    <a:p>
                      <a:pPr algn="ctr"/>
                      <a:r>
                        <a:rPr lang="en-US" dirty="0" err="1" smtClean="0"/>
                        <a:t>chiisai</a:t>
                      </a:r>
                      <a:endParaRPr lang="en-US" dirty="0"/>
                    </a:p>
                  </a:txBody>
                  <a:tcPr/>
                </a:tc>
                <a:tc>
                  <a:txBody>
                    <a:bodyPr/>
                    <a:lstStyle/>
                    <a:p>
                      <a:endParaRPr lang="en-US"/>
                    </a:p>
                  </a:txBody>
                  <a:tcPr/>
                </a:tc>
                <a:tc>
                  <a:txBody>
                    <a:bodyPr/>
                    <a:lstStyle/>
                    <a:p>
                      <a:pPr algn="ctr"/>
                      <a:r>
                        <a:rPr lang="ja-JP" altLang="en-US" smtClean="0"/>
                        <a:t>ちいさい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cool</a:t>
                      </a:r>
                      <a:endParaRPr lang="en-US" dirty="0">
                        <a:latin typeface="BeginnersAlphabet" pitchFamily="2" charset="0"/>
                      </a:endParaRPr>
                    </a:p>
                  </a:txBody>
                  <a:tcPr/>
                </a:tc>
                <a:tc>
                  <a:txBody>
                    <a:bodyPr/>
                    <a:lstStyle/>
                    <a:p>
                      <a:pPr algn="ctr"/>
                      <a:r>
                        <a:rPr lang="en-US" dirty="0" err="1" smtClean="0"/>
                        <a:t>kakkoii</a:t>
                      </a:r>
                      <a:endParaRPr lang="en-US" dirty="0"/>
                    </a:p>
                  </a:txBody>
                  <a:tcPr/>
                </a:tc>
                <a:tc>
                  <a:txBody>
                    <a:bodyPr/>
                    <a:lstStyle/>
                    <a:p>
                      <a:endParaRPr lang="en-US"/>
                    </a:p>
                  </a:txBody>
                  <a:tcPr/>
                </a:tc>
                <a:tc>
                  <a:txBody>
                    <a:bodyPr/>
                    <a:lstStyle/>
                    <a:p>
                      <a:pPr algn="ctr"/>
                      <a:r>
                        <a:rPr lang="ja-JP" altLang="en-US" smtClean="0"/>
                        <a:t>かっこいい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cute</a:t>
                      </a:r>
                      <a:endParaRPr lang="en-US" dirty="0">
                        <a:latin typeface="BeginnersAlphabet"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kawaii</a:t>
                      </a:r>
                      <a:endParaRPr lang="en-US" dirty="0" smtClean="0"/>
                    </a:p>
                  </a:txBody>
                  <a:tcPr/>
                </a:tc>
                <a:tc>
                  <a:txBody>
                    <a:bodyPr/>
                    <a:lstStyle/>
                    <a:p>
                      <a:endParaRPr lang="en-US"/>
                    </a:p>
                  </a:txBody>
                  <a:tcPr/>
                </a:tc>
                <a:tc>
                  <a:txBody>
                    <a:bodyPr/>
                    <a:lstStyle/>
                    <a:p>
                      <a:pPr algn="ctr"/>
                      <a:r>
                        <a:rPr lang="ja-JP" altLang="en-US" smtClean="0"/>
                        <a:t>かわいい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expensive</a:t>
                      </a:r>
                      <a:endParaRPr lang="en-US" dirty="0">
                        <a:latin typeface="BeginnersAlphabet" pitchFamily="2" charset="0"/>
                      </a:endParaRPr>
                    </a:p>
                  </a:txBody>
                  <a:tcPr/>
                </a:tc>
                <a:tc>
                  <a:txBody>
                    <a:bodyPr/>
                    <a:lstStyle/>
                    <a:p>
                      <a:pPr algn="ctr"/>
                      <a:r>
                        <a:rPr lang="en-US" dirty="0" err="1" smtClean="0"/>
                        <a:t>takai</a:t>
                      </a:r>
                      <a:endParaRPr lang="en-US" dirty="0"/>
                    </a:p>
                  </a:txBody>
                  <a:tcPr/>
                </a:tc>
                <a:tc>
                  <a:txBody>
                    <a:bodyPr/>
                    <a:lstStyle/>
                    <a:p>
                      <a:endParaRPr lang="en-US"/>
                    </a:p>
                  </a:txBody>
                  <a:tcPr/>
                </a:tc>
                <a:tc>
                  <a:txBody>
                    <a:bodyPr/>
                    <a:lstStyle/>
                    <a:p>
                      <a:pPr algn="ctr"/>
                      <a:r>
                        <a:rPr lang="ja-JP" altLang="en-US" smtClean="0"/>
                        <a:t>たかい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cheap</a:t>
                      </a:r>
                      <a:endParaRPr lang="en-US" dirty="0">
                        <a:latin typeface="BeginnersAlphabet" pitchFamily="2" charset="0"/>
                      </a:endParaRPr>
                    </a:p>
                  </a:txBody>
                  <a:tcPr/>
                </a:tc>
                <a:tc>
                  <a:txBody>
                    <a:bodyPr/>
                    <a:lstStyle/>
                    <a:p>
                      <a:pPr algn="ctr"/>
                      <a:r>
                        <a:rPr lang="en-US" dirty="0" err="1" smtClean="0"/>
                        <a:t>yasui</a:t>
                      </a:r>
                      <a:endParaRPr lang="en-US" dirty="0"/>
                    </a:p>
                  </a:txBody>
                  <a:tcPr/>
                </a:tc>
                <a:tc>
                  <a:txBody>
                    <a:bodyPr/>
                    <a:lstStyle/>
                    <a:p>
                      <a:endParaRPr lang="en-US"/>
                    </a:p>
                  </a:txBody>
                  <a:tcPr/>
                </a:tc>
                <a:tc>
                  <a:txBody>
                    <a:bodyPr/>
                    <a:lstStyle/>
                    <a:p>
                      <a:pPr algn="ctr"/>
                      <a:r>
                        <a:rPr lang="ja-JP" altLang="en-US" smtClean="0"/>
                        <a:t>やすい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long</a:t>
                      </a:r>
                      <a:endParaRPr lang="en-US" dirty="0">
                        <a:latin typeface="BeginnersAlphabet" pitchFamily="2" charset="0"/>
                      </a:endParaRPr>
                    </a:p>
                  </a:txBody>
                  <a:tcPr/>
                </a:tc>
                <a:tc>
                  <a:txBody>
                    <a:bodyPr/>
                    <a:lstStyle/>
                    <a:p>
                      <a:pPr algn="ctr"/>
                      <a:r>
                        <a:rPr lang="en-US" dirty="0" err="1" smtClean="0"/>
                        <a:t>nagai</a:t>
                      </a:r>
                      <a:endParaRPr lang="en-US" dirty="0"/>
                    </a:p>
                  </a:txBody>
                  <a:tcPr/>
                </a:tc>
                <a:tc>
                  <a:txBody>
                    <a:bodyPr/>
                    <a:lstStyle/>
                    <a:p>
                      <a:endParaRPr lang="en-US"/>
                    </a:p>
                  </a:txBody>
                  <a:tcPr/>
                </a:tc>
                <a:tc>
                  <a:txBody>
                    <a:bodyPr/>
                    <a:lstStyle/>
                    <a:p>
                      <a:pPr algn="ctr"/>
                      <a:r>
                        <a:rPr lang="ja-JP" altLang="en-US" smtClean="0"/>
                        <a:t>ながい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short</a:t>
                      </a:r>
                      <a:endParaRPr lang="en-US" dirty="0">
                        <a:latin typeface="BeginnersAlphabet" pitchFamily="2" charset="0"/>
                      </a:endParaRPr>
                    </a:p>
                  </a:txBody>
                  <a:tcPr/>
                </a:tc>
                <a:tc>
                  <a:txBody>
                    <a:bodyPr/>
                    <a:lstStyle/>
                    <a:p>
                      <a:pPr algn="ctr"/>
                      <a:r>
                        <a:rPr lang="en-US" dirty="0" err="1" smtClean="0"/>
                        <a:t>mijikai</a:t>
                      </a:r>
                      <a:endParaRPr lang="en-US" dirty="0"/>
                    </a:p>
                  </a:txBody>
                  <a:tcPr/>
                </a:tc>
                <a:tc>
                  <a:txBody>
                    <a:bodyPr/>
                    <a:lstStyle/>
                    <a:p>
                      <a:endParaRPr lang="en-US"/>
                    </a:p>
                  </a:txBody>
                  <a:tcPr/>
                </a:tc>
                <a:tc>
                  <a:txBody>
                    <a:bodyPr/>
                    <a:lstStyle/>
                    <a:p>
                      <a:pPr algn="ctr"/>
                      <a:r>
                        <a:rPr lang="ja-JP" altLang="en-US" smtClean="0"/>
                        <a:t>みじかい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green</a:t>
                      </a:r>
                      <a:endParaRPr lang="en-US" dirty="0">
                        <a:latin typeface="BeginnersAlphabet" pitchFamily="2" charset="0"/>
                      </a:endParaRPr>
                    </a:p>
                  </a:txBody>
                  <a:tcPr/>
                </a:tc>
                <a:tc>
                  <a:txBody>
                    <a:bodyPr/>
                    <a:lstStyle/>
                    <a:p>
                      <a:pPr algn="ctr"/>
                      <a:r>
                        <a:rPr lang="en-US" dirty="0" err="1" smtClean="0"/>
                        <a:t>midori</a:t>
                      </a:r>
                      <a:endParaRPr lang="en-US" dirty="0"/>
                    </a:p>
                  </a:txBody>
                  <a:tcPr/>
                </a:tc>
                <a:tc>
                  <a:txBody>
                    <a:bodyPr/>
                    <a:lstStyle/>
                    <a:p>
                      <a:endParaRPr lang="en-US"/>
                    </a:p>
                  </a:txBody>
                  <a:tcPr/>
                </a:tc>
                <a:tc>
                  <a:txBody>
                    <a:bodyPr/>
                    <a:lstStyle/>
                    <a:p>
                      <a:pPr algn="ctr"/>
                      <a:r>
                        <a:rPr lang="ja-JP" altLang="en-US" smtClean="0"/>
                        <a:t>みどり</a:t>
                      </a:r>
                      <a:endParaRPr lang="en-US" dirty="0"/>
                    </a:p>
                  </a:txBody>
                  <a:tcPr/>
                </a:tc>
                <a:tc>
                  <a:txBody>
                    <a:bodyPr/>
                    <a:lstStyle/>
                    <a:p>
                      <a:pPr algn="ct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BeginnersAlphabet" pitchFamily="2" charset="0"/>
                        </a:rPr>
                        <a:t>blue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aoi</a:t>
                      </a:r>
                      <a:endParaRPr lang="en-US" dirty="0" smtClean="0"/>
                    </a:p>
                  </a:txBody>
                  <a:tcPr/>
                </a:tc>
                <a:tc>
                  <a:txBody>
                    <a:bodyPr/>
                    <a:lstStyle/>
                    <a:p>
                      <a:endParaRPr lang="en-US" dirty="0"/>
                    </a:p>
                  </a:txBody>
                  <a:tcPr/>
                </a:tc>
                <a:tc>
                  <a:txBody>
                    <a:bodyPr/>
                    <a:lstStyle/>
                    <a:p>
                      <a:pPr algn="ctr"/>
                      <a:r>
                        <a:rPr lang="ja-JP" altLang="en-US" smtClean="0"/>
                        <a:t>あおい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red</a:t>
                      </a:r>
                      <a:endParaRPr lang="en-US" dirty="0">
                        <a:latin typeface="BeginnersAlphabet" pitchFamily="2" charset="0"/>
                      </a:endParaRPr>
                    </a:p>
                  </a:txBody>
                  <a:tcPr/>
                </a:tc>
                <a:tc>
                  <a:txBody>
                    <a:bodyPr/>
                    <a:lstStyle/>
                    <a:p>
                      <a:pPr algn="ctr"/>
                      <a:r>
                        <a:rPr lang="en-US" dirty="0" err="1" smtClean="0"/>
                        <a:t>akai</a:t>
                      </a:r>
                      <a:endParaRPr lang="en-US" dirty="0"/>
                    </a:p>
                  </a:txBody>
                  <a:tcPr/>
                </a:tc>
                <a:tc>
                  <a:txBody>
                    <a:bodyPr/>
                    <a:lstStyle/>
                    <a:p>
                      <a:pPr algn="ctr"/>
                      <a:endParaRPr lang="en-US" dirty="0"/>
                    </a:p>
                  </a:txBody>
                  <a:tcPr/>
                </a:tc>
                <a:tc>
                  <a:txBody>
                    <a:bodyPr/>
                    <a:lstStyle/>
                    <a:p>
                      <a:pPr algn="ctr"/>
                      <a:r>
                        <a:rPr lang="ja-JP" altLang="en-US" smtClean="0"/>
                        <a:t>あかい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black</a:t>
                      </a:r>
                      <a:endParaRPr lang="en-US" dirty="0">
                        <a:latin typeface="BeginnersAlphabet" pitchFamily="2" charset="0"/>
                      </a:endParaRPr>
                    </a:p>
                  </a:txBody>
                  <a:tcPr/>
                </a:tc>
                <a:tc>
                  <a:txBody>
                    <a:bodyPr/>
                    <a:lstStyle/>
                    <a:p>
                      <a:pPr algn="ctr"/>
                      <a:r>
                        <a:rPr lang="en-US" dirty="0" err="1" smtClean="0"/>
                        <a:t>kuroi</a:t>
                      </a:r>
                      <a:endParaRPr lang="en-US" dirty="0"/>
                    </a:p>
                  </a:txBody>
                  <a:tcPr/>
                </a:tc>
                <a:tc>
                  <a:txBody>
                    <a:bodyPr/>
                    <a:lstStyle/>
                    <a:p>
                      <a:pPr algn="ctr"/>
                      <a:endParaRPr lang="en-US" dirty="0"/>
                    </a:p>
                  </a:txBody>
                  <a:tcPr/>
                </a:tc>
                <a:tc>
                  <a:txBody>
                    <a:bodyPr/>
                    <a:lstStyle/>
                    <a:p>
                      <a:pPr algn="ctr"/>
                      <a:r>
                        <a:rPr lang="ja-JP" altLang="en-US" smtClean="0"/>
                        <a:t>くろい</a:t>
                      </a:r>
                      <a:endParaRPr lang="en-US" dirty="0"/>
                    </a:p>
                  </a:txBody>
                  <a:tcPr/>
                </a:tc>
                <a:tc>
                  <a:txBody>
                    <a:bodyPr/>
                    <a:lstStyle/>
                    <a:p>
                      <a:pPr algn="ctr"/>
                      <a:endParaRPr lang="en-US" dirty="0"/>
                    </a:p>
                  </a:txBody>
                  <a:tcPr/>
                </a:tc>
              </a:tr>
              <a:tr h="370840">
                <a:tc>
                  <a:txBody>
                    <a:bodyPr/>
                    <a:lstStyle/>
                    <a:p>
                      <a:pPr algn="ctr"/>
                      <a:r>
                        <a:rPr lang="en-US" dirty="0" smtClean="0">
                          <a:latin typeface="BeginnersAlphabet" pitchFamily="2" charset="0"/>
                        </a:rPr>
                        <a:t>pink</a:t>
                      </a:r>
                      <a:endParaRPr lang="en-US" dirty="0">
                        <a:latin typeface="BeginnersAlphabet" pitchFamily="2" charset="0"/>
                      </a:endParaRPr>
                    </a:p>
                  </a:txBody>
                  <a:tcPr/>
                </a:tc>
                <a:tc>
                  <a:txBody>
                    <a:bodyPr/>
                    <a:lstStyle/>
                    <a:p>
                      <a:pPr algn="ctr"/>
                      <a:r>
                        <a:rPr lang="en-US" dirty="0" err="1" smtClean="0"/>
                        <a:t>pinku</a:t>
                      </a:r>
                      <a:endParaRPr lang="en-US" dirty="0"/>
                    </a:p>
                  </a:txBody>
                  <a:tcPr/>
                </a:tc>
                <a:tc>
                  <a:txBody>
                    <a:bodyPr/>
                    <a:lstStyle/>
                    <a:p>
                      <a:pPr algn="ctr"/>
                      <a:endParaRPr lang="en-US" dirty="0"/>
                    </a:p>
                  </a:txBody>
                  <a:tcPr/>
                </a:tc>
                <a:tc>
                  <a:txBody>
                    <a:bodyPr/>
                    <a:lstStyle/>
                    <a:p>
                      <a:pPr algn="ctr"/>
                      <a:r>
                        <a:rPr lang="ja-JP" altLang="en-US" smtClean="0"/>
                        <a:t>ピンク</a:t>
                      </a:r>
                      <a:endParaRPr lang="en-US" dirty="0"/>
                    </a:p>
                  </a:txBody>
                  <a:tcPr/>
                </a:tc>
                <a:tc>
                  <a:txBody>
                    <a:bodyPr/>
                    <a:lstStyle/>
                    <a:p>
                      <a:pPr algn="ctr"/>
                      <a:endParaRPr lang="en-US" dirty="0"/>
                    </a:p>
                  </a:txBody>
                  <a:tcPr/>
                </a:tc>
              </a:tr>
              <a:tr h="370840">
                <a:tc>
                  <a:txBody>
                    <a:bodyPr/>
                    <a:lstStyle/>
                    <a:p>
                      <a:pPr algn="ctr"/>
                      <a:endParaRPr lang="en-US" dirty="0">
                        <a:latin typeface="BeginnersAlphabet" pitchFamily="2" charset="0"/>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algn="ctr"/>
                      <a:endParaRPr lang="en-US" dirty="0">
                        <a:latin typeface="BeginnersAlphabet" pitchFamily="2" charset="0"/>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bl>
          </a:graphicData>
        </a:graphic>
      </p:graphicFrame>
      <p:sp>
        <p:nvSpPr>
          <p:cNvPr id="4" name="TextBox 3"/>
          <p:cNvSpPr txBox="1"/>
          <p:nvPr/>
        </p:nvSpPr>
        <p:spPr>
          <a:xfrm>
            <a:off x="533400" y="457200"/>
            <a:ext cx="5715000" cy="1200329"/>
          </a:xfrm>
          <a:prstGeom prst="rect">
            <a:avLst/>
          </a:prstGeom>
          <a:noFill/>
        </p:spPr>
        <p:txBody>
          <a:bodyPr wrap="square" rtlCol="0">
            <a:spAutoFit/>
          </a:bodyPr>
          <a:lstStyle/>
          <a:p>
            <a:r>
              <a:rPr lang="en-US" dirty="0" smtClean="0">
                <a:latin typeface="BeginnersAlphabet" pitchFamily="2" charset="0"/>
              </a:rPr>
              <a:t>Here is a table of common adjectives you can use to describe these classroom items.  There are spaces for you to add some more.  Please add </a:t>
            </a:r>
            <a:r>
              <a:rPr lang="ja-JP" altLang="en-US" smtClean="0">
                <a:latin typeface="BeginnersAlphabet" pitchFamily="2" charset="0"/>
              </a:rPr>
              <a:t>の </a:t>
            </a:r>
            <a:r>
              <a:rPr lang="en-US" altLang="ja-JP" dirty="0" smtClean="0">
                <a:latin typeface="BeginnersAlphabet" pitchFamily="2" charset="0"/>
              </a:rPr>
              <a:t>in the space after the adjective if you need to add it before the noun.</a:t>
            </a:r>
            <a:endParaRPr lang="en-US" dirty="0">
              <a:latin typeface="BeginnersAlphabet"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w do you do"/>
          <p:cNvPicPr/>
          <p:nvPr/>
        </p:nvPicPr>
        <p:blipFill>
          <a:blip r:embed="rId3" cstate="print"/>
          <a:srcRect/>
          <a:stretch>
            <a:fillRect/>
          </a:stretch>
        </p:blipFill>
        <p:spPr bwMode="auto">
          <a:xfrm>
            <a:off x="457200" y="1676400"/>
            <a:ext cx="5943600" cy="2819400"/>
          </a:xfrm>
          <a:prstGeom prst="rect">
            <a:avLst/>
          </a:prstGeom>
          <a:noFill/>
          <a:ln w="9525">
            <a:noFill/>
            <a:miter lim="800000"/>
            <a:headEnd/>
            <a:tailEnd/>
          </a:ln>
        </p:spPr>
      </p:pic>
      <p:pic>
        <p:nvPicPr>
          <p:cNvPr id="5" name="Picture 4" descr="Good morning"/>
          <p:cNvPicPr/>
          <p:nvPr/>
        </p:nvPicPr>
        <p:blipFill>
          <a:blip r:embed="rId4" cstate="print"/>
          <a:srcRect/>
          <a:stretch>
            <a:fillRect/>
          </a:stretch>
        </p:blipFill>
        <p:spPr bwMode="auto">
          <a:xfrm>
            <a:off x="381000" y="5334000"/>
            <a:ext cx="6477000" cy="3429000"/>
          </a:xfrm>
          <a:prstGeom prst="rect">
            <a:avLst/>
          </a:prstGeom>
          <a:noFill/>
          <a:ln w="9525">
            <a:noFill/>
            <a:miter lim="800000"/>
            <a:headEnd/>
            <a:tailEnd/>
          </a:ln>
        </p:spPr>
      </p:pic>
      <p:sp>
        <p:nvSpPr>
          <p:cNvPr id="6" name="TextBox 5"/>
          <p:cNvSpPr txBox="1"/>
          <p:nvPr/>
        </p:nvSpPr>
        <p:spPr>
          <a:xfrm>
            <a:off x="609600" y="609600"/>
            <a:ext cx="5334000" cy="646331"/>
          </a:xfrm>
          <a:prstGeom prst="rect">
            <a:avLst/>
          </a:prstGeom>
          <a:noFill/>
        </p:spPr>
        <p:txBody>
          <a:bodyPr wrap="square" rtlCol="0">
            <a:spAutoFit/>
          </a:bodyPr>
          <a:lstStyle/>
          <a:p>
            <a:pPr algn="ctr"/>
            <a:r>
              <a:rPr lang="en-US" sz="3600" b="1" dirty="0" smtClean="0">
                <a:latin typeface="BeginnersAlphabet" pitchFamily="2" charset="0"/>
              </a:rPr>
              <a:t>1.  Japanese  Greetings</a:t>
            </a:r>
            <a:endParaRPr lang="en-US" sz="3600" b="1" dirty="0">
              <a:latin typeface="BeginnersAlphabet"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457200"/>
            <a:ext cx="4419600" cy="646331"/>
          </a:xfrm>
          <a:prstGeom prst="rect">
            <a:avLst/>
          </a:prstGeom>
          <a:noFill/>
        </p:spPr>
        <p:txBody>
          <a:bodyPr wrap="square" rtlCol="0">
            <a:spAutoFit/>
          </a:bodyPr>
          <a:lstStyle/>
          <a:p>
            <a:pPr algn="ctr"/>
            <a:r>
              <a:rPr lang="en-US" sz="3600" b="1" dirty="0" smtClean="0">
                <a:latin typeface="BeginnersAlphabet" pitchFamily="2" charset="0"/>
              </a:rPr>
              <a:t>How old are you?</a:t>
            </a:r>
            <a:endParaRPr lang="en-US" sz="3600" b="1" dirty="0">
              <a:latin typeface="BeginnersAlphabet" pitchFamily="2" charset="0"/>
            </a:endParaRPr>
          </a:p>
        </p:txBody>
      </p:sp>
      <p:sp>
        <p:nvSpPr>
          <p:cNvPr id="3" name="TextBox 2"/>
          <p:cNvSpPr txBox="1"/>
          <p:nvPr/>
        </p:nvSpPr>
        <p:spPr>
          <a:xfrm>
            <a:off x="457200" y="1219200"/>
            <a:ext cx="5791200" cy="1477328"/>
          </a:xfrm>
          <a:prstGeom prst="rect">
            <a:avLst/>
          </a:prstGeom>
          <a:noFill/>
        </p:spPr>
        <p:txBody>
          <a:bodyPr wrap="square" rtlCol="0">
            <a:spAutoFit/>
          </a:bodyPr>
          <a:lstStyle/>
          <a:p>
            <a:r>
              <a:rPr lang="en-US" dirty="0" smtClean="0">
                <a:latin typeface="BeginnersAlphabet" pitchFamily="2" charset="0"/>
              </a:rPr>
              <a:t>“</a:t>
            </a:r>
            <a:r>
              <a:rPr lang="en-US" dirty="0" err="1" smtClean="0">
                <a:latin typeface="BeginnersAlphabet" pitchFamily="2" charset="0"/>
              </a:rPr>
              <a:t>Sai</a:t>
            </a:r>
            <a:r>
              <a:rPr lang="en-US" dirty="0" smtClean="0">
                <a:latin typeface="BeginnersAlphabet" pitchFamily="2" charset="0"/>
              </a:rPr>
              <a:t>” refers to age.  So if you know Japanese numbers you can say how old you are.  Just add  “</a:t>
            </a:r>
            <a:r>
              <a:rPr lang="en-US" dirty="0" err="1" smtClean="0">
                <a:latin typeface="BeginnersAlphabet" pitchFamily="2" charset="0"/>
              </a:rPr>
              <a:t>sai</a:t>
            </a:r>
            <a:r>
              <a:rPr lang="en-US" dirty="0" smtClean="0">
                <a:latin typeface="BeginnersAlphabet" pitchFamily="2" charset="0"/>
              </a:rPr>
              <a:t>” on to the end of the number.  The only exceptions are  the numbers that end with “chi”, for example “</a:t>
            </a:r>
            <a:r>
              <a:rPr lang="en-US" dirty="0" err="1" smtClean="0">
                <a:latin typeface="BeginnersAlphabet" pitchFamily="2" charset="0"/>
              </a:rPr>
              <a:t>ich</a:t>
            </a:r>
            <a:r>
              <a:rPr lang="en-US" dirty="0" smtClean="0">
                <a:latin typeface="BeginnersAlphabet" pitchFamily="2" charset="0"/>
              </a:rPr>
              <a:t>” and “</a:t>
            </a:r>
            <a:r>
              <a:rPr lang="en-US" dirty="0" err="1" smtClean="0">
                <a:latin typeface="BeginnersAlphabet" pitchFamily="2" charset="0"/>
              </a:rPr>
              <a:t>hachi</a:t>
            </a:r>
            <a:r>
              <a:rPr lang="en-US" dirty="0" smtClean="0">
                <a:latin typeface="BeginnersAlphabet" pitchFamily="2" charset="0"/>
              </a:rPr>
              <a:t>”.  For these numbers just drop the “chi” and add “s” and “</a:t>
            </a:r>
            <a:r>
              <a:rPr lang="en-US" dirty="0" err="1" smtClean="0">
                <a:latin typeface="BeginnersAlphabet" pitchFamily="2" charset="0"/>
              </a:rPr>
              <a:t>sai</a:t>
            </a:r>
            <a:r>
              <a:rPr lang="en-US" dirty="0" smtClean="0">
                <a:latin typeface="BeginnersAlphabet" pitchFamily="2" charset="0"/>
              </a:rPr>
              <a:t>” to the end.  Use the table below to help you.</a:t>
            </a:r>
            <a:endParaRPr lang="en-US" dirty="0">
              <a:latin typeface="BeginnersAlphabet" pitchFamily="2" charset="0"/>
            </a:endParaRPr>
          </a:p>
        </p:txBody>
      </p:sp>
      <p:graphicFrame>
        <p:nvGraphicFramePr>
          <p:cNvPr id="4" name="Table 3"/>
          <p:cNvGraphicFramePr>
            <a:graphicFrameLocks noGrp="1"/>
          </p:cNvGraphicFramePr>
          <p:nvPr/>
        </p:nvGraphicFramePr>
        <p:xfrm>
          <a:off x="381000" y="2895600"/>
          <a:ext cx="4572000" cy="6080760"/>
        </p:xfrm>
        <a:graphic>
          <a:graphicData uri="http://schemas.openxmlformats.org/drawingml/2006/table">
            <a:tbl>
              <a:tblPr firstRow="1" bandRow="1">
                <a:tableStyleId>{5C22544A-7EE6-4342-B048-85BDC9FD1C3A}</a:tableStyleId>
              </a:tblPr>
              <a:tblGrid>
                <a:gridCol w="1524000"/>
                <a:gridCol w="1524000"/>
                <a:gridCol w="1524000"/>
              </a:tblGrid>
              <a:tr h="370840">
                <a:tc gridSpan="3">
                  <a:txBody>
                    <a:bodyPr/>
                    <a:lstStyle/>
                    <a:p>
                      <a:pPr algn="ctr"/>
                      <a:r>
                        <a:rPr lang="en-US" dirty="0" smtClean="0"/>
                        <a:t>Age</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800" dirty="0" smtClean="0">
                          <a:latin typeface="BeginnersAlphabet" pitchFamily="2" charset="0"/>
                        </a:rPr>
                        <a:t>English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Roomaji</a:t>
                      </a:r>
                      <a:endParaRPr lang="en-US" sz="2800" dirty="0">
                        <a:latin typeface="BeginnersAlphabet" pitchFamily="2" charset="0"/>
                      </a:endParaRPr>
                    </a:p>
                  </a:txBody>
                  <a:tcPr/>
                </a:tc>
                <a:tc>
                  <a:txBody>
                    <a:bodyPr/>
                    <a:lstStyle/>
                    <a:p>
                      <a:pPr algn="ctr"/>
                      <a:r>
                        <a:rPr lang="en-US" sz="2800" dirty="0" smtClean="0">
                          <a:latin typeface="BeginnersAlphabet" pitchFamily="2" charset="0"/>
                        </a:rPr>
                        <a:t>Hiragana</a:t>
                      </a:r>
                      <a:endParaRPr lang="en-US" sz="2800" dirty="0">
                        <a:latin typeface="BeginnersAlphabet" pitchFamily="2" charset="0"/>
                      </a:endParaRPr>
                    </a:p>
                  </a:txBody>
                  <a:tcPr/>
                </a:tc>
              </a:tr>
              <a:tr h="370840">
                <a:tc>
                  <a:txBody>
                    <a:bodyPr/>
                    <a:lstStyle/>
                    <a:p>
                      <a:pPr algn="ctr"/>
                      <a:r>
                        <a:rPr lang="en-US" dirty="0" smtClean="0"/>
                        <a:t>1</a:t>
                      </a:r>
                      <a:endParaRPr lang="en-US" dirty="0"/>
                    </a:p>
                  </a:txBody>
                  <a:tcPr/>
                </a:tc>
                <a:tc>
                  <a:txBody>
                    <a:bodyPr/>
                    <a:lstStyle/>
                    <a:p>
                      <a:pPr algn="ctr"/>
                      <a:r>
                        <a:rPr lang="en-US" dirty="0" err="1" smtClean="0"/>
                        <a:t>issai</a:t>
                      </a:r>
                      <a:endParaRPr lang="en-US" dirty="0"/>
                    </a:p>
                  </a:txBody>
                  <a:tcPr/>
                </a:tc>
                <a:tc>
                  <a:txBody>
                    <a:bodyPr/>
                    <a:lstStyle/>
                    <a:p>
                      <a:pPr algn="ctr"/>
                      <a:r>
                        <a:rPr lang="ja-JP" altLang="en-US" smtClean="0"/>
                        <a:t>いっさい</a:t>
                      </a:r>
                      <a:endParaRPr lang="en-US" dirty="0"/>
                    </a:p>
                  </a:txBody>
                  <a:tcPr/>
                </a:tc>
              </a:tr>
              <a:tr h="370840">
                <a:tc>
                  <a:txBody>
                    <a:bodyPr/>
                    <a:lstStyle/>
                    <a:p>
                      <a:pPr algn="ctr"/>
                      <a:r>
                        <a:rPr lang="en-US" dirty="0" smtClean="0"/>
                        <a:t>2</a:t>
                      </a:r>
                      <a:endParaRPr lang="en-US" dirty="0"/>
                    </a:p>
                  </a:txBody>
                  <a:tcPr/>
                </a:tc>
                <a:tc>
                  <a:txBody>
                    <a:bodyPr/>
                    <a:lstStyle/>
                    <a:p>
                      <a:pPr algn="ctr"/>
                      <a:r>
                        <a:rPr lang="en-US" dirty="0" err="1" smtClean="0"/>
                        <a:t>nisai</a:t>
                      </a:r>
                      <a:endParaRPr lang="en-US" dirty="0"/>
                    </a:p>
                  </a:txBody>
                  <a:tcPr/>
                </a:tc>
                <a:tc>
                  <a:txBody>
                    <a:bodyPr/>
                    <a:lstStyle/>
                    <a:p>
                      <a:pPr algn="ctr"/>
                      <a:r>
                        <a:rPr lang="ja-JP" altLang="en-US" smtClean="0"/>
                        <a:t>にさい</a:t>
                      </a:r>
                      <a:endParaRPr lang="en-US" dirty="0"/>
                    </a:p>
                  </a:txBody>
                  <a:tcPr/>
                </a:tc>
              </a:tr>
              <a:tr h="370840">
                <a:tc>
                  <a:txBody>
                    <a:bodyPr/>
                    <a:lstStyle/>
                    <a:p>
                      <a:pPr algn="ctr"/>
                      <a:r>
                        <a:rPr lang="en-US" dirty="0" smtClean="0"/>
                        <a:t>3</a:t>
                      </a:r>
                      <a:endParaRPr lang="en-US" dirty="0"/>
                    </a:p>
                  </a:txBody>
                  <a:tcPr/>
                </a:tc>
                <a:tc>
                  <a:txBody>
                    <a:bodyPr/>
                    <a:lstStyle/>
                    <a:p>
                      <a:pPr algn="ctr"/>
                      <a:r>
                        <a:rPr lang="en-US" dirty="0" err="1" smtClean="0"/>
                        <a:t>sansai</a:t>
                      </a:r>
                      <a:endParaRPr lang="en-US" dirty="0"/>
                    </a:p>
                  </a:txBody>
                  <a:tcPr/>
                </a:tc>
                <a:tc>
                  <a:txBody>
                    <a:bodyPr/>
                    <a:lstStyle/>
                    <a:p>
                      <a:pPr algn="ctr"/>
                      <a:r>
                        <a:rPr lang="ja-JP" altLang="en-US" smtClean="0"/>
                        <a:t>さんさい</a:t>
                      </a:r>
                      <a:endParaRPr lang="en-US" dirty="0"/>
                    </a:p>
                  </a:txBody>
                  <a:tcPr/>
                </a:tc>
              </a:tr>
              <a:tr h="370840">
                <a:tc>
                  <a:txBody>
                    <a:bodyPr/>
                    <a:lstStyle/>
                    <a:p>
                      <a:pPr algn="ctr"/>
                      <a:r>
                        <a:rPr lang="en-US" dirty="0" smtClean="0"/>
                        <a:t>4</a:t>
                      </a:r>
                      <a:endParaRPr lang="en-US" dirty="0"/>
                    </a:p>
                  </a:txBody>
                  <a:tcPr/>
                </a:tc>
                <a:tc>
                  <a:txBody>
                    <a:bodyPr/>
                    <a:lstStyle/>
                    <a:p>
                      <a:pPr algn="ctr"/>
                      <a:r>
                        <a:rPr lang="en-US" dirty="0" err="1" smtClean="0"/>
                        <a:t>yonsai</a:t>
                      </a:r>
                      <a:endParaRPr lang="en-US" dirty="0"/>
                    </a:p>
                  </a:txBody>
                  <a:tcPr/>
                </a:tc>
                <a:tc>
                  <a:txBody>
                    <a:bodyPr/>
                    <a:lstStyle/>
                    <a:p>
                      <a:pPr algn="ctr"/>
                      <a:r>
                        <a:rPr lang="ja-JP" altLang="en-US" smtClean="0"/>
                        <a:t>よんさい</a:t>
                      </a:r>
                      <a:endParaRPr lang="en-US" dirty="0"/>
                    </a:p>
                  </a:txBody>
                  <a:tcPr/>
                </a:tc>
              </a:tr>
              <a:tr h="370840">
                <a:tc>
                  <a:txBody>
                    <a:bodyPr/>
                    <a:lstStyle/>
                    <a:p>
                      <a:pPr algn="ctr"/>
                      <a:r>
                        <a:rPr lang="en-US" dirty="0" smtClean="0"/>
                        <a:t>5</a:t>
                      </a:r>
                      <a:endParaRPr lang="en-US" dirty="0"/>
                    </a:p>
                  </a:txBody>
                  <a:tcPr/>
                </a:tc>
                <a:tc>
                  <a:txBody>
                    <a:bodyPr/>
                    <a:lstStyle/>
                    <a:p>
                      <a:pPr algn="ctr"/>
                      <a:r>
                        <a:rPr lang="en-US" dirty="0" err="1" smtClean="0"/>
                        <a:t>gosai</a:t>
                      </a:r>
                      <a:endParaRPr lang="en-US" dirty="0"/>
                    </a:p>
                  </a:txBody>
                  <a:tcPr/>
                </a:tc>
                <a:tc>
                  <a:txBody>
                    <a:bodyPr/>
                    <a:lstStyle/>
                    <a:p>
                      <a:pPr algn="ctr"/>
                      <a:r>
                        <a:rPr lang="ja-JP" altLang="en-US" smtClean="0"/>
                        <a:t>ごさい</a:t>
                      </a:r>
                      <a:endParaRPr lang="en-US" dirty="0"/>
                    </a:p>
                  </a:txBody>
                  <a:tcPr/>
                </a:tc>
              </a:tr>
              <a:tr h="370840">
                <a:tc>
                  <a:txBody>
                    <a:bodyPr/>
                    <a:lstStyle/>
                    <a:p>
                      <a:pPr algn="ctr"/>
                      <a:r>
                        <a:rPr lang="en-US" dirty="0" smtClean="0"/>
                        <a:t>6</a:t>
                      </a:r>
                      <a:endParaRPr lang="en-US" dirty="0"/>
                    </a:p>
                  </a:txBody>
                  <a:tcPr/>
                </a:tc>
                <a:tc>
                  <a:txBody>
                    <a:bodyPr/>
                    <a:lstStyle/>
                    <a:p>
                      <a:pPr algn="ctr"/>
                      <a:r>
                        <a:rPr lang="en-US" dirty="0" err="1" smtClean="0"/>
                        <a:t>rokusai</a:t>
                      </a:r>
                      <a:endParaRPr lang="en-US" dirty="0"/>
                    </a:p>
                  </a:txBody>
                  <a:tcPr/>
                </a:tc>
                <a:tc>
                  <a:txBody>
                    <a:bodyPr/>
                    <a:lstStyle/>
                    <a:p>
                      <a:pPr algn="ctr"/>
                      <a:r>
                        <a:rPr lang="ja-JP" altLang="en-US" smtClean="0"/>
                        <a:t>ろくさい</a:t>
                      </a:r>
                      <a:endParaRPr lang="en-US" dirty="0"/>
                    </a:p>
                  </a:txBody>
                  <a:tcPr/>
                </a:tc>
              </a:tr>
              <a:tr h="370840">
                <a:tc>
                  <a:txBody>
                    <a:bodyPr/>
                    <a:lstStyle/>
                    <a:p>
                      <a:pPr algn="ctr"/>
                      <a:r>
                        <a:rPr lang="en-US" dirty="0" smtClean="0"/>
                        <a:t>7</a:t>
                      </a:r>
                      <a:endParaRPr lang="en-US" dirty="0"/>
                    </a:p>
                  </a:txBody>
                  <a:tcPr/>
                </a:tc>
                <a:tc>
                  <a:txBody>
                    <a:bodyPr/>
                    <a:lstStyle/>
                    <a:p>
                      <a:pPr algn="ctr"/>
                      <a:r>
                        <a:rPr lang="en-US" dirty="0" err="1" smtClean="0"/>
                        <a:t>nanasai</a:t>
                      </a:r>
                      <a:endParaRPr lang="en-US" dirty="0"/>
                    </a:p>
                  </a:txBody>
                  <a:tcPr/>
                </a:tc>
                <a:tc>
                  <a:txBody>
                    <a:bodyPr/>
                    <a:lstStyle/>
                    <a:p>
                      <a:pPr algn="ctr"/>
                      <a:r>
                        <a:rPr lang="ja-JP" altLang="en-US" smtClean="0"/>
                        <a:t>ななさい</a:t>
                      </a:r>
                      <a:endParaRPr lang="en-US" dirty="0"/>
                    </a:p>
                  </a:txBody>
                  <a:tcPr/>
                </a:tc>
              </a:tr>
              <a:tr h="370840">
                <a:tc>
                  <a:txBody>
                    <a:bodyPr/>
                    <a:lstStyle/>
                    <a:p>
                      <a:pPr algn="ctr"/>
                      <a:r>
                        <a:rPr lang="en-US" dirty="0" smtClean="0"/>
                        <a:t>8</a:t>
                      </a:r>
                      <a:endParaRPr lang="en-US" dirty="0"/>
                    </a:p>
                  </a:txBody>
                  <a:tcPr/>
                </a:tc>
                <a:tc>
                  <a:txBody>
                    <a:bodyPr/>
                    <a:lstStyle/>
                    <a:p>
                      <a:pPr algn="ctr"/>
                      <a:r>
                        <a:rPr lang="en-US" dirty="0" err="1" smtClean="0"/>
                        <a:t>hassai</a:t>
                      </a:r>
                      <a:endParaRPr lang="en-US" dirty="0"/>
                    </a:p>
                  </a:txBody>
                  <a:tcPr/>
                </a:tc>
                <a:tc>
                  <a:txBody>
                    <a:bodyPr/>
                    <a:lstStyle/>
                    <a:p>
                      <a:pPr algn="ctr"/>
                      <a:r>
                        <a:rPr lang="ja-JP" altLang="en-US" smtClean="0"/>
                        <a:t>はっさい</a:t>
                      </a:r>
                      <a:endParaRPr lang="en-US" dirty="0"/>
                    </a:p>
                  </a:txBody>
                  <a:tcPr/>
                </a:tc>
              </a:tr>
              <a:tr h="370840">
                <a:tc>
                  <a:txBody>
                    <a:bodyPr/>
                    <a:lstStyle/>
                    <a:p>
                      <a:pPr algn="ctr"/>
                      <a:r>
                        <a:rPr lang="en-US" dirty="0" smtClean="0"/>
                        <a:t>9</a:t>
                      </a:r>
                      <a:endParaRPr lang="en-US" dirty="0"/>
                    </a:p>
                  </a:txBody>
                  <a:tcPr/>
                </a:tc>
                <a:tc>
                  <a:txBody>
                    <a:bodyPr/>
                    <a:lstStyle/>
                    <a:p>
                      <a:pPr algn="ctr"/>
                      <a:r>
                        <a:rPr lang="en-US" dirty="0" err="1" smtClean="0"/>
                        <a:t>kyuusai</a:t>
                      </a:r>
                      <a:endParaRPr lang="en-US" dirty="0"/>
                    </a:p>
                  </a:txBody>
                  <a:tcPr/>
                </a:tc>
                <a:tc>
                  <a:txBody>
                    <a:bodyPr/>
                    <a:lstStyle/>
                    <a:p>
                      <a:pPr algn="ctr"/>
                      <a:r>
                        <a:rPr lang="ja-JP" altLang="en-US" smtClean="0"/>
                        <a:t>きゅうさい</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err="1" smtClean="0"/>
                        <a:t>jusai</a:t>
                      </a:r>
                      <a:endParaRPr lang="en-US" dirty="0"/>
                    </a:p>
                  </a:txBody>
                  <a:tcPr/>
                </a:tc>
                <a:tc>
                  <a:txBody>
                    <a:bodyPr/>
                    <a:lstStyle/>
                    <a:p>
                      <a:pPr algn="ctr"/>
                      <a:r>
                        <a:rPr lang="ja-JP" altLang="en-US" smtClean="0"/>
                        <a:t>じゅさい</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err="1" smtClean="0"/>
                        <a:t>juuissai</a:t>
                      </a:r>
                      <a:endParaRPr lang="en-US" dirty="0"/>
                    </a:p>
                  </a:txBody>
                  <a:tcPr/>
                </a:tc>
                <a:tc>
                  <a:txBody>
                    <a:bodyPr/>
                    <a:lstStyle/>
                    <a:p>
                      <a:pPr algn="ctr"/>
                      <a:r>
                        <a:rPr lang="ja-JP" altLang="en-US" smtClean="0"/>
                        <a:t>じゅういっさい</a:t>
                      </a:r>
                      <a:endParaRPr lang="en-US" dirty="0"/>
                    </a:p>
                  </a:txBody>
                  <a:tcPr/>
                </a:tc>
              </a:tr>
              <a:tr h="370840">
                <a:tc>
                  <a:txBody>
                    <a:bodyPr/>
                    <a:lstStyle/>
                    <a:p>
                      <a:pPr algn="ctr"/>
                      <a:r>
                        <a:rPr lang="en-US" dirty="0" smtClean="0"/>
                        <a:t>12</a:t>
                      </a:r>
                      <a:endParaRPr lang="en-US" dirty="0"/>
                    </a:p>
                  </a:txBody>
                  <a:tcPr/>
                </a:tc>
                <a:tc>
                  <a:txBody>
                    <a:bodyPr/>
                    <a:lstStyle/>
                    <a:p>
                      <a:pPr algn="ctr"/>
                      <a:r>
                        <a:rPr lang="en-US" dirty="0" err="1" smtClean="0"/>
                        <a:t>juunisai</a:t>
                      </a:r>
                      <a:endParaRPr lang="en-US" dirty="0"/>
                    </a:p>
                  </a:txBody>
                  <a:tcPr/>
                </a:tc>
                <a:tc>
                  <a:txBody>
                    <a:bodyPr/>
                    <a:lstStyle/>
                    <a:p>
                      <a:pPr algn="ctr"/>
                      <a:r>
                        <a:rPr lang="ja-JP" altLang="en-US" smtClean="0"/>
                        <a:t>じゅうにさい</a:t>
                      </a:r>
                      <a:endParaRPr lang="en-US" dirty="0"/>
                    </a:p>
                  </a:txBody>
                  <a:tcPr/>
                </a:tc>
              </a:tr>
              <a:tr h="370840">
                <a:tc>
                  <a:txBody>
                    <a:bodyPr/>
                    <a:lstStyle/>
                    <a:p>
                      <a:pPr algn="ctr"/>
                      <a:r>
                        <a:rPr lang="en-US" dirty="0" smtClean="0"/>
                        <a:t>13</a:t>
                      </a:r>
                      <a:endParaRPr lang="en-US" dirty="0"/>
                    </a:p>
                  </a:txBody>
                  <a:tcPr/>
                </a:tc>
                <a:tc>
                  <a:txBody>
                    <a:bodyPr/>
                    <a:lstStyle/>
                    <a:p>
                      <a:pPr algn="ctr"/>
                      <a:r>
                        <a:rPr lang="en-US" dirty="0" err="1" smtClean="0"/>
                        <a:t>juusansai</a:t>
                      </a:r>
                      <a:endParaRPr lang="en-US" dirty="0"/>
                    </a:p>
                  </a:txBody>
                  <a:tcPr/>
                </a:tc>
                <a:tc>
                  <a:txBody>
                    <a:bodyPr/>
                    <a:lstStyle/>
                    <a:p>
                      <a:pPr algn="ctr"/>
                      <a:r>
                        <a:rPr lang="ja-JP" altLang="en-US" smtClean="0"/>
                        <a:t>じゅうさんさい</a:t>
                      </a:r>
                      <a:endParaRPr lang="en-US" dirty="0"/>
                    </a:p>
                  </a:txBody>
                  <a:tcPr/>
                </a:tc>
              </a:tr>
              <a:tr h="370840">
                <a:tc>
                  <a:txBody>
                    <a:bodyPr/>
                    <a:lstStyle/>
                    <a:p>
                      <a:pPr algn="ctr"/>
                      <a:r>
                        <a:rPr lang="en-US" dirty="0" smtClean="0"/>
                        <a:t>20</a:t>
                      </a:r>
                      <a:endParaRPr lang="en-US" dirty="0"/>
                    </a:p>
                  </a:txBody>
                  <a:tcPr/>
                </a:tc>
                <a:tc>
                  <a:txBody>
                    <a:bodyPr/>
                    <a:lstStyle/>
                    <a:p>
                      <a:pPr algn="ctr"/>
                      <a:r>
                        <a:rPr lang="en-US" dirty="0" err="1" smtClean="0"/>
                        <a:t>nijussai</a:t>
                      </a:r>
                      <a:endParaRPr lang="en-US" dirty="0"/>
                    </a:p>
                  </a:txBody>
                  <a:tcPr/>
                </a:tc>
                <a:tc>
                  <a:txBody>
                    <a:bodyPr/>
                    <a:lstStyle/>
                    <a:p>
                      <a:pPr algn="ctr"/>
                      <a:r>
                        <a:rPr lang="ja-JP" altLang="en-US" smtClean="0"/>
                        <a:t>にじゅっさい</a:t>
                      </a:r>
                      <a:endParaRPr lang="en-US" dirty="0"/>
                    </a:p>
                  </a:txBody>
                  <a:tcPr/>
                </a:tc>
              </a:tr>
            </a:tbl>
          </a:graphicData>
        </a:graphic>
      </p:graphicFrame>
      <p:pic>
        <p:nvPicPr>
          <p:cNvPr id="5" name="Picture 4" descr="http://web-japan.org/kidsweb/language/lesson5/images/n-2.gif"/>
          <p:cNvPicPr/>
          <p:nvPr/>
        </p:nvPicPr>
        <p:blipFill>
          <a:blip r:embed="rId3" cstate="print"/>
          <a:srcRect/>
          <a:stretch>
            <a:fillRect/>
          </a:stretch>
        </p:blipFill>
        <p:spPr bwMode="auto">
          <a:xfrm>
            <a:off x="5029200" y="4191000"/>
            <a:ext cx="1524000" cy="2057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5105400" cy="1384995"/>
          </a:xfrm>
          <a:prstGeom prst="rect">
            <a:avLst/>
          </a:prstGeom>
          <a:noFill/>
        </p:spPr>
        <p:txBody>
          <a:bodyPr wrap="square" rtlCol="0">
            <a:spAutoFit/>
          </a:bodyPr>
          <a:lstStyle/>
          <a:p>
            <a:r>
              <a:rPr lang="en-US" sz="2800" dirty="0" smtClean="0">
                <a:latin typeface="BeginnersAlphabet" pitchFamily="2" charset="0"/>
              </a:rPr>
              <a:t>Have a go at finding some things from around the room and talking about them.  Use the script to help you.</a:t>
            </a:r>
            <a:endParaRPr lang="en-US" sz="2800" dirty="0">
              <a:latin typeface="BeginnersAlphabet" pitchFamily="2" charset="0"/>
            </a:endParaRPr>
          </a:p>
        </p:txBody>
      </p:sp>
      <p:sp>
        <p:nvSpPr>
          <p:cNvPr id="3" name="Rounded Rectangular Callout 2"/>
          <p:cNvSpPr/>
          <p:nvPr/>
        </p:nvSpPr>
        <p:spPr>
          <a:xfrm>
            <a:off x="533400" y="1600200"/>
            <a:ext cx="3886200" cy="914400"/>
          </a:xfrm>
          <a:prstGeom prst="wedgeRoundRectCallout">
            <a:avLst>
              <a:gd name="adj1" fmla="val -51664"/>
              <a:gd name="adj2" fmla="val 692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Dare no ____ _____ </a:t>
            </a:r>
            <a:r>
              <a:rPr lang="en-US" sz="2400" dirty="0" err="1" smtClean="0">
                <a:latin typeface="BeginnersAlphabet" pitchFamily="2" charset="0"/>
              </a:rPr>
              <a:t>desu</a:t>
            </a:r>
            <a:r>
              <a:rPr lang="en-US" sz="2400" dirty="0" smtClean="0">
                <a:latin typeface="BeginnersAlphabet" pitchFamily="2" charset="0"/>
              </a:rPr>
              <a:t> ka.</a:t>
            </a:r>
          </a:p>
          <a:p>
            <a:r>
              <a:rPr lang="en-US" dirty="0" smtClean="0">
                <a:latin typeface="BeginnersAlphabet" pitchFamily="2" charset="0"/>
              </a:rPr>
              <a:t>Who’s is this _____ _______ ?</a:t>
            </a:r>
            <a:endParaRPr lang="en-US" dirty="0"/>
          </a:p>
        </p:txBody>
      </p:sp>
      <p:sp>
        <p:nvSpPr>
          <p:cNvPr id="9" name="Rounded Rectangular Callout 8"/>
          <p:cNvSpPr/>
          <p:nvPr/>
        </p:nvSpPr>
        <p:spPr>
          <a:xfrm>
            <a:off x="2743200" y="2667000"/>
            <a:ext cx="3886200" cy="1066800"/>
          </a:xfrm>
          <a:prstGeom prst="wedgeRoundRectCallout">
            <a:avLst>
              <a:gd name="adj1" fmla="val 52371"/>
              <a:gd name="adj2" fmla="val 8375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Watashi</a:t>
            </a:r>
            <a:r>
              <a:rPr lang="en-US" sz="2400" dirty="0" smtClean="0">
                <a:latin typeface="BeginnersAlphabet" pitchFamily="2" charset="0"/>
              </a:rPr>
              <a:t> no ____ ___ </a:t>
            </a:r>
            <a:r>
              <a:rPr lang="en-US" sz="2400" dirty="0" err="1" smtClean="0">
                <a:latin typeface="BeginnersAlphabet" pitchFamily="2" charset="0"/>
              </a:rPr>
              <a:t>desu</a:t>
            </a:r>
            <a:r>
              <a:rPr lang="en-US" sz="2400" dirty="0" smtClean="0">
                <a:latin typeface="BeginnersAlphabet" pitchFamily="2" charset="0"/>
              </a:rPr>
              <a:t>.</a:t>
            </a:r>
          </a:p>
          <a:p>
            <a:r>
              <a:rPr lang="en-US" dirty="0" smtClean="0">
                <a:latin typeface="BeginnersAlphabet" pitchFamily="2" charset="0"/>
              </a:rPr>
              <a:t>It’s my  ______ ____</a:t>
            </a:r>
            <a:endParaRPr lang="en-US" dirty="0"/>
          </a:p>
        </p:txBody>
      </p:sp>
      <p:sp>
        <p:nvSpPr>
          <p:cNvPr id="10" name="Rounded Rectangular Callout 9"/>
          <p:cNvSpPr/>
          <p:nvPr/>
        </p:nvSpPr>
        <p:spPr>
          <a:xfrm>
            <a:off x="381000" y="5334000"/>
            <a:ext cx="4495800" cy="914400"/>
          </a:xfrm>
          <a:prstGeom prst="wedgeRoundRectCallout">
            <a:avLst>
              <a:gd name="adj1" fmla="val -51664"/>
              <a:gd name="adj2" fmla="val 6922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Kore</a:t>
            </a:r>
            <a:r>
              <a:rPr lang="en-US" sz="2400" dirty="0" smtClean="0">
                <a:latin typeface="BeginnersAlphabet" pitchFamily="2" charset="0"/>
              </a:rPr>
              <a:t> </a:t>
            </a:r>
            <a:r>
              <a:rPr lang="en-US" sz="2400" dirty="0" err="1" smtClean="0">
                <a:latin typeface="BeginnersAlphabet" pitchFamily="2" charset="0"/>
              </a:rPr>
              <a:t>wa</a:t>
            </a:r>
            <a:r>
              <a:rPr lang="en-US" sz="2400" dirty="0" smtClean="0">
                <a:latin typeface="BeginnersAlphabet" pitchFamily="2" charset="0"/>
              </a:rPr>
              <a:t> </a:t>
            </a:r>
            <a:r>
              <a:rPr lang="en-US" sz="2400" dirty="0" err="1" smtClean="0">
                <a:latin typeface="BeginnersAlphabet" pitchFamily="2" charset="0"/>
              </a:rPr>
              <a:t>anata</a:t>
            </a:r>
            <a:r>
              <a:rPr lang="en-US" sz="2400" dirty="0" smtClean="0">
                <a:latin typeface="BeginnersAlphabet" pitchFamily="2" charset="0"/>
              </a:rPr>
              <a:t> no ____ ___ </a:t>
            </a:r>
            <a:r>
              <a:rPr lang="en-US" sz="2400" dirty="0" err="1" smtClean="0">
                <a:latin typeface="BeginnersAlphabet" pitchFamily="2" charset="0"/>
              </a:rPr>
              <a:t>desu</a:t>
            </a:r>
            <a:r>
              <a:rPr lang="en-US" sz="2400" dirty="0" smtClean="0">
                <a:latin typeface="BeginnersAlphabet" pitchFamily="2" charset="0"/>
              </a:rPr>
              <a:t> ka.</a:t>
            </a:r>
          </a:p>
          <a:p>
            <a:r>
              <a:rPr lang="en-US" dirty="0" smtClean="0">
                <a:latin typeface="BeginnersAlphabet" pitchFamily="2" charset="0"/>
              </a:rPr>
              <a:t>Is this your ______ ______?</a:t>
            </a:r>
            <a:endParaRPr lang="en-US" dirty="0"/>
          </a:p>
        </p:txBody>
      </p:sp>
      <p:sp>
        <p:nvSpPr>
          <p:cNvPr id="11" name="Rounded Rectangular Callout 10"/>
          <p:cNvSpPr/>
          <p:nvPr/>
        </p:nvSpPr>
        <p:spPr>
          <a:xfrm>
            <a:off x="1828800" y="6400800"/>
            <a:ext cx="4648200" cy="914400"/>
          </a:xfrm>
          <a:prstGeom prst="wedgeRoundRectCallout">
            <a:avLst>
              <a:gd name="adj1" fmla="val 53254"/>
              <a:gd name="adj2" fmla="val 793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Hai</a:t>
            </a:r>
            <a:r>
              <a:rPr lang="en-US" sz="2400" dirty="0" smtClean="0">
                <a:latin typeface="BeginnersAlphabet" pitchFamily="2" charset="0"/>
              </a:rPr>
              <a:t> </a:t>
            </a:r>
            <a:r>
              <a:rPr lang="en-US" sz="2400" dirty="0" err="1" smtClean="0">
                <a:latin typeface="BeginnersAlphabet" pitchFamily="2" charset="0"/>
              </a:rPr>
              <a:t>watashi</a:t>
            </a:r>
            <a:r>
              <a:rPr lang="en-US" sz="2400" dirty="0" smtClean="0">
                <a:latin typeface="BeginnersAlphabet" pitchFamily="2" charset="0"/>
              </a:rPr>
              <a:t> no ____ ___</a:t>
            </a:r>
            <a:r>
              <a:rPr lang="en-US" sz="2400" dirty="0" err="1" smtClean="0">
                <a:latin typeface="BeginnersAlphabet" pitchFamily="2" charset="0"/>
              </a:rPr>
              <a:t>desu</a:t>
            </a:r>
            <a:r>
              <a:rPr lang="en-US" sz="2400" dirty="0" smtClean="0">
                <a:latin typeface="BeginnersAlphabet" pitchFamily="2" charset="0"/>
              </a:rPr>
              <a:t> ka.</a:t>
            </a:r>
          </a:p>
          <a:p>
            <a:r>
              <a:rPr lang="en-US" dirty="0" smtClean="0">
                <a:latin typeface="BeginnersAlphabet" pitchFamily="2" charset="0"/>
              </a:rPr>
              <a:t>Yes this is my _____  ______.</a:t>
            </a:r>
          </a:p>
          <a:p>
            <a:endParaRPr lang="en-US" dirty="0" smtClean="0">
              <a:latin typeface="BeginnersAlphabet" pitchFamily="2" charset="0"/>
            </a:endParaRPr>
          </a:p>
        </p:txBody>
      </p:sp>
      <p:sp>
        <p:nvSpPr>
          <p:cNvPr id="12" name="Rounded Rectangular Callout 11"/>
          <p:cNvSpPr/>
          <p:nvPr/>
        </p:nvSpPr>
        <p:spPr>
          <a:xfrm>
            <a:off x="4114800" y="7848600"/>
            <a:ext cx="1828800" cy="1066800"/>
          </a:xfrm>
          <a:prstGeom prst="wedgeRoundRectCallout">
            <a:avLst>
              <a:gd name="adj1" fmla="val 70822"/>
              <a:gd name="adj2" fmla="val 3781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Arigatou</a:t>
            </a:r>
            <a:endParaRPr lang="en-US" sz="2400" dirty="0" smtClean="0">
              <a:latin typeface="BeginnersAlphabet" pitchFamily="2" charset="0"/>
            </a:endParaRPr>
          </a:p>
          <a:p>
            <a:r>
              <a:rPr lang="en-US" dirty="0" smtClean="0">
                <a:latin typeface="BeginnersAlphabet" pitchFamily="2" charset="0"/>
              </a:rPr>
              <a:t>Thank you.</a:t>
            </a:r>
            <a:endParaRPr lang="en-US" dirty="0" smtClean="0"/>
          </a:p>
        </p:txBody>
      </p:sp>
      <p:sp>
        <p:nvSpPr>
          <p:cNvPr id="13" name="Rounded Rectangular Callout 12"/>
          <p:cNvSpPr/>
          <p:nvPr/>
        </p:nvSpPr>
        <p:spPr>
          <a:xfrm>
            <a:off x="533400" y="3810000"/>
            <a:ext cx="1676400" cy="838200"/>
          </a:xfrm>
          <a:prstGeom prst="wedgeRoundRectCallout">
            <a:avLst>
              <a:gd name="adj1" fmla="val -55450"/>
              <a:gd name="adj2" fmla="val 9156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Douzo</a:t>
            </a:r>
            <a:r>
              <a:rPr lang="en-US" sz="2400" dirty="0" smtClean="0">
                <a:latin typeface="BeginnersAlphabet" pitchFamily="2" charset="0"/>
              </a:rPr>
              <a:t>.</a:t>
            </a:r>
          </a:p>
          <a:p>
            <a:r>
              <a:rPr lang="en-US" dirty="0" smtClean="0">
                <a:latin typeface="BeginnersAlphabet" pitchFamily="2" charset="0"/>
              </a:rPr>
              <a:t>There you go.</a:t>
            </a:r>
          </a:p>
        </p:txBody>
      </p:sp>
      <p:sp>
        <p:nvSpPr>
          <p:cNvPr id="14" name="Rounded Rectangular Callout 13"/>
          <p:cNvSpPr/>
          <p:nvPr/>
        </p:nvSpPr>
        <p:spPr>
          <a:xfrm>
            <a:off x="3429000" y="4191000"/>
            <a:ext cx="1905000" cy="914400"/>
          </a:xfrm>
          <a:prstGeom prst="wedgeRoundRectCallout">
            <a:avLst>
              <a:gd name="adj1" fmla="val 69737"/>
              <a:gd name="adj2" fmla="val 213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Arigatou</a:t>
            </a:r>
            <a:endParaRPr lang="en-US" sz="2400" dirty="0" smtClean="0">
              <a:latin typeface="BeginnersAlphabet" pitchFamily="2" charset="0"/>
            </a:endParaRPr>
          </a:p>
          <a:p>
            <a:r>
              <a:rPr lang="en-US" dirty="0" smtClean="0">
                <a:latin typeface="BeginnersAlphabet" pitchFamily="2" charset="0"/>
              </a:rPr>
              <a:t>Thank you.</a:t>
            </a:r>
            <a:endParaRPr lang="en-US" dirty="0" smtClean="0"/>
          </a:p>
        </p:txBody>
      </p:sp>
      <p:sp>
        <p:nvSpPr>
          <p:cNvPr id="15" name="Rounded Rectangular Callout 14"/>
          <p:cNvSpPr/>
          <p:nvPr/>
        </p:nvSpPr>
        <p:spPr>
          <a:xfrm>
            <a:off x="381000" y="7543800"/>
            <a:ext cx="1828800" cy="1066800"/>
          </a:xfrm>
          <a:prstGeom prst="wedgeRoundRectCallout">
            <a:avLst>
              <a:gd name="adj1" fmla="val -59687"/>
              <a:gd name="adj2" fmla="val 2328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Douzo</a:t>
            </a:r>
            <a:r>
              <a:rPr lang="en-US" sz="2400" dirty="0" smtClean="0">
                <a:latin typeface="BeginnersAlphabet" pitchFamily="2" charset="0"/>
              </a:rPr>
              <a:t>.</a:t>
            </a:r>
          </a:p>
          <a:p>
            <a:r>
              <a:rPr lang="en-US" dirty="0" smtClean="0">
                <a:latin typeface="BeginnersAlphabet" pitchFamily="2" charset="0"/>
              </a:rPr>
              <a:t>There you 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762000"/>
          <a:ext cx="6019800" cy="2667000"/>
        </p:xfrm>
        <a:graphic>
          <a:graphicData uri="http://schemas.openxmlformats.org/drawingml/2006/table">
            <a:tbl>
              <a:tblPr firstRow="1" bandRow="1">
                <a:tableStyleId>{5C22544A-7EE6-4342-B048-85BDC9FD1C3A}</a:tableStyleId>
              </a:tblPr>
              <a:tblGrid>
                <a:gridCol w="3009900"/>
                <a:gridCol w="3009900"/>
              </a:tblGrid>
              <a:tr h="750376">
                <a:tc gridSpan="2">
                  <a:txBody>
                    <a:bodyPr/>
                    <a:lstStyle/>
                    <a:p>
                      <a:r>
                        <a:rPr lang="en-US" sz="2400" dirty="0" smtClean="0">
                          <a:latin typeface="BeginnersAlphabet" pitchFamily="2" charset="0"/>
                        </a:rPr>
                        <a:t>List 2 new things you have learnt from today’s lesson</a:t>
                      </a:r>
                      <a:endParaRPr lang="en-US" sz="2400" dirty="0">
                        <a:latin typeface="BeginnersAlphabet" pitchFamily="2" charset="0"/>
                      </a:endParaRPr>
                    </a:p>
                  </a:txBody>
                  <a:tcPr/>
                </a:tc>
                <a:tc hMerge="1">
                  <a:txBody>
                    <a:bodyPr/>
                    <a:lstStyle/>
                    <a:p>
                      <a:endParaRPr lang="en-US" dirty="0"/>
                    </a:p>
                  </a:txBody>
                  <a:tcPr/>
                </a:tc>
              </a:tr>
              <a:tr h="1916624">
                <a:tc>
                  <a:txBody>
                    <a:bodyPr/>
                    <a:lstStyle/>
                    <a:p>
                      <a:endParaRPr lang="en-US" dirty="0"/>
                    </a:p>
                  </a:txBody>
                  <a:tcPr/>
                </a:tc>
                <a:tc>
                  <a:txBody>
                    <a:bodyPr/>
                    <a:lstStyle/>
                    <a:p>
                      <a:endParaRPr lang="en-US" dirty="0"/>
                    </a:p>
                  </a:txBody>
                  <a:tcPr/>
                </a:tc>
              </a:tr>
            </a:tbl>
          </a:graphicData>
        </a:graphic>
      </p:graphicFrame>
      <p:sp>
        <p:nvSpPr>
          <p:cNvPr id="6" name="Cloud Callout 5"/>
          <p:cNvSpPr/>
          <p:nvPr/>
        </p:nvSpPr>
        <p:spPr>
          <a:xfrm>
            <a:off x="685800" y="3733800"/>
            <a:ext cx="4114800" cy="2362200"/>
          </a:xfrm>
          <a:prstGeom prst="cloudCallout">
            <a:avLst>
              <a:gd name="adj1" fmla="val -38207"/>
              <a:gd name="adj2" fmla="val 751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BeginnersAlphabet" pitchFamily="2" charset="0"/>
              </a:rPr>
              <a:t>Spend a few minutes  adding any new words to your vocabulary book.</a:t>
            </a:r>
            <a:endParaRPr lang="en-US" sz="2400" b="1" dirty="0">
              <a:latin typeface="BeginnersAlphabet" pitchFamily="2" charset="0"/>
            </a:endParaRPr>
          </a:p>
        </p:txBody>
      </p:sp>
      <p:sp>
        <p:nvSpPr>
          <p:cNvPr id="7" name="Rectangle 6"/>
          <p:cNvSpPr/>
          <p:nvPr/>
        </p:nvSpPr>
        <p:spPr>
          <a:xfrm>
            <a:off x="1752600" y="7391400"/>
            <a:ext cx="4876800" cy="923330"/>
          </a:xfrm>
          <a:prstGeom prst="rect">
            <a:avLst/>
          </a:prstGeom>
          <a:noFill/>
        </p:spPr>
        <p:txBody>
          <a:bodyPr wrap="square" lIns="91440" tIns="45720" rIns="91440" bIns="45720">
            <a:spAutoFit/>
          </a:bodyPr>
          <a:lstStyle/>
          <a:p>
            <a:pPr algn="ctr"/>
            <a:r>
              <a:rPr lang="ja-JP" alt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よくできました！</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5105400" cy="646331"/>
          </a:xfrm>
          <a:prstGeom prst="rect">
            <a:avLst/>
          </a:prstGeom>
          <a:noFill/>
        </p:spPr>
        <p:txBody>
          <a:bodyPr wrap="square" rtlCol="0">
            <a:spAutoFit/>
          </a:bodyPr>
          <a:lstStyle/>
          <a:p>
            <a:pPr algn="ctr"/>
            <a:r>
              <a:rPr lang="en-US" sz="3600" b="1" dirty="0" smtClean="0">
                <a:latin typeface="BeginnersAlphabet" pitchFamily="2" charset="0"/>
              </a:rPr>
              <a:t>5.  When is your birthday?</a:t>
            </a:r>
            <a:endParaRPr lang="en-US" sz="3600" b="1" dirty="0">
              <a:latin typeface="BeginnersAlphabet" pitchFamily="2" charset="0"/>
            </a:endParaRPr>
          </a:p>
        </p:txBody>
      </p:sp>
      <p:pic>
        <p:nvPicPr>
          <p:cNvPr id="3" name="Picture 2" descr="Tanjobi wa itsu desu ka?"/>
          <p:cNvPicPr/>
          <p:nvPr/>
        </p:nvPicPr>
        <p:blipFill>
          <a:blip r:embed="rId3" cstate="print"/>
          <a:srcRect/>
          <a:stretch>
            <a:fillRect/>
          </a:stretch>
        </p:blipFill>
        <p:spPr bwMode="auto">
          <a:xfrm>
            <a:off x="3429000" y="1600200"/>
            <a:ext cx="2647950" cy="2343150"/>
          </a:xfrm>
          <a:prstGeom prst="rect">
            <a:avLst/>
          </a:prstGeom>
          <a:noFill/>
          <a:ln w="9525">
            <a:noFill/>
            <a:miter lim="800000"/>
            <a:headEnd/>
            <a:tailEnd/>
          </a:ln>
        </p:spPr>
      </p:pic>
      <p:pic>
        <p:nvPicPr>
          <p:cNvPr id="4" name="Picture 3" descr="http://web-japan.org/kidsweb/language/lesson5/images/n-8.gif"/>
          <p:cNvPicPr/>
          <p:nvPr/>
        </p:nvPicPr>
        <p:blipFill>
          <a:blip r:embed="rId4" cstate="print"/>
          <a:srcRect/>
          <a:stretch>
            <a:fillRect/>
          </a:stretch>
        </p:blipFill>
        <p:spPr bwMode="auto">
          <a:xfrm>
            <a:off x="914400" y="1524000"/>
            <a:ext cx="2252663" cy="2333625"/>
          </a:xfrm>
          <a:prstGeom prst="rect">
            <a:avLst/>
          </a:prstGeom>
          <a:noFill/>
          <a:ln w="9525">
            <a:noFill/>
            <a:miter lim="800000"/>
            <a:headEnd/>
            <a:tailEnd/>
          </a:ln>
        </p:spPr>
      </p:pic>
      <p:pic>
        <p:nvPicPr>
          <p:cNvPr id="5" name="Picture 4" descr="http://web-japan.org/kidsweb/language/lesson5/images/n-3.gif"/>
          <p:cNvPicPr/>
          <p:nvPr/>
        </p:nvPicPr>
        <p:blipFill>
          <a:blip r:embed="rId5" cstate="print"/>
          <a:srcRect/>
          <a:stretch>
            <a:fillRect/>
          </a:stretch>
        </p:blipFill>
        <p:spPr bwMode="auto">
          <a:xfrm>
            <a:off x="2209800" y="4114800"/>
            <a:ext cx="3143250" cy="1752600"/>
          </a:xfrm>
          <a:prstGeom prst="rect">
            <a:avLst/>
          </a:prstGeom>
          <a:noFill/>
          <a:ln w="9525">
            <a:noFill/>
            <a:miter lim="800000"/>
            <a:headEnd/>
            <a:tailEnd/>
          </a:ln>
        </p:spPr>
      </p:pic>
      <p:pic>
        <p:nvPicPr>
          <p:cNvPr id="6" name="Picture 5" descr="Lucy no tanjoobi wa itsu desu ka?"/>
          <p:cNvPicPr/>
          <p:nvPr/>
        </p:nvPicPr>
        <p:blipFill>
          <a:blip r:embed="rId6" cstate="print"/>
          <a:srcRect/>
          <a:stretch>
            <a:fillRect/>
          </a:stretch>
        </p:blipFill>
        <p:spPr bwMode="auto">
          <a:xfrm>
            <a:off x="3352800" y="6553200"/>
            <a:ext cx="2971800" cy="2133600"/>
          </a:xfrm>
          <a:prstGeom prst="rect">
            <a:avLst/>
          </a:prstGeom>
          <a:noFill/>
          <a:ln w="9525">
            <a:noFill/>
            <a:miter lim="800000"/>
            <a:headEnd/>
            <a:tailEnd/>
          </a:ln>
        </p:spPr>
      </p:pic>
      <p:pic>
        <p:nvPicPr>
          <p:cNvPr id="7" name="Picture 6" descr="http://web-japan.org/kidsweb/language/lesson5/images/n-6.gif"/>
          <p:cNvPicPr/>
          <p:nvPr/>
        </p:nvPicPr>
        <p:blipFill>
          <a:blip r:embed="rId7" cstate="print"/>
          <a:srcRect/>
          <a:stretch>
            <a:fillRect/>
          </a:stretch>
        </p:blipFill>
        <p:spPr bwMode="auto">
          <a:xfrm>
            <a:off x="914400" y="6400800"/>
            <a:ext cx="1981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5334000" cy="1200329"/>
          </a:xfrm>
          <a:prstGeom prst="rect">
            <a:avLst/>
          </a:prstGeom>
        </p:spPr>
        <p:txBody>
          <a:bodyPr wrap="square">
            <a:spAutoFit/>
          </a:bodyPr>
          <a:lstStyle/>
          <a:p>
            <a:r>
              <a:rPr lang="en-US" sz="2400" dirty="0" smtClean="0">
                <a:latin typeface="BeginnersAlphabet" pitchFamily="2" charset="0"/>
              </a:rPr>
              <a:t>Saying a date in Japanese is much like saying it in English: You just put the day of the month after the month itself. </a:t>
            </a:r>
            <a:endParaRPr lang="en-US" sz="2400" dirty="0">
              <a:latin typeface="BeginnersAlphabet" pitchFamily="2" charset="0"/>
            </a:endParaRPr>
          </a:p>
        </p:txBody>
      </p:sp>
      <p:graphicFrame>
        <p:nvGraphicFramePr>
          <p:cNvPr id="3" name="Table 2"/>
          <p:cNvGraphicFramePr>
            <a:graphicFrameLocks noGrp="1"/>
          </p:cNvGraphicFramePr>
          <p:nvPr/>
        </p:nvGraphicFramePr>
        <p:xfrm>
          <a:off x="990600" y="2362200"/>
          <a:ext cx="5029200" cy="6197187"/>
        </p:xfrm>
        <a:graphic>
          <a:graphicData uri="http://schemas.openxmlformats.org/drawingml/2006/table">
            <a:tbl>
              <a:tblPr>
                <a:tableStyleId>{5940675A-B579-460E-94D1-54222C63F5DA}</a:tableStyleId>
              </a:tblPr>
              <a:tblGrid>
                <a:gridCol w="1524000"/>
                <a:gridCol w="1447800"/>
                <a:gridCol w="2057400"/>
              </a:tblGrid>
              <a:tr h="685799">
                <a:tc gridSpan="3">
                  <a:txBody>
                    <a:bodyPr/>
                    <a:lstStyle/>
                    <a:p>
                      <a:pPr marL="0" marR="0" algn="ctr">
                        <a:lnSpc>
                          <a:spcPts val="1425"/>
                        </a:lnSpc>
                        <a:spcBef>
                          <a:spcPts val="0"/>
                        </a:spcBef>
                        <a:spcAft>
                          <a:spcPts val="0"/>
                        </a:spcAft>
                      </a:pPr>
                      <a:r>
                        <a:rPr lang="en-US" sz="2800" b="1" dirty="0" smtClean="0">
                          <a:latin typeface="BeginnersAlphabet" pitchFamily="2" charset="0"/>
                        </a:rPr>
                        <a:t>Months of the Year</a:t>
                      </a:r>
                      <a:endParaRPr lang="en-US" sz="2800" b="1" dirty="0">
                        <a:latin typeface="BeginnersAlphabet" pitchFamily="2" charset="0"/>
                        <a:ea typeface="Times New Roman"/>
                        <a:cs typeface="Times New Roman"/>
                      </a:endParaRPr>
                    </a:p>
                  </a:txBody>
                  <a:tcPr marL="17847" marR="17847" marT="17847" marB="17847" anchor="ctr"/>
                </a:tc>
                <a:tc hMerge="1">
                  <a:txBody>
                    <a:bodyPr/>
                    <a:lstStyle/>
                    <a:p>
                      <a:pPr marL="0" marR="0">
                        <a:lnSpc>
                          <a:spcPts val="1425"/>
                        </a:lnSpc>
                        <a:spcBef>
                          <a:spcPts val="0"/>
                        </a:spcBef>
                        <a:spcAft>
                          <a:spcPts val="0"/>
                        </a:spcAft>
                      </a:pPr>
                      <a:endParaRPr lang="en-US" sz="1800" dirty="0">
                        <a:latin typeface="BeginnersAlphabet" pitchFamily="2" charset="0"/>
                        <a:ea typeface="MS Mincho"/>
                        <a:cs typeface="Times New Roman"/>
                      </a:endParaRPr>
                    </a:p>
                  </a:txBody>
                  <a:tcPr marL="17847" marR="17847" marT="17847" marB="17847" anchor="ctr">
                    <a:lnL w="12700" cap="flat" cmpd="sng" algn="ctr">
                      <a:solidFill>
                        <a:srgbClr val="B4B4B4"/>
                      </a:solidFill>
                      <a:prstDash val="solid"/>
                      <a:round/>
                      <a:headEnd type="none" w="med" len="med"/>
                      <a:tailEnd type="none" w="med" len="med"/>
                    </a:lnL>
                    <a:lnR w="12700" cap="flat" cmpd="sng" algn="ctr">
                      <a:solidFill>
                        <a:srgbClr val="B4B4B4"/>
                      </a:solidFill>
                      <a:prstDash val="solid"/>
                      <a:round/>
                      <a:headEnd type="none" w="med" len="med"/>
                      <a:tailEnd type="none" w="med" len="med"/>
                    </a:lnR>
                    <a:lnT>
                      <a:noFill/>
                    </a:lnT>
                    <a:lnB w="12700" cap="flat" cmpd="sng" algn="ctr">
                      <a:solidFill>
                        <a:srgbClr val="B4B4B4"/>
                      </a:solidFill>
                      <a:prstDash val="solid"/>
                      <a:round/>
                      <a:headEnd type="none" w="med" len="med"/>
                      <a:tailEnd type="none" w="med" len="med"/>
                    </a:lnB>
                  </a:tcPr>
                </a:tc>
                <a:tc hMerge="1">
                  <a:txBody>
                    <a:bodyPr/>
                    <a:lstStyle/>
                    <a:p>
                      <a:pPr marL="0" marR="0">
                        <a:lnSpc>
                          <a:spcPts val="1425"/>
                        </a:lnSpc>
                        <a:spcBef>
                          <a:spcPts val="0"/>
                        </a:spcBef>
                        <a:spcAft>
                          <a:spcPts val="0"/>
                        </a:spcAft>
                      </a:pPr>
                      <a:endParaRPr lang="en-US" sz="1800" dirty="0">
                        <a:latin typeface="BeginnersAlphabet" pitchFamily="2" charset="0"/>
                        <a:ea typeface="MS Mincho"/>
                        <a:cs typeface="Times New Roman"/>
                      </a:endParaRPr>
                    </a:p>
                  </a:txBody>
                  <a:tcPr marL="17847" marR="17847" marT="17847" marB="17847" anchor="ctr">
                    <a:lnL w="12700" cap="flat" cmpd="sng" algn="ctr">
                      <a:solidFill>
                        <a:srgbClr val="B4B4B4"/>
                      </a:solidFill>
                      <a:prstDash val="solid"/>
                      <a:round/>
                      <a:headEnd type="none" w="med" len="med"/>
                      <a:tailEnd type="none" w="med" len="med"/>
                    </a:lnL>
                    <a:lnR>
                      <a:noFill/>
                    </a:lnR>
                    <a:lnT>
                      <a:noFill/>
                    </a:lnT>
                    <a:lnB w="12700" cap="flat" cmpd="sng" algn="ctr">
                      <a:solidFill>
                        <a:srgbClr val="B4B4B4"/>
                      </a:solidFill>
                      <a:prstDash val="solid"/>
                      <a:round/>
                      <a:headEnd type="none" w="med" len="med"/>
                      <a:tailEnd type="none" w="med" len="med"/>
                    </a:lnB>
                  </a:tcPr>
                </a:tc>
              </a:tr>
              <a:tr h="468603">
                <a:tc>
                  <a:txBody>
                    <a:bodyPr/>
                    <a:lstStyle/>
                    <a:p>
                      <a:pPr algn="ctr">
                        <a:lnSpc>
                          <a:spcPct val="115000"/>
                        </a:lnSpc>
                      </a:pPr>
                      <a:r>
                        <a:rPr lang="en-US" sz="2800" b="1" dirty="0" smtClean="0">
                          <a:latin typeface="BeginnersAlphabet" pitchFamily="2" charset="0"/>
                        </a:rPr>
                        <a:t>English</a:t>
                      </a:r>
                      <a:endParaRPr lang="en-US" sz="2800" b="1" dirty="0">
                        <a:latin typeface="BeginnersAlphabet" pitchFamily="2" charset="0"/>
                      </a:endParaRPr>
                    </a:p>
                  </a:txBody>
                  <a:tcPr marL="17847" marR="17847" marT="17847" marB="17847" anchor="ctr"/>
                </a:tc>
                <a:tc>
                  <a:txBody>
                    <a:bodyPr/>
                    <a:lstStyle/>
                    <a:p>
                      <a:pPr algn="ctr">
                        <a:lnSpc>
                          <a:spcPct val="115000"/>
                        </a:lnSpc>
                      </a:pPr>
                      <a:r>
                        <a:rPr lang="en-US" sz="2800" b="1" dirty="0" err="1" smtClean="0">
                          <a:latin typeface="BeginnersAlphabet" pitchFamily="2" charset="0"/>
                        </a:rPr>
                        <a:t>Roomaji</a:t>
                      </a:r>
                      <a:endParaRPr lang="en-US" sz="2800" b="1" dirty="0">
                        <a:latin typeface="BeginnersAlphabet" pitchFamily="2" charset="0"/>
                      </a:endParaRPr>
                    </a:p>
                  </a:txBody>
                  <a:tcPr marL="17847" marR="17847" marT="17847" marB="17847" anchor="ctr"/>
                </a:tc>
                <a:tc>
                  <a:txBody>
                    <a:bodyPr/>
                    <a:lstStyle/>
                    <a:p>
                      <a:pPr algn="ctr">
                        <a:lnSpc>
                          <a:spcPct val="115000"/>
                        </a:lnSpc>
                      </a:pPr>
                      <a:r>
                        <a:rPr lang="en-US" sz="2800" b="1" dirty="0" smtClean="0">
                          <a:latin typeface="BeginnersAlphabet" pitchFamily="2" charset="0"/>
                        </a:rPr>
                        <a:t>Hiragana</a:t>
                      </a:r>
                      <a:endParaRPr lang="en-US" sz="2800" b="1"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January</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ichigatsu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いちがつ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February</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nigatsu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にがつ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March</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sangatsu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さんがつ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April</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shigatsu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しがつ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May</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gogatsu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ごがつ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June</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rokugatsu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ろくがつ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July</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shichigatsu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しちがつ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August</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hachigatsu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はちがつ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September</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kugatsu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くがつ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October</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juugatsu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じゅうがつ</a:t>
                      </a:r>
                      <a:endParaRPr lang="en-US" sz="2400" dirty="0">
                        <a:latin typeface="BeginnersAlphabet" pitchFamily="2" charset="0"/>
                      </a:endParaRPr>
                    </a:p>
                  </a:txBody>
                  <a:tcPr marL="17847" marR="17847" marT="17847" marB="17847" anchor="ctr"/>
                </a:tc>
              </a:tr>
              <a:tr h="450084">
                <a:tc>
                  <a:txBody>
                    <a:bodyPr/>
                    <a:lstStyle/>
                    <a:p>
                      <a:pPr marL="0" marR="0" algn="ctr">
                        <a:lnSpc>
                          <a:spcPts val="1425"/>
                        </a:lnSpc>
                        <a:spcBef>
                          <a:spcPts val="0"/>
                        </a:spcBef>
                        <a:spcAft>
                          <a:spcPts val="0"/>
                        </a:spcAft>
                      </a:pPr>
                      <a:r>
                        <a:rPr lang="en-US" sz="2400" dirty="0">
                          <a:latin typeface="BeginnersAlphabet" pitchFamily="2" charset="0"/>
                        </a:rPr>
                        <a:t>November</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juuichigatsu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じゅういちがつ</a:t>
                      </a:r>
                      <a:endParaRPr lang="en-US" sz="2400" dirty="0">
                        <a:latin typeface="BeginnersAlphabet" pitchFamily="2" charset="0"/>
                      </a:endParaRPr>
                    </a:p>
                  </a:txBody>
                  <a:tcPr marL="17847" marR="17847" marT="17847" marB="17847" anchor="ctr"/>
                </a:tc>
              </a:tr>
              <a:tr h="412262">
                <a:tc>
                  <a:txBody>
                    <a:bodyPr/>
                    <a:lstStyle/>
                    <a:p>
                      <a:pPr marL="0" marR="0" algn="ctr">
                        <a:lnSpc>
                          <a:spcPts val="1425"/>
                        </a:lnSpc>
                        <a:spcBef>
                          <a:spcPts val="0"/>
                        </a:spcBef>
                        <a:spcAft>
                          <a:spcPts val="0"/>
                        </a:spcAft>
                      </a:pPr>
                      <a:r>
                        <a:rPr lang="en-US" sz="2400" dirty="0">
                          <a:latin typeface="BeginnersAlphabet" pitchFamily="2" charset="0"/>
                        </a:rPr>
                        <a:t>December</a:t>
                      </a:r>
                      <a:endParaRPr lang="en-US" sz="2400" dirty="0">
                        <a:latin typeface="BeginnersAlphabet" pitchFamily="2" charset="0"/>
                        <a:ea typeface="MS Mincho"/>
                        <a:cs typeface="Times New Roman"/>
                      </a:endParaRPr>
                    </a:p>
                  </a:txBody>
                  <a:tcPr marL="17847" marR="17847" marT="17847" marB="17847" anchor="ctr"/>
                </a:tc>
                <a:tc>
                  <a:txBody>
                    <a:bodyPr/>
                    <a:lstStyle/>
                    <a:p>
                      <a:pPr marL="0" marR="0" algn="ctr">
                        <a:lnSpc>
                          <a:spcPts val="1425"/>
                        </a:lnSpc>
                        <a:spcBef>
                          <a:spcPts val="0"/>
                        </a:spcBef>
                        <a:spcAft>
                          <a:spcPts val="0"/>
                        </a:spcAft>
                      </a:pPr>
                      <a:r>
                        <a:rPr lang="en-US" sz="2400" dirty="0" err="1">
                          <a:latin typeface="BeginnersAlphabet" pitchFamily="2" charset="0"/>
                        </a:rPr>
                        <a:t>juunigatsu</a:t>
                      </a:r>
                      <a:endParaRPr lang="en-US" sz="2400" dirty="0">
                        <a:latin typeface="BeginnersAlphabet" pitchFamily="2" charset="0"/>
                        <a:ea typeface="MS Mincho"/>
                        <a:cs typeface="Times New Roman"/>
                      </a:endParaRPr>
                    </a:p>
                  </a:txBody>
                  <a:tcPr marL="17847" marR="17847" marT="17847" marB="17847" anchor="ctr"/>
                </a:tc>
                <a:tc>
                  <a:txBody>
                    <a:bodyPr/>
                    <a:lstStyle/>
                    <a:p>
                      <a:pPr algn="ctr"/>
                      <a:r>
                        <a:rPr lang="ja-JP" altLang="en-US" sz="2400" smtClean="0">
                          <a:latin typeface="BeginnersAlphabet" pitchFamily="2" charset="0"/>
                        </a:rPr>
                        <a:t>じゅうにがつ</a:t>
                      </a:r>
                      <a:endParaRPr lang="en-US" sz="2400" dirty="0">
                        <a:latin typeface="BeginnersAlphabet" pitchFamily="2" charset="0"/>
                      </a:endParaRPr>
                    </a:p>
                  </a:txBody>
                  <a:tcPr marL="17847" marR="17847" marT="17847" marB="17847"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533400"/>
            <a:ext cx="5638800" cy="1569660"/>
          </a:xfrm>
          <a:prstGeom prst="rect">
            <a:avLst/>
          </a:prstGeom>
          <a:noFill/>
        </p:spPr>
        <p:txBody>
          <a:bodyPr wrap="square" rtlCol="0">
            <a:spAutoFit/>
          </a:bodyPr>
          <a:lstStyle/>
          <a:p>
            <a:r>
              <a:rPr lang="en-US" sz="2400" dirty="0" smtClean="0">
                <a:latin typeface="BeginnersAlphabet" pitchFamily="2" charset="0"/>
              </a:rPr>
              <a:t>Saying the first 10 days of the month can be a little bit trickier than simply saying the numbers followed by “</a:t>
            </a:r>
            <a:r>
              <a:rPr lang="en-US" sz="2400" dirty="0" err="1" smtClean="0">
                <a:latin typeface="BeginnersAlphabet" pitchFamily="2" charset="0"/>
              </a:rPr>
              <a:t>nichi</a:t>
            </a:r>
            <a:r>
              <a:rPr lang="en-US" sz="2400" dirty="0" smtClean="0">
                <a:latin typeface="BeginnersAlphabet" pitchFamily="2" charset="0"/>
              </a:rPr>
              <a:t>” meaning “day”.  The following table shows what to say for the 1</a:t>
            </a:r>
            <a:r>
              <a:rPr lang="en-US" sz="2400" baseline="30000" dirty="0" smtClean="0">
                <a:latin typeface="BeginnersAlphabet" pitchFamily="2" charset="0"/>
              </a:rPr>
              <a:t>st</a:t>
            </a:r>
            <a:r>
              <a:rPr lang="en-US" sz="2400" dirty="0" smtClean="0">
                <a:latin typeface="BeginnersAlphabet" pitchFamily="2" charset="0"/>
              </a:rPr>
              <a:t> to the 10</a:t>
            </a:r>
            <a:r>
              <a:rPr lang="en-US" sz="2400" baseline="30000" dirty="0" smtClean="0">
                <a:latin typeface="BeginnersAlphabet" pitchFamily="2" charset="0"/>
              </a:rPr>
              <a:t>th</a:t>
            </a:r>
            <a:r>
              <a:rPr lang="en-US" sz="2400" dirty="0" smtClean="0">
                <a:latin typeface="BeginnersAlphabet" pitchFamily="2" charset="0"/>
              </a:rPr>
              <a:t>.</a:t>
            </a:r>
            <a:endParaRPr lang="en-US" sz="2400" dirty="0">
              <a:latin typeface="BeginnersAlphabet" pitchFamily="2" charset="0"/>
            </a:endParaRPr>
          </a:p>
        </p:txBody>
      </p:sp>
      <p:graphicFrame>
        <p:nvGraphicFramePr>
          <p:cNvPr id="4" name="Table 3"/>
          <p:cNvGraphicFramePr>
            <a:graphicFrameLocks noGrp="1"/>
          </p:cNvGraphicFramePr>
          <p:nvPr/>
        </p:nvGraphicFramePr>
        <p:xfrm>
          <a:off x="1066800" y="2514600"/>
          <a:ext cx="4876800" cy="6278880"/>
        </p:xfrm>
        <a:graphic>
          <a:graphicData uri="http://schemas.openxmlformats.org/drawingml/2006/table">
            <a:tbl>
              <a:tblPr firstRow="1" bandRow="1">
                <a:tableStyleId>{5C22544A-7EE6-4342-B048-85BDC9FD1C3A}</a:tableStyleId>
              </a:tblPr>
              <a:tblGrid>
                <a:gridCol w="1625600"/>
                <a:gridCol w="1625600"/>
                <a:gridCol w="1625600"/>
              </a:tblGrid>
              <a:tr h="515645">
                <a:tc gridSpan="3">
                  <a:txBody>
                    <a:bodyPr/>
                    <a:lstStyle/>
                    <a:p>
                      <a:pPr algn="ctr"/>
                      <a:r>
                        <a:rPr lang="en-US" sz="2800" dirty="0" smtClean="0">
                          <a:latin typeface="BeginnersAlphabet" pitchFamily="2" charset="0"/>
                        </a:rPr>
                        <a:t>Days of the month</a:t>
                      </a:r>
                      <a:endParaRPr lang="en-US" sz="2800" dirty="0">
                        <a:latin typeface="BeginnersAlphabet" pitchFamily="2" charset="0"/>
                      </a:endParaRPr>
                    </a:p>
                  </a:txBody>
                  <a:tcPr/>
                </a:tc>
                <a:tc hMerge="1">
                  <a:txBody>
                    <a:bodyPr/>
                    <a:lstStyle/>
                    <a:p>
                      <a:pPr algn="ctr"/>
                      <a:endParaRPr lang="en-US" dirty="0"/>
                    </a:p>
                  </a:txBody>
                  <a:tcPr/>
                </a:tc>
                <a:tc hMerge="1">
                  <a:txBody>
                    <a:bodyPr/>
                    <a:lstStyle/>
                    <a:p>
                      <a:pPr algn="ctr"/>
                      <a:endParaRPr lang="en-US" dirty="0"/>
                    </a:p>
                  </a:txBody>
                  <a:tcPr/>
                </a:tc>
              </a:tr>
              <a:tr h="576309">
                <a:tc>
                  <a:txBody>
                    <a:bodyPr/>
                    <a:lstStyle/>
                    <a:p>
                      <a:pPr algn="ctr"/>
                      <a:r>
                        <a:rPr lang="en-US" sz="3200" b="1" dirty="0" smtClean="0">
                          <a:latin typeface="BeginnersAlphabet" pitchFamily="2" charset="0"/>
                        </a:rPr>
                        <a:t>English</a:t>
                      </a:r>
                      <a:endParaRPr lang="en-US" sz="3200" b="1" dirty="0">
                        <a:latin typeface="BeginnersAlphabet" pitchFamily="2" charset="0"/>
                      </a:endParaRPr>
                    </a:p>
                  </a:txBody>
                  <a:tcPr/>
                </a:tc>
                <a:tc>
                  <a:txBody>
                    <a:bodyPr/>
                    <a:lstStyle/>
                    <a:p>
                      <a:pPr algn="ctr"/>
                      <a:r>
                        <a:rPr lang="en-US" sz="3200" b="1" dirty="0" err="1" smtClean="0">
                          <a:latin typeface="BeginnersAlphabet" pitchFamily="2" charset="0"/>
                        </a:rPr>
                        <a:t>Roomaji</a:t>
                      </a:r>
                      <a:endParaRPr lang="en-US" sz="3200" b="1" dirty="0">
                        <a:latin typeface="BeginnersAlphabet" pitchFamily="2" charset="0"/>
                      </a:endParaRPr>
                    </a:p>
                  </a:txBody>
                  <a:tcPr/>
                </a:tc>
                <a:tc>
                  <a:txBody>
                    <a:bodyPr/>
                    <a:lstStyle/>
                    <a:p>
                      <a:pPr algn="ctr"/>
                      <a:r>
                        <a:rPr lang="en-US" sz="3200" b="1" dirty="0" smtClean="0">
                          <a:latin typeface="BeginnersAlphabet" pitchFamily="2" charset="0"/>
                        </a:rPr>
                        <a:t>Hiragana</a:t>
                      </a:r>
                      <a:endParaRPr lang="en-US" sz="3200" b="1" dirty="0">
                        <a:latin typeface="BeginnersAlphabet" pitchFamily="2" charset="0"/>
                      </a:endParaRPr>
                    </a:p>
                  </a:txBody>
                  <a:tcPr/>
                </a:tc>
              </a:tr>
              <a:tr h="515645">
                <a:tc>
                  <a:txBody>
                    <a:bodyPr/>
                    <a:lstStyle/>
                    <a:p>
                      <a:pPr algn="ctr"/>
                      <a:r>
                        <a:rPr lang="en-US" sz="2800" dirty="0" smtClean="0">
                          <a:latin typeface="BeginnersAlphabet" pitchFamily="2" charset="0"/>
                        </a:rPr>
                        <a:t>1</a:t>
                      </a:r>
                      <a:r>
                        <a:rPr lang="en-US" sz="2800" baseline="30000" dirty="0" smtClean="0">
                          <a:latin typeface="BeginnersAlphabet" pitchFamily="2" charset="0"/>
                        </a:rPr>
                        <a:t>st</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tsuitachi</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ついたち</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2</a:t>
                      </a:r>
                      <a:r>
                        <a:rPr lang="en-US" sz="2800" baseline="30000" dirty="0" smtClean="0">
                          <a:latin typeface="BeginnersAlphabet" pitchFamily="2" charset="0"/>
                        </a:rPr>
                        <a:t>nd</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futsuka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ふつか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3</a:t>
                      </a:r>
                      <a:r>
                        <a:rPr lang="en-US" sz="2800" baseline="30000" dirty="0" smtClean="0">
                          <a:latin typeface="BeginnersAlphabet" pitchFamily="2" charset="0"/>
                        </a:rPr>
                        <a:t>rd</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mikka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みっか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4</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yokka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よっか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5</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itsuka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いつか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6</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muika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むいか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7</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nanoka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なのか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8</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yokka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よっか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9</a:t>
                      </a:r>
                      <a:r>
                        <a:rPr lang="en-US" sz="2800" baseline="30000" dirty="0" smtClean="0">
                          <a:latin typeface="BeginnersAlphabet" pitchFamily="2" charset="0"/>
                        </a:rPr>
                        <a:t>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kokonoka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ここのか</a:t>
                      </a:r>
                      <a:endParaRPr lang="en-US" sz="2800" dirty="0">
                        <a:latin typeface="BeginnersAlphabet" pitchFamily="2" charset="0"/>
                      </a:endParaRPr>
                    </a:p>
                  </a:txBody>
                  <a:tcPr/>
                </a:tc>
              </a:tr>
              <a:tr h="515645">
                <a:tc>
                  <a:txBody>
                    <a:bodyPr/>
                    <a:lstStyle/>
                    <a:p>
                      <a:pPr algn="ctr"/>
                      <a:r>
                        <a:rPr lang="en-US" sz="2800" dirty="0" smtClean="0">
                          <a:latin typeface="BeginnersAlphabet" pitchFamily="2" charset="0"/>
                        </a:rPr>
                        <a:t>10th</a:t>
                      </a:r>
                      <a:endParaRPr lang="en-US" sz="2800" dirty="0">
                        <a:latin typeface="BeginnersAlphabet" pitchFamily="2" charset="0"/>
                      </a:endParaRPr>
                    </a:p>
                  </a:txBody>
                  <a:tcPr/>
                </a:tc>
                <a:tc>
                  <a:txBody>
                    <a:bodyPr/>
                    <a:lstStyle/>
                    <a:p>
                      <a:pPr algn="ctr"/>
                      <a:r>
                        <a:rPr lang="en-US" sz="2800" dirty="0" err="1" smtClean="0">
                          <a:latin typeface="BeginnersAlphabet" pitchFamily="2" charset="0"/>
                        </a:rPr>
                        <a:t>tooka</a:t>
                      </a:r>
                      <a:endParaRPr lang="en-US" sz="2800" dirty="0">
                        <a:latin typeface="BeginnersAlphabet" pitchFamily="2" charset="0"/>
                      </a:endParaRPr>
                    </a:p>
                  </a:txBody>
                  <a:tcPr/>
                </a:tc>
                <a:tc>
                  <a:txBody>
                    <a:bodyPr/>
                    <a:lstStyle/>
                    <a:p>
                      <a:pPr algn="ctr"/>
                      <a:r>
                        <a:rPr lang="ja-JP" altLang="en-US" sz="2800" smtClean="0">
                          <a:latin typeface="BeginnersAlphabet" pitchFamily="2" charset="0"/>
                        </a:rPr>
                        <a:t>とうか</a:t>
                      </a:r>
                      <a:endParaRPr lang="en-US" sz="2800" dirty="0">
                        <a:latin typeface="BeginnersAlphabet" pitchFamily="2" charset="0"/>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477000" cy="646331"/>
          </a:xfrm>
          <a:prstGeom prst="rect">
            <a:avLst/>
          </a:prstGeom>
          <a:noFill/>
        </p:spPr>
        <p:txBody>
          <a:bodyPr wrap="square" rtlCol="0">
            <a:spAutoFit/>
          </a:bodyPr>
          <a:lstStyle/>
          <a:p>
            <a:pPr algn="ctr"/>
            <a:r>
              <a:rPr lang="en-US" sz="3600" b="1" dirty="0" smtClean="0">
                <a:latin typeface="BeginnersAlphabet" pitchFamily="2" charset="0"/>
              </a:rPr>
              <a:t>Have a go at this script with a friend</a:t>
            </a:r>
            <a:endParaRPr lang="en-US" sz="3600" b="1" dirty="0">
              <a:latin typeface="BeginnersAlphabet" pitchFamily="2" charset="0"/>
            </a:endParaRPr>
          </a:p>
        </p:txBody>
      </p:sp>
      <p:sp>
        <p:nvSpPr>
          <p:cNvPr id="3" name="Rounded Rectangular Callout 2"/>
          <p:cNvSpPr/>
          <p:nvPr/>
        </p:nvSpPr>
        <p:spPr>
          <a:xfrm>
            <a:off x="838200" y="1219200"/>
            <a:ext cx="2057400" cy="914400"/>
          </a:xfrm>
          <a:prstGeom prst="wedgeRoundRectCallout">
            <a:avLst>
              <a:gd name="adj1" fmla="val -62651"/>
              <a:gd name="adj2" fmla="val 738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Konnichiwa.</a:t>
            </a:r>
          </a:p>
          <a:p>
            <a:r>
              <a:rPr lang="en-US" sz="2400" dirty="0" smtClean="0">
                <a:latin typeface="BeginnersAlphabet" pitchFamily="2" charset="0"/>
              </a:rPr>
              <a:t>Hello.</a:t>
            </a:r>
            <a:endParaRPr lang="en-US" sz="2400" dirty="0">
              <a:latin typeface="BeginnersAlphabet" pitchFamily="2" charset="0"/>
            </a:endParaRPr>
          </a:p>
        </p:txBody>
      </p:sp>
      <p:sp>
        <p:nvSpPr>
          <p:cNvPr id="6" name="Rounded Rectangular Callout 5"/>
          <p:cNvSpPr/>
          <p:nvPr/>
        </p:nvSpPr>
        <p:spPr>
          <a:xfrm>
            <a:off x="838200" y="2590800"/>
            <a:ext cx="2590800" cy="1066800"/>
          </a:xfrm>
          <a:prstGeom prst="wedgeRoundRectCallout">
            <a:avLst>
              <a:gd name="adj1" fmla="val -62045"/>
              <a:gd name="adj2" fmla="val 16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Nan </a:t>
            </a:r>
            <a:r>
              <a:rPr lang="en-US" sz="2400" dirty="0" err="1" smtClean="0">
                <a:latin typeface="BeginnersAlphabet" pitchFamily="2" charset="0"/>
              </a:rPr>
              <a:t>sai</a:t>
            </a:r>
            <a:r>
              <a:rPr lang="en-US" sz="2400" dirty="0" smtClean="0">
                <a:latin typeface="BeginnersAlphabet" pitchFamily="2" charset="0"/>
              </a:rPr>
              <a:t> </a:t>
            </a:r>
            <a:r>
              <a:rPr lang="en-US" sz="2400" dirty="0" err="1" smtClean="0">
                <a:latin typeface="BeginnersAlphabet" pitchFamily="2" charset="0"/>
              </a:rPr>
              <a:t>desu</a:t>
            </a:r>
            <a:r>
              <a:rPr lang="en-US" sz="2400" dirty="0" smtClean="0">
                <a:latin typeface="BeginnersAlphabet" pitchFamily="2" charset="0"/>
              </a:rPr>
              <a:t> ka.</a:t>
            </a:r>
          </a:p>
          <a:p>
            <a:r>
              <a:rPr lang="en-US" sz="2400" dirty="0" smtClean="0">
                <a:latin typeface="BeginnersAlphabet" pitchFamily="2" charset="0"/>
              </a:rPr>
              <a:t>How old are you?</a:t>
            </a:r>
            <a:endParaRPr lang="en-US" sz="2400" dirty="0">
              <a:latin typeface="BeginnersAlphabet" pitchFamily="2" charset="0"/>
            </a:endParaRPr>
          </a:p>
        </p:txBody>
      </p:sp>
      <p:sp>
        <p:nvSpPr>
          <p:cNvPr id="13" name="Rounded Rectangular Callout 12"/>
          <p:cNvSpPr/>
          <p:nvPr/>
        </p:nvSpPr>
        <p:spPr>
          <a:xfrm>
            <a:off x="3962400" y="1828800"/>
            <a:ext cx="2133600" cy="914400"/>
          </a:xfrm>
          <a:prstGeom prst="wedgeRoundRectCallout">
            <a:avLst>
              <a:gd name="adj1" fmla="val 60501"/>
              <a:gd name="adj2" fmla="val 582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Konnichiwa.</a:t>
            </a:r>
          </a:p>
          <a:p>
            <a:r>
              <a:rPr lang="en-US" sz="2400" dirty="0" smtClean="0">
                <a:latin typeface="BeginnersAlphabet" pitchFamily="2" charset="0"/>
              </a:rPr>
              <a:t>Hello.</a:t>
            </a:r>
            <a:endParaRPr lang="en-US" sz="2400" dirty="0">
              <a:latin typeface="BeginnersAlphabet" pitchFamily="2" charset="0"/>
            </a:endParaRPr>
          </a:p>
        </p:txBody>
      </p:sp>
      <p:sp>
        <p:nvSpPr>
          <p:cNvPr id="14" name="Rounded Rectangular Callout 13"/>
          <p:cNvSpPr/>
          <p:nvPr/>
        </p:nvSpPr>
        <p:spPr>
          <a:xfrm>
            <a:off x="3429000" y="3581400"/>
            <a:ext cx="2819400" cy="1066800"/>
          </a:xfrm>
          <a:prstGeom prst="wedgeRoundRectCallout">
            <a:avLst>
              <a:gd name="adj1" fmla="val 72402"/>
              <a:gd name="adj2" fmla="val 16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______</a:t>
            </a:r>
            <a:r>
              <a:rPr lang="en-US" sz="2400" dirty="0" err="1" smtClean="0">
                <a:latin typeface="BeginnersAlphabet" pitchFamily="2" charset="0"/>
              </a:rPr>
              <a:t>sai</a:t>
            </a:r>
            <a:r>
              <a:rPr lang="en-US" sz="2400" dirty="0" smtClean="0">
                <a:latin typeface="BeginnersAlphabet" pitchFamily="2" charset="0"/>
              </a:rPr>
              <a:t> </a:t>
            </a:r>
            <a:r>
              <a:rPr lang="en-US" sz="2400" dirty="0" err="1" smtClean="0">
                <a:latin typeface="BeginnersAlphabet" pitchFamily="2" charset="0"/>
              </a:rPr>
              <a:t>desu</a:t>
            </a:r>
            <a:r>
              <a:rPr lang="en-US" sz="2400" dirty="0" smtClean="0">
                <a:latin typeface="BeginnersAlphabet" pitchFamily="2" charset="0"/>
              </a:rPr>
              <a:t> .</a:t>
            </a:r>
          </a:p>
          <a:p>
            <a:r>
              <a:rPr lang="en-US" sz="2400" dirty="0" smtClean="0">
                <a:latin typeface="BeginnersAlphabet" pitchFamily="2" charset="0"/>
              </a:rPr>
              <a:t>I am _____ years old.</a:t>
            </a:r>
            <a:endParaRPr lang="en-US" sz="2400" dirty="0">
              <a:latin typeface="BeginnersAlphabet" pitchFamily="2" charset="0"/>
            </a:endParaRPr>
          </a:p>
        </p:txBody>
      </p:sp>
      <p:sp>
        <p:nvSpPr>
          <p:cNvPr id="15" name="Rounded Rectangular Callout 14"/>
          <p:cNvSpPr/>
          <p:nvPr/>
        </p:nvSpPr>
        <p:spPr>
          <a:xfrm>
            <a:off x="914400" y="4800600"/>
            <a:ext cx="5410200" cy="1066800"/>
          </a:xfrm>
          <a:prstGeom prst="wedgeRoundRectCallout">
            <a:avLst>
              <a:gd name="adj1" fmla="val -63225"/>
              <a:gd name="adj2" fmla="val -12387"/>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err="1" smtClean="0">
                <a:latin typeface="BeginnersAlphabet" pitchFamily="2" charset="0"/>
              </a:rPr>
              <a:t>Soo</a:t>
            </a:r>
            <a:r>
              <a:rPr lang="en-US" sz="2400" dirty="0" smtClean="0">
                <a:latin typeface="BeginnersAlphabet" pitchFamily="2" charset="0"/>
              </a:rPr>
              <a:t> </a:t>
            </a:r>
            <a:r>
              <a:rPr lang="en-US" sz="2400" dirty="0" err="1" smtClean="0">
                <a:latin typeface="BeginnersAlphabet" pitchFamily="2" charset="0"/>
              </a:rPr>
              <a:t>desu</a:t>
            </a:r>
            <a:r>
              <a:rPr lang="en-US" sz="2400" dirty="0" smtClean="0">
                <a:latin typeface="BeginnersAlphabet" pitchFamily="2" charset="0"/>
              </a:rPr>
              <a:t> ne.  </a:t>
            </a:r>
            <a:r>
              <a:rPr lang="en-US" sz="2400" dirty="0" err="1" smtClean="0">
                <a:latin typeface="BeginnersAlphabet" pitchFamily="2" charset="0"/>
              </a:rPr>
              <a:t>Tanjoobi</a:t>
            </a:r>
            <a:r>
              <a:rPr lang="en-US" sz="2400" dirty="0" smtClean="0">
                <a:latin typeface="BeginnersAlphabet" pitchFamily="2" charset="0"/>
              </a:rPr>
              <a:t> </a:t>
            </a:r>
            <a:r>
              <a:rPr lang="en-US" sz="2400" dirty="0" err="1" smtClean="0">
                <a:latin typeface="BeginnersAlphabet" pitchFamily="2" charset="0"/>
              </a:rPr>
              <a:t>wa</a:t>
            </a:r>
            <a:r>
              <a:rPr lang="en-US" sz="2400" dirty="0" smtClean="0">
                <a:latin typeface="BeginnersAlphabet" pitchFamily="2" charset="0"/>
              </a:rPr>
              <a:t> </a:t>
            </a:r>
            <a:r>
              <a:rPr lang="en-US" sz="2400" dirty="0" err="1" smtClean="0">
                <a:latin typeface="BeginnersAlphabet" pitchFamily="2" charset="0"/>
              </a:rPr>
              <a:t>itsu</a:t>
            </a:r>
            <a:r>
              <a:rPr lang="en-US" sz="2400" dirty="0" smtClean="0">
                <a:latin typeface="BeginnersAlphabet" pitchFamily="2" charset="0"/>
              </a:rPr>
              <a:t> </a:t>
            </a:r>
            <a:r>
              <a:rPr lang="en-US" sz="2400" dirty="0" err="1" smtClean="0">
                <a:latin typeface="BeginnersAlphabet" pitchFamily="2" charset="0"/>
              </a:rPr>
              <a:t>desu</a:t>
            </a:r>
            <a:r>
              <a:rPr lang="en-US" sz="2400" dirty="0" smtClean="0">
                <a:latin typeface="BeginnersAlphabet" pitchFamily="2" charset="0"/>
              </a:rPr>
              <a:t> ka.</a:t>
            </a:r>
          </a:p>
          <a:p>
            <a:r>
              <a:rPr lang="en-US" sz="2400" dirty="0" smtClean="0">
                <a:latin typeface="BeginnersAlphabet" pitchFamily="2" charset="0"/>
              </a:rPr>
              <a:t>Is that so?  When is your birthday?</a:t>
            </a:r>
            <a:endParaRPr lang="en-US" sz="2400" dirty="0">
              <a:latin typeface="BeginnersAlphabet" pitchFamily="2" charset="0"/>
            </a:endParaRPr>
          </a:p>
        </p:txBody>
      </p:sp>
      <p:sp>
        <p:nvSpPr>
          <p:cNvPr id="16" name="Rounded Rectangular Callout 15"/>
          <p:cNvSpPr/>
          <p:nvPr/>
        </p:nvSpPr>
        <p:spPr>
          <a:xfrm>
            <a:off x="1371600" y="6096000"/>
            <a:ext cx="5105400" cy="1600200"/>
          </a:xfrm>
          <a:prstGeom prst="wedgeRoundRectCallout">
            <a:avLst>
              <a:gd name="adj1" fmla="val 56009"/>
              <a:gd name="adj2" fmla="val 163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_____ </a:t>
            </a:r>
            <a:r>
              <a:rPr lang="en-US" sz="2400" dirty="0" err="1" smtClean="0">
                <a:latin typeface="BeginnersAlphabet" pitchFamily="2" charset="0"/>
              </a:rPr>
              <a:t>gatsu</a:t>
            </a:r>
            <a:r>
              <a:rPr lang="en-US" sz="2400" dirty="0" smtClean="0">
                <a:latin typeface="BeginnersAlphabet" pitchFamily="2" charset="0"/>
              </a:rPr>
              <a:t>  _______ </a:t>
            </a:r>
            <a:r>
              <a:rPr lang="en-US" sz="2400" dirty="0" err="1" smtClean="0">
                <a:latin typeface="BeginnersAlphabet" pitchFamily="2" charset="0"/>
              </a:rPr>
              <a:t>desu</a:t>
            </a:r>
            <a:r>
              <a:rPr lang="en-US" sz="2400" dirty="0" smtClean="0">
                <a:latin typeface="BeginnersAlphabet" pitchFamily="2" charset="0"/>
              </a:rPr>
              <a:t>.</a:t>
            </a:r>
          </a:p>
          <a:p>
            <a:r>
              <a:rPr lang="en-US" sz="2400" dirty="0" smtClean="0">
                <a:latin typeface="BeginnersAlphabet" pitchFamily="2" charset="0"/>
              </a:rPr>
              <a:t>____ month  ____ day.</a:t>
            </a:r>
          </a:p>
          <a:p>
            <a:endParaRPr lang="en-US" sz="1000" dirty="0" smtClean="0">
              <a:latin typeface="BeginnersAlphabet" pitchFamily="2" charset="0"/>
            </a:endParaRPr>
          </a:p>
          <a:p>
            <a:r>
              <a:rPr lang="en-US" sz="2400" dirty="0" err="1" smtClean="0">
                <a:latin typeface="BeginnersAlphabet" pitchFamily="2" charset="0"/>
              </a:rPr>
              <a:t>Tanjoobi</a:t>
            </a:r>
            <a:r>
              <a:rPr lang="en-US" sz="2400" dirty="0" smtClean="0">
                <a:latin typeface="BeginnersAlphabet" pitchFamily="2" charset="0"/>
              </a:rPr>
              <a:t> </a:t>
            </a:r>
            <a:r>
              <a:rPr lang="en-US" sz="2400" dirty="0" err="1" smtClean="0">
                <a:latin typeface="BeginnersAlphabet" pitchFamily="2" charset="0"/>
              </a:rPr>
              <a:t>wa</a:t>
            </a:r>
            <a:r>
              <a:rPr lang="en-US" sz="2400" dirty="0" smtClean="0">
                <a:latin typeface="BeginnersAlphabet" pitchFamily="2" charset="0"/>
              </a:rPr>
              <a:t> </a:t>
            </a:r>
            <a:r>
              <a:rPr lang="en-US" sz="2400" dirty="0" err="1" smtClean="0">
                <a:latin typeface="BeginnersAlphabet" pitchFamily="2" charset="0"/>
              </a:rPr>
              <a:t>itsu</a:t>
            </a:r>
            <a:r>
              <a:rPr lang="en-US" sz="2400" dirty="0" smtClean="0">
                <a:latin typeface="BeginnersAlphabet" pitchFamily="2" charset="0"/>
              </a:rPr>
              <a:t> </a:t>
            </a:r>
            <a:r>
              <a:rPr lang="en-US" sz="2400" dirty="0" err="1" smtClean="0">
                <a:latin typeface="BeginnersAlphabet" pitchFamily="2" charset="0"/>
              </a:rPr>
              <a:t>desu</a:t>
            </a:r>
            <a:r>
              <a:rPr lang="en-US" sz="2400" dirty="0" smtClean="0">
                <a:latin typeface="BeginnersAlphabet" pitchFamily="2" charset="0"/>
              </a:rPr>
              <a:t> ka</a:t>
            </a:r>
          </a:p>
          <a:p>
            <a:r>
              <a:rPr lang="en-US" sz="2400" dirty="0" smtClean="0">
                <a:latin typeface="BeginnersAlphabet" pitchFamily="2" charset="0"/>
              </a:rPr>
              <a:t>When it your birthday?</a:t>
            </a:r>
            <a:endParaRPr lang="en-US" sz="2400" dirty="0">
              <a:latin typeface="BeginnersAlphabet" pitchFamily="2" charset="0"/>
            </a:endParaRPr>
          </a:p>
        </p:txBody>
      </p:sp>
      <p:sp>
        <p:nvSpPr>
          <p:cNvPr id="18" name="Rounded Rectangular Callout 17"/>
          <p:cNvSpPr/>
          <p:nvPr/>
        </p:nvSpPr>
        <p:spPr>
          <a:xfrm>
            <a:off x="990600" y="7848600"/>
            <a:ext cx="3810000" cy="1143000"/>
          </a:xfrm>
          <a:prstGeom prst="wedgeRoundRectCallout">
            <a:avLst>
              <a:gd name="adj1" fmla="val -74611"/>
              <a:gd name="adj2" fmla="val 738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latin typeface="BeginnersAlphabet" pitchFamily="2" charset="0"/>
              </a:rPr>
              <a:t>____ </a:t>
            </a:r>
            <a:r>
              <a:rPr lang="en-US" sz="2400" dirty="0" err="1" smtClean="0">
                <a:latin typeface="BeginnersAlphabet" pitchFamily="2" charset="0"/>
              </a:rPr>
              <a:t>gatsu</a:t>
            </a:r>
            <a:r>
              <a:rPr lang="en-US" sz="2400" dirty="0" smtClean="0">
                <a:latin typeface="BeginnersAlphabet" pitchFamily="2" charset="0"/>
              </a:rPr>
              <a:t> ______ </a:t>
            </a:r>
            <a:r>
              <a:rPr lang="en-US" sz="2400" dirty="0" err="1" smtClean="0">
                <a:latin typeface="BeginnersAlphabet" pitchFamily="2" charset="0"/>
              </a:rPr>
              <a:t>desu</a:t>
            </a:r>
            <a:r>
              <a:rPr lang="en-US" sz="2400" dirty="0" smtClean="0">
                <a:latin typeface="BeginnersAlphabet" pitchFamily="2" charset="0"/>
              </a:rPr>
              <a:t>.</a:t>
            </a:r>
          </a:p>
          <a:p>
            <a:r>
              <a:rPr lang="en-US" sz="2400" dirty="0" smtClean="0">
                <a:latin typeface="BeginnersAlphabet" pitchFamily="2" charset="0"/>
              </a:rPr>
              <a:t>____month  _____day.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1447800"/>
          <a:ext cx="6248400" cy="6096003"/>
        </p:xfrm>
        <a:graphic>
          <a:graphicData uri="http://schemas.openxmlformats.org/drawingml/2006/table">
            <a:tbl>
              <a:tblPr firstRow="1" bandRow="1">
                <a:tableStyleId>{5C22544A-7EE6-4342-B048-85BDC9FD1C3A}</a:tableStyleId>
              </a:tblPr>
              <a:tblGrid>
                <a:gridCol w="1626296"/>
                <a:gridCol w="1626296"/>
                <a:gridCol w="1433708"/>
                <a:gridCol w="1562100"/>
              </a:tblGrid>
              <a:tr h="670208">
                <a:tc gridSpan="4">
                  <a:txBody>
                    <a:bodyPr/>
                    <a:lstStyle/>
                    <a:p>
                      <a:pPr algn="ctr"/>
                      <a:r>
                        <a:rPr lang="en-US" sz="2800" dirty="0" smtClean="0">
                          <a:latin typeface="BeginnersAlphabet" pitchFamily="2" charset="0"/>
                        </a:rPr>
                        <a:t>Days of the week</a:t>
                      </a:r>
                      <a:endParaRPr lang="en-US" sz="2800" dirty="0">
                        <a:latin typeface="BeginnersAlphabet" pitchFamily="2"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734339">
                <a:tc>
                  <a:txBody>
                    <a:bodyPr/>
                    <a:lstStyle/>
                    <a:p>
                      <a:pPr algn="ctr"/>
                      <a:r>
                        <a:rPr lang="en-US" sz="2800" b="1" dirty="0" smtClean="0">
                          <a:latin typeface="BeginnersAlphabet" pitchFamily="2" charset="0"/>
                        </a:rPr>
                        <a:t>English</a:t>
                      </a:r>
                      <a:endParaRPr lang="en-US" sz="2800" b="1" dirty="0">
                        <a:latin typeface="BeginnersAlphabet" pitchFamily="2" charset="0"/>
                      </a:endParaRPr>
                    </a:p>
                  </a:txBody>
                  <a:tcPr/>
                </a:tc>
                <a:tc>
                  <a:txBody>
                    <a:bodyPr/>
                    <a:lstStyle/>
                    <a:p>
                      <a:pPr algn="ctr"/>
                      <a:r>
                        <a:rPr lang="en-US" sz="2800" b="1" dirty="0" err="1" smtClean="0">
                          <a:latin typeface="BeginnersAlphabet" pitchFamily="2" charset="0"/>
                        </a:rPr>
                        <a:t>Roomaji</a:t>
                      </a:r>
                      <a:endParaRPr lang="en-US" sz="2800" b="1" dirty="0">
                        <a:latin typeface="BeginnersAlphabet" pitchFamily="2" charset="0"/>
                      </a:endParaRPr>
                    </a:p>
                  </a:txBody>
                  <a:tcPr/>
                </a:tc>
                <a:tc>
                  <a:txBody>
                    <a:bodyPr/>
                    <a:lstStyle/>
                    <a:p>
                      <a:pPr algn="ctr"/>
                      <a:r>
                        <a:rPr lang="en-US" sz="2800" b="1" dirty="0" smtClean="0">
                          <a:latin typeface="BeginnersAlphabet" pitchFamily="2" charset="0"/>
                        </a:rPr>
                        <a:t>Hiragana</a:t>
                      </a:r>
                      <a:endParaRPr lang="en-US" sz="2800" b="1" dirty="0">
                        <a:latin typeface="BeginnersAlphabet" pitchFamily="2" charset="0"/>
                      </a:endParaRPr>
                    </a:p>
                  </a:txBody>
                  <a:tcPr/>
                </a:tc>
                <a:tc>
                  <a:txBody>
                    <a:bodyPr/>
                    <a:lstStyle/>
                    <a:p>
                      <a:pPr algn="ctr"/>
                      <a:r>
                        <a:rPr lang="en-US" sz="2800" b="1" dirty="0" smtClean="0">
                          <a:latin typeface="BeginnersAlphabet" pitchFamily="2" charset="0"/>
                        </a:rPr>
                        <a:t>Kanji</a:t>
                      </a:r>
                      <a:endParaRPr lang="en-US" sz="2800" b="1" dirty="0">
                        <a:latin typeface="BeginnersAlphabet" pitchFamily="2" charset="0"/>
                      </a:endParaRPr>
                    </a:p>
                  </a:txBody>
                  <a:tcPr/>
                </a:tc>
              </a:tr>
              <a:tr h="670208">
                <a:tc>
                  <a:txBody>
                    <a:bodyPr/>
                    <a:lstStyle/>
                    <a:p>
                      <a:pPr algn="ctr"/>
                      <a:r>
                        <a:rPr lang="en-US" sz="2400" dirty="0" smtClean="0">
                          <a:latin typeface="BeginnersAlphabet" pitchFamily="2" charset="0"/>
                        </a:rPr>
                        <a:t>Monday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getsuyoubi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げつようび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月ようび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Tuesday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kayoubi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かようび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火ようび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Wednesday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suiyoubi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すいようび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水ようび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Thursday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mokuyoubi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もくようび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木ようび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Friday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kinyoubi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きにようび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金ようび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Saturday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doyoubi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どようび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土ようび</a:t>
                      </a:r>
                      <a:endParaRPr lang="en-US" sz="1800" dirty="0">
                        <a:latin typeface="BeginnersAlphabet" pitchFamily="2" charset="0"/>
                      </a:endParaRPr>
                    </a:p>
                  </a:txBody>
                  <a:tcPr/>
                </a:tc>
              </a:tr>
              <a:tr h="670208">
                <a:tc>
                  <a:txBody>
                    <a:bodyPr/>
                    <a:lstStyle/>
                    <a:p>
                      <a:pPr algn="ctr"/>
                      <a:r>
                        <a:rPr lang="en-US" sz="2400" dirty="0" smtClean="0">
                          <a:latin typeface="BeginnersAlphabet" pitchFamily="2" charset="0"/>
                        </a:rPr>
                        <a:t>Sunday</a:t>
                      </a:r>
                      <a:endParaRPr lang="en-US" sz="2400" dirty="0">
                        <a:latin typeface="BeginnersAlphabet" pitchFamily="2" charset="0"/>
                      </a:endParaRPr>
                    </a:p>
                  </a:txBody>
                  <a:tcPr/>
                </a:tc>
                <a:tc>
                  <a:txBody>
                    <a:bodyPr/>
                    <a:lstStyle/>
                    <a:p>
                      <a:pPr algn="ctr"/>
                      <a:r>
                        <a:rPr lang="en-US" sz="2400" dirty="0" err="1" smtClean="0">
                          <a:latin typeface="BeginnersAlphabet" pitchFamily="2" charset="0"/>
                        </a:rPr>
                        <a:t>nichiyoubi</a:t>
                      </a:r>
                      <a:endParaRPr lang="en-US" sz="2400" dirty="0">
                        <a:latin typeface="BeginnersAlphabet" pitchFamily="2" charset="0"/>
                      </a:endParaRPr>
                    </a:p>
                  </a:txBody>
                  <a:tcPr/>
                </a:tc>
                <a:tc>
                  <a:txBody>
                    <a:bodyPr/>
                    <a:lstStyle/>
                    <a:p>
                      <a:pPr algn="ctr"/>
                      <a:r>
                        <a:rPr lang="ja-JP" altLang="en-US" sz="1800" smtClean="0">
                          <a:latin typeface="BeginnersAlphabet" pitchFamily="2" charset="0"/>
                        </a:rPr>
                        <a:t>にちようび</a:t>
                      </a:r>
                      <a:endParaRPr lang="en-US" sz="1800" dirty="0">
                        <a:latin typeface="BeginnersAlphabet" pitchFamily="2" charset="0"/>
                      </a:endParaRPr>
                    </a:p>
                  </a:txBody>
                  <a:tcPr/>
                </a:tc>
                <a:tc>
                  <a:txBody>
                    <a:bodyPr/>
                    <a:lstStyle/>
                    <a:p>
                      <a:pPr algn="ctr"/>
                      <a:r>
                        <a:rPr lang="ja-JP" altLang="en-US" sz="1800" smtClean="0">
                          <a:latin typeface="BeginnersAlphabet" pitchFamily="2" charset="0"/>
                        </a:rPr>
                        <a:t>日ようび</a:t>
                      </a:r>
                      <a:endParaRPr lang="en-US" sz="1800" dirty="0">
                        <a:latin typeface="BeginnersAlphabet" pitchFamily="2" charset="0"/>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6019800" cy="830997"/>
          </a:xfrm>
          <a:prstGeom prst="rect">
            <a:avLst/>
          </a:prstGeom>
          <a:noFill/>
        </p:spPr>
        <p:txBody>
          <a:bodyPr wrap="square" rtlCol="0">
            <a:spAutoFit/>
          </a:bodyPr>
          <a:lstStyle/>
          <a:p>
            <a:r>
              <a:rPr lang="en-US" sz="2400" dirty="0" smtClean="0">
                <a:latin typeface="BeginnersAlphabet" pitchFamily="2" charset="0"/>
              </a:rPr>
              <a:t>Have a go at answering the following questions in Japanese.  Below is some new vocabulary to help you.</a:t>
            </a:r>
            <a:endParaRPr lang="en-US" sz="2400" dirty="0">
              <a:latin typeface="BeginnersAlphabet" pitchFamily="2" charset="0"/>
            </a:endParaRPr>
          </a:p>
        </p:txBody>
      </p:sp>
      <p:sp>
        <p:nvSpPr>
          <p:cNvPr id="4" name="Rounded Rectangle 3"/>
          <p:cNvSpPr/>
          <p:nvPr/>
        </p:nvSpPr>
        <p:spPr>
          <a:xfrm>
            <a:off x="457200" y="1676400"/>
            <a:ext cx="5562600" cy="2209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p:cNvSpPr txBox="1"/>
          <p:nvPr/>
        </p:nvSpPr>
        <p:spPr>
          <a:xfrm>
            <a:off x="2590800" y="1905000"/>
            <a:ext cx="1371600" cy="2031325"/>
          </a:xfrm>
          <a:prstGeom prst="rect">
            <a:avLst/>
          </a:prstGeom>
          <a:noFill/>
        </p:spPr>
        <p:txBody>
          <a:bodyPr wrap="square" rtlCol="0">
            <a:spAutoFit/>
          </a:bodyPr>
          <a:lstStyle/>
          <a:p>
            <a:r>
              <a:rPr lang="ja-JP" altLang="en-US" smtClean="0"/>
              <a:t>ともだち</a:t>
            </a:r>
            <a:endParaRPr lang="en-US" dirty="0" smtClean="0"/>
          </a:p>
          <a:p>
            <a:r>
              <a:rPr lang="en-US" dirty="0" err="1" smtClean="0"/>
              <a:t>tomodachi</a:t>
            </a:r>
            <a:endParaRPr lang="en-US" dirty="0" smtClean="0"/>
          </a:p>
          <a:p>
            <a:r>
              <a:rPr lang="en-US" dirty="0" smtClean="0"/>
              <a:t>friend</a:t>
            </a:r>
          </a:p>
          <a:p>
            <a:endParaRPr lang="en-US" dirty="0" smtClean="0"/>
          </a:p>
          <a:p>
            <a:r>
              <a:rPr lang="ja-JP" altLang="en-US" smtClean="0"/>
              <a:t>せんせい</a:t>
            </a:r>
            <a:endParaRPr lang="en-US" dirty="0" smtClean="0"/>
          </a:p>
          <a:p>
            <a:r>
              <a:rPr lang="en-US" dirty="0" smtClean="0"/>
              <a:t>sensei</a:t>
            </a:r>
          </a:p>
          <a:p>
            <a:r>
              <a:rPr lang="en-US" dirty="0" smtClean="0"/>
              <a:t>teacher</a:t>
            </a:r>
            <a:endParaRPr lang="en-US" dirty="0"/>
          </a:p>
        </p:txBody>
      </p:sp>
      <p:sp>
        <p:nvSpPr>
          <p:cNvPr id="6" name="TextBox 5"/>
          <p:cNvSpPr txBox="1"/>
          <p:nvPr/>
        </p:nvSpPr>
        <p:spPr>
          <a:xfrm>
            <a:off x="4495800" y="1828800"/>
            <a:ext cx="1143000" cy="1754326"/>
          </a:xfrm>
          <a:prstGeom prst="rect">
            <a:avLst/>
          </a:prstGeom>
          <a:noFill/>
        </p:spPr>
        <p:txBody>
          <a:bodyPr wrap="square" rtlCol="0">
            <a:spAutoFit/>
          </a:bodyPr>
          <a:lstStyle/>
          <a:p>
            <a:r>
              <a:rPr lang="ja-JP" altLang="en-US" smtClean="0"/>
              <a:t>あした</a:t>
            </a:r>
            <a:endParaRPr lang="en-US" altLang="ja-JP" dirty="0" smtClean="0"/>
          </a:p>
          <a:p>
            <a:r>
              <a:rPr lang="en-US" altLang="ja-JP" dirty="0" err="1" smtClean="0"/>
              <a:t>ashita</a:t>
            </a:r>
            <a:endParaRPr lang="en-US" altLang="ja-JP" dirty="0" smtClean="0"/>
          </a:p>
          <a:p>
            <a:r>
              <a:rPr lang="en-US" altLang="ja-JP" dirty="0" smtClean="0"/>
              <a:t>tomorrow</a:t>
            </a:r>
          </a:p>
          <a:p>
            <a:endParaRPr lang="en-US" dirty="0" smtClean="0"/>
          </a:p>
          <a:p>
            <a:endParaRPr lang="en-US" dirty="0" smtClean="0"/>
          </a:p>
          <a:p>
            <a:endParaRPr lang="en-US" dirty="0" smtClean="0"/>
          </a:p>
        </p:txBody>
      </p:sp>
      <p:graphicFrame>
        <p:nvGraphicFramePr>
          <p:cNvPr id="7" name="Table 6"/>
          <p:cNvGraphicFramePr>
            <a:graphicFrameLocks noGrp="1"/>
          </p:cNvGraphicFramePr>
          <p:nvPr/>
        </p:nvGraphicFramePr>
        <p:xfrm>
          <a:off x="381000" y="4648200"/>
          <a:ext cx="6096000" cy="3810000"/>
        </p:xfrm>
        <a:graphic>
          <a:graphicData uri="http://schemas.openxmlformats.org/drawingml/2006/table">
            <a:tbl>
              <a:tblPr firstRow="1" bandRow="1">
                <a:tableStyleId>{5C22544A-7EE6-4342-B048-85BDC9FD1C3A}</a:tableStyleId>
              </a:tblPr>
              <a:tblGrid>
                <a:gridCol w="2743200"/>
                <a:gridCol w="3352800"/>
              </a:tblGrid>
              <a:tr h="762000">
                <a:tc>
                  <a:txBody>
                    <a:bodyPr/>
                    <a:lstStyle/>
                    <a:p>
                      <a:r>
                        <a:rPr lang="en-US" dirty="0" err="1" smtClean="0"/>
                        <a:t>Tomodachi</a:t>
                      </a:r>
                      <a:r>
                        <a:rPr lang="en-US" dirty="0" smtClean="0"/>
                        <a:t> no  </a:t>
                      </a:r>
                      <a:r>
                        <a:rPr lang="en-US" dirty="0" err="1" smtClean="0"/>
                        <a:t>tanjyoobi</a:t>
                      </a:r>
                      <a:r>
                        <a:rPr lang="en-US" baseline="0" dirty="0" smtClean="0"/>
                        <a:t> </a:t>
                      </a:r>
                      <a:r>
                        <a:rPr lang="en-US" baseline="0" dirty="0" err="1" smtClean="0"/>
                        <a:t>wa</a:t>
                      </a:r>
                      <a:r>
                        <a:rPr lang="en-US" baseline="0" dirty="0" smtClean="0"/>
                        <a:t> </a:t>
                      </a:r>
                      <a:r>
                        <a:rPr lang="en-US" baseline="0" dirty="0" err="1" smtClean="0"/>
                        <a:t>itsu</a:t>
                      </a:r>
                      <a:r>
                        <a:rPr lang="en-US" baseline="0" dirty="0" smtClean="0"/>
                        <a:t> </a:t>
                      </a:r>
                      <a:r>
                        <a:rPr lang="en-US" dirty="0" err="1" smtClean="0"/>
                        <a:t>desu</a:t>
                      </a:r>
                      <a:r>
                        <a:rPr lang="en-US" dirty="0" smtClean="0"/>
                        <a:t> ka.</a:t>
                      </a:r>
                      <a:endParaRPr lang="en-US" dirty="0"/>
                    </a:p>
                  </a:txBody>
                  <a:tcPr/>
                </a:tc>
                <a:tc>
                  <a:txBody>
                    <a:bodyPr/>
                    <a:lstStyle/>
                    <a:p>
                      <a:endParaRPr lang="en-US"/>
                    </a:p>
                  </a:txBody>
                  <a:tcPr/>
                </a:tc>
              </a:tr>
              <a:tr h="762000">
                <a:tc>
                  <a:txBody>
                    <a:bodyPr/>
                    <a:lstStyle/>
                    <a:p>
                      <a:r>
                        <a:rPr lang="en-US" dirty="0" smtClean="0"/>
                        <a:t>Sensei</a:t>
                      </a:r>
                      <a:r>
                        <a:rPr lang="en-US" baseline="0" dirty="0" smtClean="0"/>
                        <a:t> no </a:t>
                      </a:r>
                      <a:r>
                        <a:rPr lang="en-US" baseline="0" dirty="0" err="1" smtClean="0"/>
                        <a:t>tanjoobi</a:t>
                      </a:r>
                      <a:r>
                        <a:rPr lang="en-US" baseline="0" dirty="0" smtClean="0"/>
                        <a:t> </a:t>
                      </a:r>
                      <a:r>
                        <a:rPr lang="en-US" baseline="0" dirty="0" err="1" smtClean="0"/>
                        <a:t>wa</a:t>
                      </a:r>
                      <a:r>
                        <a:rPr lang="en-US" baseline="0" dirty="0" smtClean="0"/>
                        <a:t> </a:t>
                      </a:r>
                      <a:r>
                        <a:rPr lang="en-US" baseline="0" dirty="0" err="1" smtClean="0"/>
                        <a:t>itsu</a:t>
                      </a:r>
                      <a:r>
                        <a:rPr lang="en-US" baseline="0" dirty="0" smtClean="0"/>
                        <a:t> </a:t>
                      </a:r>
                      <a:r>
                        <a:rPr lang="en-US" baseline="0" dirty="0" err="1" smtClean="0"/>
                        <a:t>desu</a:t>
                      </a:r>
                      <a:r>
                        <a:rPr lang="en-US" baseline="0" dirty="0" smtClean="0"/>
                        <a:t> ka.</a:t>
                      </a:r>
                      <a:endParaRPr lang="en-US" dirty="0"/>
                    </a:p>
                  </a:txBody>
                  <a:tcPr/>
                </a:tc>
                <a:tc>
                  <a:txBody>
                    <a:bodyPr/>
                    <a:lstStyle/>
                    <a:p>
                      <a:endParaRPr lang="en-US"/>
                    </a:p>
                  </a:txBody>
                  <a:tcPr/>
                </a:tc>
              </a:tr>
              <a:tr h="762000">
                <a:tc>
                  <a:txBody>
                    <a:bodyPr/>
                    <a:lstStyle/>
                    <a:p>
                      <a:r>
                        <a:rPr lang="en-US" dirty="0" err="1" smtClean="0"/>
                        <a:t>Tanjyoobi</a:t>
                      </a:r>
                      <a:r>
                        <a:rPr lang="en-US" baseline="0" dirty="0" smtClean="0"/>
                        <a:t> </a:t>
                      </a:r>
                      <a:r>
                        <a:rPr lang="en-US" baseline="0" dirty="0" err="1" smtClean="0"/>
                        <a:t>wa</a:t>
                      </a:r>
                      <a:r>
                        <a:rPr lang="en-US" baseline="0" dirty="0" smtClean="0"/>
                        <a:t> </a:t>
                      </a:r>
                      <a:r>
                        <a:rPr lang="en-US" baseline="0" dirty="0" err="1" smtClean="0"/>
                        <a:t>itsu</a:t>
                      </a:r>
                      <a:r>
                        <a:rPr lang="en-US" baseline="0" dirty="0" smtClean="0"/>
                        <a:t> </a:t>
                      </a:r>
                      <a:r>
                        <a:rPr lang="en-US" baseline="0" dirty="0" err="1" smtClean="0"/>
                        <a:t>desu</a:t>
                      </a:r>
                      <a:r>
                        <a:rPr lang="en-US" baseline="0" dirty="0" smtClean="0"/>
                        <a:t> ka.</a:t>
                      </a:r>
                      <a:endParaRPr lang="en-US" dirty="0"/>
                    </a:p>
                  </a:txBody>
                  <a:tcPr/>
                </a:tc>
                <a:tc>
                  <a:txBody>
                    <a:bodyPr/>
                    <a:lstStyle/>
                    <a:p>
                      <a:endParaRPr lang="en-US"/>
                    </a:p>
                  </a:txBody>
                  <a:tcPr/>
                </a:tc>
              </a:tr>
              <a:tr h="762000">
                <a:tc>
                  <a:txBody>
                    <a:bodyPr/>
                    <a:lstStyle/>
                    <a:p>
                      <a:r>
                        <a:rPr lang="en-US" dirty="0" err="1" smtClean="0"/>
                        <a:t>Kyoo</a:t>
                      </a:r>
                      <a:r>
                        <a:rPr lang="en-US" dirty="0" smtClean="0"/>
                        <a:t> </a:t>
                      </a:r>
                      <a:r>
                        <a:rPr lang="en-US" dirty="0" err="1" smtClean="0"/>
                        <a:t>wa</a:t>
                      </a:r>
                      <a:r>
                        <a:rPr lang="en-US" dirty="0" smtClean="0"/>
                        <a:t> </a:t>
                      </a:r>
                      <a:r>
                        <a:rPr lang="en-US" dirty="0" err="1" smtClean="0"/>
                        <a:t>itsu</a:t>
                      </a:r>
                      <a:r>
                        <a:rPr lang="en-US" dirty="0" smtClean="0"/>
                        <a:t> </a:t>
                      </a:r>
                      <a:r>
                        <a:rPr lang="en-US" dirty="0" err="1" smtClean="0"/>
                        <a:t>desu</a:t>
                      </a:r>
                      <a:r>
                        <a:rPr lang="en-US" baseline="0" dirty="0" smtClean="0"/>
                        <a:t> ka.</a:t>
                      </a:r>
                      <a:endParaRPr lang="en-US" dirty="0"/>
                    </a:p>
                  </a:txBody>
                  <a:tcPr/>
                </a:tc>
                <a:tc>
                  <a:txBody>
                    <a:bodyPr/>
                    <a:lstStyle/>
                    <a:p>
                      <a:endParaRPr lang="en-US"/>
                    </a:p>
                  </a:txBody>
                  <a:tcPr/>
                </a:tc>
              </a:tr>
              <a:tr h="762000">
                <a:tc>
                  <a:txBody>
                    <a:bodyPr/>
                    <a:lstStyle/>
                    <a:p>
                      <a:r>
                        <a:rPr lang="en-US" dirty="0" err="1" smtClean="0"/>
                        <a:t>Kinoo</a:t>
                      </a:r>
                      <a:r>
                        <a:rPr lang="en-US" dirty="0" smtClean="0"/>
                        <a:t> </a:t>
                      </a:r>
                      <a:r>
                        <a:rPr lang="en-US" dirty="0" err="1" smtClean="0"/>
                        <a:t>wa</a:t>
                      </a:r>
                      <a:r>
                        <a:rPr lang="en-US" dirty="0" smtClean="0"/>
                        <a:t> </a:t>
                      </a:r>
                      <a:r>
                        <a:rPr lang="en-US" dirty="0" err="1" smtClean="0"/>
                        <a:t>itsu</a:t>
                      </a:r>
                      <a:r>
                        <a:rPr lang="en-US" baseline="0" dirty="0" smtClean="0"/>
                        <a:t> </a:t>
                      </a:r>
                      <a:r>
                        <a:rPr lang="en-US" baseline="0" dirty="0" err="1" smtClean="0"/>
                        <a:t>desu</a:t>
                      </a:r>
                      <a:r>
                        <a:rPr lang="en-US" baseline="0" dirty="0" smtClean="0"/>
                        <a:t>  ka.</a:t>
                      </a:r>
                      <a:endParaRPr lang="en-US" dirty="0"/>
                    </a:p>
                  </a:txBody>
                  <a:tcPr/>
                </a:tc>
                <a:tc>
                  <a:txBody>
                    <a:bodyPr/>
                    <a:lstStyle/>
                    <a:p>
                      <a:endParaRPr lang="en-US" dirty="0"/>
                    </a:p>
                  </a:txBody>
                  <a:tcPr/>
                </a:tc>
              </a:tr>
            </a:tbl>
          </a:graphicData>
        </a:graphic>
      </p:graphicFrame>
      <p:sp>
        <p:nvSpPr>
          <p:cNvPr id="8" name="TextBox 7"/>
          <p:cNvSpPr txBox="1"/>
          <p:nvPr/>
        </p:nvSpPr>
        <p:spPr>
          <a:xfrm>
            <a:off x="914400" y="1905001"/>
            <a:ext cx="1905000" cy="2031325"/>
          </a:xfrm>
          <a:prstGeom prst="rect">
            <a:avLst/>
          </a:prstGeom>
          <a:noFill/>
        </p:spPr>
        <p:txBody>
          <a:bodyPr wrap="square" rtlCol="0">
            <a:spAutoFit/>
          </a:bodyPr>
          <a:lstStyle/>
          <a:p>
            <a:r>
              <a:rPr lang="ja-JP" altLang="en-US" smtClean="0"/>
              <a:t>きょう</a:t>
            </a:r>
            <a:endParaRPr lang="en-US" altLang="ja-JP" dirty="0" smtClean="0"/>
          </a:p>
          <a:p>
            <a:r>
              <a:rPr lang="en-US" altLang="ja-JP" dirty="0" err="1" smtClean="0"/>
              <a:t>Kyoo</a:t>
            </a:r>
            <a:endParaRPr lang="en-US" altLang="ja-JP" dirty="0" smtClean="0"/>
          </a:p>
          <a:p>
            <a:r>
              <a:rPr lang="en-US" altLang="ja-JP" dirty="0" smtClean="0"/>
              <a:t>today</a:t>
            </a:r>
          </a:p>
          <a:p>
            <a:endParaRPr lang="en-US" dirty="0" smtClean="0"/>
          </a:p>
          <a:p>
            <a:r>
              <a:rPr lang="ja-JP" altLang="en-US" smtClean="0"/>
              <a:t>きのう</a:t>
            </a:r>
            <a:endParaRPr lang="en-US" altLang="ja-JP" dirty="0" smtClean="0"/>
          </a:p>
          <a:p>
            <a:r>
              <a:rPr lang="en-US" dirty="0" err="1" smtClean="0"/>
              <a:t>Kinoo</a:t>
            </a:r>
            <a:endParaRPr lang="en-US" dirty="0" smtClean="0"/>
          </a:p>
          <a:p>
            <a:r>
              <a:rPr lang="en-US" dirty="0" smtClean="0"/>
              <a:t>Yesterday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762000"/>
          <a:ext cx="6019800" cy="2667000"/>
        </p:xfrm>
        <a:graphic>
          <a:graphicData uri="http://schemas.openxmlformats.org/drawingml/2006/table">
            <a:tbl>
              <a:tblPr firstRow="1" bandRow="1">
                <a:tableStyleId>{5C22544A-7EE6-4342-B048-85BDC9FD1C3A}</a:tableStyleId>
              </a:tblPr>
              <a:tblGrid>
                <a:gridCol w="3009900"/>
                <a:gridCol w="3009900"/>
              </a:tblGrid>
              <a:tr h="750376">
                <a:tc gridSpan="2">
                  <a:txBody>
                    <a:bodyPr/>
                    <a:lstStyle/>
                    <a:p>
                      <a:r>
                        <a:rPr lang="en-US" sz="2400" dirty="0" smtClean="0">
                          <a:latin typeface="BeginnersAlphabet" pitchFamily="2" charset="0"/>
                        </a:rPr>
                        <a:t>List 2 new things you have learnt from today’s lesson</a:t>
                      </a:r>
                      <a:endParaRPr lang="en-US" sz="2400" dirty="0">
                        <a:latin typeface="BeginnersAlphabet" pitchFamily="2" charset="0"/>
                      </a:endParaRPr>
                    </a:p>
                  </a:txBody>
                  <a:tcPr/>
                </a:tc>
                <a:tc hMerge="1">
                  <a:txBody>
                    <a:bodyPr/>
                    <a:lstStyle/>
                    <a:p>
                      <a:endParaRPr lang="en-US" dirty="0"/>
                    </a:p>
                  </a:txBody>
                  <a:tcPr/>
                </a:tc>
              </a:tr>
              <a:tr h="1916624">
                <a:tc>
                  <a:txBody>
                    <a:bodyPr/>
                    <a:lstStyle/>
                    <a:p>
                      <a:endParaRPr lang="en-US" dirty="0"/>
                    </a:p>
                  </a:txBody>
                  <a:tcPr/>
                </a:tc>
                <a:tc>
                  <a:txBody>
                    <a:bodyPr/>
                    <a:lstStyle/>
                    <a:p>
                      <a:endParaRPr lang="en-US" dirty="0"/>
                    </a:p>
                  </a:txBody>
                  <a:tcPr/>
                </a:tc>
              </a:tr>
            </a:tbl>
          </a:graphicData>
        </a:graphic>
      </p:graphicFrame>
      <p:sp>
        <p:nvSpPr>
          <p:cNvPr id="6" name="Cloud Callout 5"/>
          <p:cNvSpPr/>
          <p:nvPr/>
        </p:nvSpPr>
        <p:spPr>
          <a:xfrm>
            <a:off x="685800" y="3733800"/>
            <a:ext cx="4114800" cy="2362200"/>
          </a:xfrm>
          <a:prstGeom prst="cloudCallout">
            <a:avLst>
              <a:gd name="adj1" fmla="val -38207"/>
              <a:gd name="adj2" fmla="val 751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BeginnersAlphabet" pitchFamily="2" charset="0"/>
              </a:rPr>
              <a:t>Spend a few minutes  adding any new words to your vocabulary book.</a:t>
            </a:r>
            <a:endParaRPr lang="en-US" sz="2400" b="1" dirty="0">
              <a:latin typeface="BeginnersAlphabet" pitchFamily="2" charset="0"/>
            </a:endParaRPr>
          </a:p>
        </p:txBody>
      </p:sp>
      <p:sp>
        <p:nvSpPr>
          <p:cNvPr id="7" name="Rectangle 6"/>
          <p:cNvSpPr/>
          <p:nvPr/>
        </p:nvSpPr>
        <p:spPr>
          <a:xfrm>
            <a:off x="1752600" y="7391400"/>
            <a:ext cx="4876800" cy="923330"/>
          </a:xfrm>
          <a:prstGeom prst="rect">
            <a:avLst/>
          </a:prstGeom>
          <a:noFill/>
        </p:spPr>
        <p:txBody>
          <a:bodyPr wrap="square" lIns="91440" tIns="45720" rIns="91440" bIns="45720">
            <a:spAutoFit/>
          </a:bodyPr>
          <a:lstStyle/>
          <a:p>
            <a:pPr algn="ctr"/>
            <a:r>
              <a:rPr lang="ja-JP" alt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よくできました！</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ank you"/>
          <p:cNvPicPr/>
          <p:nvPr/>
        </p:nvPicPr>
        <p:blipFill>
          <a:blip r:embed="rId3" cstate="print"/>
          <a:srcRect/>
          <a:stretch>
            <a:fillRect/>
          </a:stretch>
        </p:blipFill>
        <p:spPr bwMode="auto">
          <a:xfrm>
            <a:off x="533400" y="381000"/>
            <a:ext cx="6324600" cy="3657600"/>
          </a:xfrm>
          <a:prstGeom prst="rect">
            <a:avLst/>
          </a:prstGeom>
          <a:noFill/>
          <a:ln w="9525">
            <a:noFill/>
            <a:miter lim="800000"/>
            <a:headEnd/>
            <a:tailEnd/>
          </a:ln>
        </p:spPr>
      </p:pic>
      <p:graphicFrame>
        <p:nvGraphicFramePr>
          <p:cNvPr id="5" name="Table 4"/>
          <p:cNvGraphicFramePr>
            <a:graphicFrameLocks noGrp="1"/>
          </p:cNvGraphicFramePr>
          <p:nvPr/>
        </p:nvGraphicFramePr>
        <p:xfrm>
          <a:off x="228600" y="4343400"/>
          <a:ext cx="6400800" cy="4521200"/>
        </p:xfrm>
        <a:graphic>
          <a:graphicData uri="http://schemas.openxmlformats.org/drawingml/2006/table">
            <a:tbl>
              <a:tblPr firstRow="1" bandRow="1">
                <a:tableStyleId>{5C22544A-7EE6-4342-B048-85BDC9FD1C3A}</a:tableStyleId>
              </a:tblPr>
              <a:tblGrid>
                <a:gridCol w="2244436"/>
                <a:gridCol w="2175164"/>
                <a:gridCol w="1981200"/>
              </a:tblGrid>
              <a:tr h="304800">
                <a:tc gridSpan="3">
                  <a:txBody>
                    <a:bodyPr/>
                    <a:lstStyle/>
                    <a:p>
                      <a:pPr algn="ctr"/>
                      <a:r>
                        <a:rPr lang="en-US" sz="2400" b="1" dirty="0" smtClean="0">
                          <a:latin typeface="BeginnersAlphabet" pitchFamily="2" charset="0"/>
                        </a:rPr>
                        <a:t>Some other useful sayings</a:t>
                      </a:r>
                      <a:endParaRPr lang="en-US" sz="2400" b="1" dirty="0">
                        <a:latin typeface="BeginnersAlphabet" pitchFamily="2" charset="0"/>
                      </a:endParaRPr>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2400" b="1" dirty="0" smtClean="0">
                          <a:latin typeface="BeginnersAlphabet" pitchFamily="2" charset="0"/>
                        </a:rPr>
                        <a:t>English</a:t>
                      </a:r>
                      <a:endParaRPr lang="en-US" sz="2400" b="1" dirty="0">
                        <a:latin typeface="BeginnersAlphabet" pitchFamily="2" charset="0"/>
                      </a:endParaRPr>
                    </a:p>
                  </a:txBody>
                  <a:tcPr/>
                </a:tc>
                <a:tc>
                  <a:txBody>
                    <a:bodyPr/>
                    <a:lstStyle/>
                    <a:p>
                      <a:pPr algn="ctr"/>
                      <a:r>
                        <a:rPr lang="en-US" sz="2400" b="1" dirty="0" err="1" smtClean="0">
                          <a:latin typeface="BeginnersAlphabet" pitchFamily="2" charset="0"/>
                        </a:rPr>
                        <a:t>Roomaji</a:t>
                      </a:r>
                      <a:endParaRPr lang="en-US" sz="2400" b="1" dirty="0">
                        <a:latin typeface="BeginnersAlphabet" pitchFamily="2" charset="0"/>
                      </a:endParaRPr>
                    </a:p>
                  </a:txBody>
                  <a:tcPr/>
                </a:tc>
                <a:tc>
                  <a:txBody>
                    <a:bodyPr/>
                    <a:lstStyle/>
                    <a:p>
                      <a:pPr algn="ctr"/>
                      <a:r>
                        <a:rPr lang="en-US" sz="2400" b="1" dirty="0" smtClean="0">
                          <a:latin typeface="BeginnersAlphabet" pitchFamily="2" charset="0"/>
                        </a:rPr>
                        <a:t>Hiragana</a:t>
                      </a:r>
                      <a:endParaRPr lang="en-US" sz="2400" b="1" dirty="0">
                        <a:latin typeface="BeginnersAlphabet" pitchFamily="2" charset="0"/>
                      </a:endParaRPr>
                    </a:p>
                  </a:txBody>
                  <a:tcPr/>
                </a:tc>
              </a:tr>
              <a:tr h="370840">
                <a:tc>
                  <a:txBody>
                    <a:bodyPr/>
                    <a:lstStyle/>
                    <a:p>
                      <a:pPr algn="ctr"/>
                      <a:r>
                        <a:rPr lang="en-US" dirty="0" smtClean="0"/>
                        <a:t>How are you?</a:t>
                      </a:r>
                      <a:endParaRPr lang="en-US" dirty="0"/>
                    </a:p>
                  </a:txBody>
                  <a:tcPr/>
                </a:tc>
                <a:tc>
                  <a:txBody>
                    <a:bodyPr/>
                    <a:lstStyle/>
                    <a:p>
                      <a:pPr algn="ctr"/>
                      <a:r>
                        <a:rPr lang="en-US" dirty="0" err="1" smtClean="0"/>
                        <a:t>Ogenki</a:t>
                      </a:r>
                      <a:r>
                        <a:rPr lang="en-US" dirty="0" smtClean="0"/>
                        <a:t> </a:t>
                      </a:r>
                      <a:r>
                        <a:rPr lang="en-US" dirty="0" err="1" smtClean="0"/>
                        <a:t>desu</a:t>
                      </a:r>
                      <a:r>
                        <a:rPr lang="en-US" dirty="0" smtClean="0"/>
                        <a:t> ka.</a:t>
                      </a:r>
                      <a:endParaRPr lang="en-US" dirty="0"/>
                    </a:p>
                  </a:txBody>
                  <a:tcPr/>
                </a:tc>
                <a:tc>
                  <a:txBody>
                    <a:bodyPr/>
                    <a:lstStyle/>
                    <a:p>
                      <a:pPr algn="ctr"/>
                      <a:r>
                        <a:rPr lang="ja-JP" altLang="en-US" smtClean="0"/>
                        <a:t>おげんき　ですか。</a:t>
                      </a:r>
                      <a:endParaRPr lang="en-US" dirty="0"/>
                    </a:p>
                  </a:txBody>
                  <a:tcPr/>
                </a:tc>
              </a:tr>
              <a:tr h="370840">
                <a:tc>
                  <a:txBody>
                    <a:bodyPr/>
                    <a:lstStyle/>
                    <a:p>
                      <a:pPr algn="ctr"/>
                      <a:r>
                        <a:rPr lang="en-US" dirty="0" smtClean="0"/>
                        <a:t>Yes,</a:t>
                      </a:r>
                      <a:r>
                        <a:rPr lang="en-US" baseline="0" dirty="0" smtClean="0"/>
                        <a:t> I am well</a:t>
                      </a:r>
                      <a:endParaRPr lang="en-US" dirty="0"/>
                    </a:p>
                  </a:txBody>
                  <a:tcPr/>
                </a:tc>
                <a:tc>
                  <a:txBody>
                    <a:bodyPr/>
                    <a:lstStyle/>
                    <a:p>
                      <a:pPr algn="ctr"/>
                      <a:r>
                        <a:rPr lang="en-US" dirty="0" err="1" smtClean="0"/>
                        <a:t>Hai</a:t>
                      </a:r>
                      <a:r>
                        <a:rPr lang="en-US" dirty="0" smtClean="0"/>
                        <a:t>,</a:t>
                      </a:r>
                      <a:r>
                        <a:rPr lang="en-US" baseline="0" dirty="0" smtClean="0"/>
                        <a:t> </a:t>
                      </a:r>
                      <a:r>
                        <a:rPr lang="en-US" baseline="0" dirty="0" err="1" smtClean="0"/>
                        <a:t>genki</a:t>
                      </a:r>
                      <a:r>
                        <a:rPr lang="en-US" baseline="0" dirty="0" smtClean="0"/>
                        <a:t> </a:t>
                      </a:r>
                      <a:r>
                        <a:rPr lang="en-US" baseline="0" dirty="0" err="1" smtClean="0"/>
                        <a:t>desu</a:t>
                      </a:r>
                      <a:endParaRPr lang="en-US" dirty="0"/>
                    </a:p>
                  </a:txBody>
                  <a:tcPr/>
                </a:tc>
                <a:tc>
                  <a:txBody>
                    <a:bodyPr/>
                    <a:lstStyle/>
                    <a:p>
                      <a:pPr algn="ctr"/>
                      <a:r>
                        <a:rPr lang="ja-JP" altLang="en-US" smtClean="0"/>
                        <a:t>はい、げんき　です。</a:t>
                      </a:r>
                      <a:endParaRPr lang="en-US" dirty="0"/>
                    </a:p>
                  </a:txBody>
                  <a:tcPr/>
                </a:tc>
              </a:tr>
              <a:tr h="370840">
                <a:tc>
                  <a:txBody>
                    <a:bodyPr/>
                    <a:lstStyle/>
                    <a:p>
                      <a:pPr algn="ctr"/>
                      <a:r>
                        <a:rPr lang="en-US" dirty="0" smtClean="0"/>
                        <a:t>I’m okay</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Maa</a:t>
                      </a:r>
                      <a:r>
                        <a:rPr lang="en-US" dirty="0" smtClean="0"/>
                        <a:t> </a:t>
                      </a:r>
                      <a:r>
                        <a:rPr lang="en-US" dirty="0" err="1" smtClean="0"/>
                        <a:t>maa</a:t>
                      </a:r>
                      <a:r>
                        <a:rPr lang="en-US" dirty="0" smtClean="0"/>
                        <a:t> </a:t>
                      </a:r>
                      <a:r>
                        <a:rPr lang="en-US" dirty="0" err="1" smtClean="0"/>
                        <a:t>desu</a:t>
                      </a:r>
                      <a:r>
                        <a:rPr lang="en-US" dirty="0" smtClean="0"/>
                        <a:t>.</a:t>
                      </a:r>
                    </a:p>
                  </a:txBody>
                  <a:tcPr/>
                </a:tc>
                <a:tc>
                  <a:txBody>
                    <a:bodyPr/>
                    <a:lstStyle/>
                    <a:p>
                      <a:pPr algn="ctr"/>
                      <a:r>
                        <a:rPr lang="ja-JP" altLang="en-US" smtClean="0"/>
                        <a:t>まあまあ　です。</a:t>
                      </a:r>
                      <a:endParaRPr lang="en-US" dirty="0"/>
                    </a:p>
                  </a:txBody>
                  <a:tcPr/>
                </a:tc>
              </a:tr>
              <a:tr h="370840">
                <a:tc>
                  <a:txBody>
                    <a:bodyPr/>
                    <a:lstStyle/>
                    <a:p>
                      <a:pPr algn="ctr"/>
                      <a:r>
                        <a:rPr lang="en-US" dirty="0" smtClean="0"/>
                        <a:t>Excuse me</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t>Sumimasen</a:t>
                      </a:r>
                      <a:endParaRPr lang="en-US" dirty="0" smtClean="0"/>
                    </a:p>
                  </a:txBody>
                  <a:tcPr/>
                </a:tc>
                <a:tc>
                  <a:txBody>
                    <a:bodyPr/>
                    <a:lstStyle/>
                    <a:p>
                      <a:pPr algn="ctr"/>
                      <a:r>
                        <a:rPr lang="ja-JP" altLang="en-US" smtClean="0"/>
                        <a:t>すみません</a:t>
                      </a:r>
                      <a:endParaRPr lang="en-US" dirty="0"/>
                    </a:p>
                  </a:txBody>
                  <a:tcPr/>
                </a:tc>
              </a:tr>
              <a:tr h="370840">
                <a:tc>
                  <a:txBody>
                    <a:bodyPr/>
                    <a:lstStyle/>
                    <a:p>
                      <a:pPr algn="ctr"/>
                      <a:r>
                        <a:rPr lang="en-US" dirty="0" smtClean="0"/>
                        <a:t>It’s okay</a:t>
                      </a:r>
                      <a:endParaRPr lang="en-US" dirty="0"/>
                    </a:p>
                  </a:txBody>
                  <a:tcPr/>
                </a:tc>
                <a:tc>
                  <a:txBody>
                    <a:bodyPr/>
                    <a:lstStyle/>
                    <a:p>
                      <a:pPr algn="ctr"/>
                      <a:r>
                        <a:rPr lang="en-US" dirty="0" err="1" smtClean="0"/>
                        <a:t>Daijoubu</a:t>
                      </a:r>
                      <a:r>
                        <a:rPr lang="en-US" dirty="0" smtClean="0"/>
                        <a:t> </a:t>
                      </a:r>
                      <a:r>
                        <a:rPr lang="en-US" dirty="0" err="1" smtClean="0"/>
                        <a:t>desu</a:t>
                      </a:r>
                      <a:r>
                        <a:rPr lang="en-US" dirty="0" smtClean="0"/>
                        <a:t>.</a:t>
                      </a:r>
                      <a:endParaRPr lang="en-US" dirty="0"/>
                    </a:p>
                  </a:txBody>
                  <a:tcPr/>
                </a:tc>
                <a:tc>
                  <a:txBody>
                    <a:bodyPr/>
                    <a:lstStyle/>
                    <a:p>
                      <a:pPr algn="ctr"/>
                      <a:r>
                        <a:rPr lang="ja-JP" altLang="en-US" smtClean="0"/>
                        <a:t>だいじょうぶ　です。</a:t>
                      </a:r>
                      <a:endParaRPr lang="en-US" dirty="0"/>
                    </a:p>
                  </a:txBody>
                  <a:tcPr/>
                </a:tc>
              </a:tr>
              <a:tr h="370840">
                <a:tc>
                  <a:txBody>
                    <a:bodyPr/>
                    <a:lstStyle/>
                    <a:p>
                      <a:pPr algn="ctr"/>
                      <a:r>
                        <a:rPr lang="en-US" dirty="0" smtClean="0"/>
                        <a:t>Hello</a:t>
                      </a:r>
                      <a:r>
                        <a:rPr lang="en-US" baseline="0" dirty="0" smtClean="0"/>
                        <a:t> (on the phone)</a:t>
                      </a:r>
                      <a:endParaRPr lang="en-US" dirty="0"/>
                    </a:p>
                  </a:txBody>
                  <a:tcPr/>
                </a:tc>
                <a:tc>
                  <a:txBody>
                    <a:bodyPr/>
                    <a:lstStyle/>
                    <a:p>
                      <a:pPr algn="ctr"/>
                      <a:r>
                        <a:rPr lang="en-US" dirty="0" err="1" smtClean="0"/>
                        <a:t>Moshi</a:t>
                      </a:r>
                      <a:r>
                        <a:rPr lang="en-US" dirty="0" smtClean="0"/>
                        <a:t> </a:t>
                      </a:r>
                      <a:r>
                        <a:rPr lang="en-US" dirty="0" err="1" smtClean="0"/>
                        <a:t>moshi</a:t>
                      </a:r>
                      <a:endParaRPr lang="en-US" dirty="0"/>
                    </a:p>
                  </a:txBody>
                  <a:tcPr/>
                </a:tc>
                <a:tc>
                  <a:txBody>
                    <a:bodyPr/>
                    <a:lstStyle/>
                    <a:p>
                      <a:pPr algn="ctr"/>
                      <a:r>
                        <a:rPr lang="ja-JP" altLang="en-US" smtClean="0"/>
                        <a:t>もし　もし</a:t>
                      </a:r>
                      <a:endParaRPr lang="en-US" dirty="0"/>
                    </a:p>
                  </a:txBody>
                  <a:tcPr/>
                </a:tc>
              </a:tr>
              <a:tr h="370840">
                <a:tc>
                  <a:txBody>
                    <a:bodyPr/>
                    <a:lstStyle/>
                    <a:p>
                      <a:pPr algn="ctr"/>
                      <a:r>
                        <a:rPr lang="en-US" dirty="0" smtClean="0"/>
                        <a:t>Dear ______</a:t>
                      </a:r>
                      <a:endParaRPr lang="en-US" dirty="0"/>
                    </a:p>
                  </a:txBody>
                  <a:tcPr/>
                </a:tc>
                <a:tc>
                  <a:txBody>
                    <a:bodyPr/>
                    <a:lstStyle/>
                    <a:p>
                      <a:pPr algn="ctr"/>
                      <a:r>
                        <a:rPr lang="en-US" dirty="0" smtClean="0"/>
                        <a:t>_______ e</a:t>
                      </a:r>
                      <a:endParaRPr lang="en-US" dirty="0"/>
                    </a:p>
                  </a:txBody>
                  <a:tcPr/>
                </a:tc>
                <a:tc>
                  <a:txBody>
                    <a:bodyPr/>
                    <a:lstStyle/>
                    <a:p>
                      <a:pPr algn="ctr"/>
                      <a:r>
                        <a:rPr lang="ja-JP" altLang="en-US" smtClean="0"/>
                        <a:t>＿＿＿　へ</a:t>
                      </a:r>
                      <a:endParaRPr lang="en-US" dirty="0"/>
                    </a:p>
                  </a:txBody>
                  <a:tcPr/>
                </a:tc>
              </a:tr>
              <a:tr h="370840">
                <a:tc>
                  <a:txBody>
                    <a:bodyPr/>
                    <a:lstStyle/>
                    <a:p>
                      <a:pPr algn="ctr"/>
                      <a:r>
                        <a:rPr lang="en-US" dirty="0" smtClean="0"/>
                        <a:t>From ______</a:t>
                      </a:r>
                      <a:endParaRPr lang="en-US" dirty="0"/>
                    </a:p>
                  </a:txBody>
                  <a:tcPr/>
                </a:tc>
                <a:tc>
                  <a:txBody>
                    <a:bodyPr/>
                    <a:lstStyle/>
                    <a:p>
                      <a:pPr algn="ctr"/>
                      <a:r>
                        <a:rPr lang="en-US" dirty="0" smtClean="0"/>
                        <a:t>_______ </a:t>
                      </a:r>
                      <a:r>
                        <a:rPr lang="en-US" dirty="0" err="1" smtClean="0"/>
                        <a:t>yori</a:t>
                      </a:r>
                      <a:endParaRPr lang="en-US" dirty="0"/>
                    </a:p>
                  </a:txBody>
                  <a:tcPr/>
                </a:tc>
                <a:tc>
                  <a:txBody>
                    <a:bodyPr/>
                    <a:lstStyle/>
                    <a:p>
                      <a:pPr algn="ctr"/>
                      <a:r>
                        <a:rPr lang="ja-JP" altLang="en-US" smtClean="0"/>
                        <a:t>＿＿＿＿より</a:t>
                      </a:r>
                      <a:endParaRPr lang="en-US" dirty="0"/>
                    </a:p>
                  </a:txBody>
                  <a:tcPr/>
                </a:tc>
              </a:tr>
              <a:tr h="370840">
                <a:tc>
                  <a:txBody>
                    <a:bodyPr/>
                    <a:lstStyle/>
                    <a:p>
                      <a:pPr algn="ctr"/>
                      <a:r>
                        <a:rPr lang="en-US" dirty="0" smtClean="0"/>
                        <a:t>You’re welcome</a:t>
                      </a:r>
                      <a:endParaRPr lang="en-US" dirty="0"/>
                    </a:p>
                  </a:txBody>
                  <a:tcPr/>
                </a:tc>
                <a:tc>
                  <a:txBody>
                    <a:bodyPr/>
                    <a:lstStyle/>
                    <a:p>
                      <a:pPr algn="ctr"/>
                      <a:r>
                        <a:rPr lang="en-US" dirty="0" err="1" smtClean="0"/>
                        <a:t>douitashimashite</a:t>
                      </a:r>
                      <a:endParaRPr lang="en-US" dirty="0"/>
                    </a:p>
                  </a:txBody>
                  <a:tcPr/>
                </a:tc>
                <a:tc>
                  <a:txBody>
                    <a:bodyPr/>
                    <a:lstStyle/>
                    <a:p>
                      <a:pPr algn="ctr"/>
                      <a:r>
                        <a:rPr lang="ja-JP" altLang="en-US" smtClean="0"/>
                        <a:t>どういたしまして</a:t>
                      </a:r>
                      <a:endParaRPr lang="en-US" dirty="0"/>
                    </a:p>
                  </a:txBody>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905000"/>
            <a:ext cx="5867400" cy="6986528"/>
          </a:xfrm>
          <a:prstGeom prst="rect">
            <a:avLst/>
          </a:prstGeom>
        </p:spPr>
        <p:txBody>
          <a:bodyPr wrap="square">
            <a:spAutoFit/>
          </a:bodyPr>
          <a:lstStyle/>
          <a:p>
            <a:r>
              <a:rPr lang="ja-JP" altLang="en-US" sz="2800" smtClean="0">
                <a:latin typeface="BeginnersAlphabet" pitchFamily="2" charset="0"/>
              </a:rPr>
              <a:t>おたんじょうび　おめでと</a:t>
            </a:r>
            <a:endParaRPr lang="en-US" sz="2800" dirty="0" smtClean="0">
              <a:latin typeface="BeginnersAlphabet" pitchFamily="2" charset="0"/>
            </a:endParaRPr>
          </a:p>
          <a:p>
            <a:r>
              <a:rPr lang="en-US" sz="2800" dirty="0" err="1" smtClean="0">
                <a:latin typeface="BeginnersAlphabet" pitchFamily="2" charset="0"/>
              </a:rPr>
              <a:t>otanjyoubi</a:t>
            </a:r>
            <a:r>
              <a:rPr lang="en-US" sz="2800" dirty="0" smtClean="0">
                <a:latin typeface="BeginnersAlphabet" pitchFamily="2" charset="0"/>
              </a:rPr>
              <a:t> </a:t>
            </a:r>
            <a:r>
              <a:rPr lang="en-US" sz="2800" dirty="0" err="1" smtClean="0">
                <a:latin typeface="BeginnersAlphabet" pitchFamily="2" charset="0"/>
              </a:rPr>
              <a:t>omedoto</a:t>
            </a:r>
            <a:endParaRPr lang="en-US" sz="2800" dirty="0" smtClean="0">
              <a:latin typeface="BeginnersAlphabet" pitchFamily="2" charset="0"/>
            </a:endParaRPr>
          </a:p>
          <a:p>
            <a:r>
              <a:rPr lang="en-US" sz="2800" dirty="0" smtClean="0">
                <a:latin typeface="BeginnersAlphabet" pitchFamily="2" charset="0"/>
              </a:rPr>
              <a:t>Happy Birthday to you</a:t>
            </a:r>
          </a:p>
          <a:p>
            <a:endParaRPr lang="en-US" sz="2800" dirty="0" smtClean="0">
              <a:latin typeface="BeginnersAlphabet" pitchFamily="2" charset="0"/>
            </a:endParaRPr>
          </a:p>
          <a:p>
            <a:r>
              <a:rPr lang="ja-JP" altLang="en-US" sz="2800" smtClean="0">
                <a:latin typeface="BeginnersAlphabet" pitchFamily="2" charset="0"/>
              </a:rPr>
              <a:t>おたんじょうび　おめでと</a:t>
            </a:r>
            <a:endParaRPr lang="en-US" sz="2800" dirty="0" smtClean="0">
              <a:latin typeface="BeginnersAlphabet" pitchFamily="2" charset="0"/>
            </a:endParaRPr>
          </a:p>
          <a:p>
            <a:r>
              <a:rPr lang="en-US" sz="2800" dirty="0" err="1" smtClean="0">
                <a:latin typeface="BeginnersAlphabet" pitchFamily="2" charset="0"/>
              </a:rPr>
              <a:t>otanjyoubi</a:t>
            </a:r>
            <a:r>
              <a:rPr lang="en-US" sz="2800" dirty="0" smtClean="0">
                <a:latin typeface="BeginnersAlphabet" pitchFamily="2" charset="0"/>
              </a:rPr>
              <a:t> </a:t>
            </a:r>
            <a:r>
              <a:rPr lang="en-US" sz="2800" dirty="0" err="1" smtClean="0">
                <a:latin typeface="BeginnersAlphabet" pitchFamily="2" charset="0"/>
              </a:rPr>
              <a:t>omedeto</a:t>
            </a:r>
            <a:endParaRPr lang="en-US" sz="2800" dirty="0" smtClean="0">
              <a:latin typeface="BeginnersAlphabet" pitchFamily="2" charset="0"/>
            </a:endParaRPr>
          </a:p>
          <a:p>
            <a:r>
              <a:rPr lang="en-US" sz="2800" dirty="0" smtClean="0">
                <a:latin typeface="BeginnersAlphabet" pitchFamily="2" charset="0"/>
              </a:rPr>
              <a:t>Happy Birthday to you</a:t>
            </a:r>
          </a:p>
          <a:p>
            <a:endParaRPr lang="en-US" sz="2800" dirty="0" smtClean="0">
              <a:latin typeface="BeginnersAlphabet" pitchFamily="2" charset="0"/>
            </a:endParaRPr>
          </a:p>
          <a:p>
            <a:r>
              <a:rPr lang="ja-JP" altLang="en-US" sz="2800" smtClean="0">
                <a:latin typeface="BeginnersAlphabet" pitchFamily="2" charset="0"/>
              </a:rPr>
              <a:t>おたんじょうび　おめでと　＿＿＿さん</a:t>
            </a:r>
            <a:endParaRPr lang="en-US" sz="2800" dirty="0" smtClean="0">
              <a:latin typeface="BeginnersAlphabet" pitchFamily="2" charset="0"/>
            </a:endParaRPr>
          </a:p>
          <a:p>
            <a:r>
              <a:rPr lang="en-US" sz="2800" dirty="0" err="1" smtClean="0">
                <a:latin typeface="BeginnersAlphabet" pitchFamily="2" charset="0"/>
              </a:rPr>
              <a:t>otanjyoubi</a:t>
            </a:r>
            <a:r>
              <a:rPr lang="en-US" sz="2800" dirty="0" smtClean="0">
                <a:latin typeface="BeginnersAlphabet" pitchFamily="2" charset="0"/>
              </a:rPr>
              <a:t> </a:t>
            </a:r>
            <a:r>
              <a:rPr lang="en-US" sz="2800" dirty="0" err="1" smtClean="0">
                <a:latin typeface="BeginnersAlphabet" pitchFamily="2" charset="0"/>
              </a:rPr>
              <a:t>omedeto</a:t>
            </a:r>
            <a:r>
              <a:rPr lang="en-US" sz="2800" dirty="0" smtClean="0">
                <a:latin typeface="BeginnersAlphabet" pitchFamily="2" charset="0"/>
              </a:rPr>
              <a:t> (name) san</a:t>
            </a:r>
          </a:p>
          <a:p>
            <a:r>
              <a:rPr lang="en-US" sz="2800" dirty="0" smtClean="0">
                <a:latin typeface="BeginnersAlphabet" pitchFamily="2" charset="0"/>
              </a:rPr>
              <a:t>Happy Birthday dear  _____</a:t>
            </a:r>
          </a:p>
          <a:p>
            <a:endParaRPr lang="en-US" sz="2800" dirty="0" smtClean="0">
              <a:latin typeface="BeginnersAlphabet" pitchFamily="2" charset="0"/>
            </a:endParaRPr>
          </a:p>
          <a:p>
            <a:r>
              <a:rPr lang="ja-JP" altLang="en-US" sz="2800" smtClean="0">
                <a:latin typeface="BeginnersAlphabet" pitchFamily="2" charset="0"/>
              </a:rPr>
              <a:t>おたんじょうび　おめでと</a:t>
            </a:r>
            <a:endParaRPr lang="en-US" sz="2800" dirty="0" smtClean="0">
              <a:latin typeface="BeginnersAlphabet" pitchFamily="2" charset="0"/>
            </a:endParaRPr>
          </a:p>
          <a:p>
            <a:r>
              <a:rPr lang="en-US" sz="2800" dirty="0" err="1" smtClean="0">
                <a:latin typeface="BeginnersAlphabet" pitchFamily="2" charset="0"/>
              </a:rPr>
              <a:t>otanjyoubi</a:t>
            </a:r>
            <a:r>
              <a:rPr lang="en-US" sz="2800" dirty="0" smtClean="0">
                <a:latin typeface="BeginnersAlphabet" pitchFamily="2" charset="0"/>
              </a:rPr>
              <a:t> </a:t>
            </a:r>
            <a:r>
              <a:rPr lang="en-US" sz="2800" dirty="0" err="1" smtClean="0">
                <a:latin typeface="BeginnersAlphabet" pitchFamily="2" charset="0"/>
              </a:rPr>
              <a:t>omedeto</a:t>
            </a:r>
            <a:r>
              <a:rPr lang="en-US" sz="2800" dirty="0" smtClean="0">
                <a:latin typeface="BeginnersAlphabet" pitchFamily="2" charset="0"/>
              </a:rPr>
              <a:t>!</a:t>
            </a:r>
          </a:p>
          <a:p>
            <a:r>
              <a:rPr lang="en-US" sz="2800" dirty="0" smtClean="0">
                <a:latin typeface="BeginnersAlphabet" pitchFamily="2" charset="0"/>
              </a:rPr>
              <a:t>Happy birthday to you!</a:t>
            </a:r>
          </a:p>
          <a:p>
            <a:endParaRPr lang="en-US" sz="2800" dirty="0" smtClean="0">
              <a:latin typeface="BeginnersAlphabet" pitchFamily="2" charset="0"/>
            </a:endParaRPr>
          </a:p>
        </p:txBody>
      </p:sp>
      <p:sp>
        <p:nvSpPr>
          <p:cNvPr id="4" name="TextBox 3"/>
          <p:cNvSpPr txBox="1"/>
          <p:nvPr/>
        </p:nvSpPr>
        <p:spPr>
          <a:xfrm>
            <a:off x="1676400" y="533400"/>
            <a:ext cx="4724400" cy="707886"/>
          </a:xfrm>
          <a:prstGeom prst="rect">
            <a:avLst/>
          </a:prstGeom>
          <a:noFill/>
        </p:spPr>
        <p:txBody>
          <a:bodyPr wrap="square" rtlCol="0">
            <a:spAutoFit/>
          </a:bodyPr>
          <a:lstStyle/>
          <a:p>
            <a:pPr algn="ctr"/>
            <a:r>
              <a:rPr lang="en-US" sz="4000" dirty="0" smtClean="0">
                <a:latin typeface="BeginnersAlphabet" pitchFamily="2" charset="0"/>
              </a:rPr>
              <a:t>Happy Birthday to you!</a:t>
            </a:r>
            <a:endParaRPr lang="en-US" sz="4000" dirty="0">
              <a:latin typeface="BeginnersAlphabet" pitchFamily="2" charset="0"/>
            </a:endParaRPr>
          </a:p>
        </p:txBody>
      </p:sp>
      <p:pic>
        <p:nvPicPr>
          <p:cNvPr id="59394" name="Picture 2"/>
          <p:cNvPicPr>
            <a:picLocks noChangeAspect="1" noChangeArrowheads="1"/>
          </p:cNvPicPr>
          <p:nvPr/>
        </p:nvPicPr>
        <p:blipFill>
          <a:blip r:embed="rId3" cstate="print"/>
          <a:srcRect/>
          <a:stretch>
            <a:fillRect/>
          </a:stretch>
        </p:blipFill>
        <p:spPr bwMode="auto">
          <a:xfrm>
            <a:off x="4495800" y="1600200"/>
            <a:ext cx="1937418" cy="3248025"/>
          </a:xfrm>
          <a:prstGeom prst="rect">
            <a:avLst/>
          </a:prstGeom>
          <a:noFill/>
          <a:ln w="9525">
            <a:noFill/>
            <a:miter lim="800000"/>
            <a:headEnd/>
            <a:tailEnd/>
          </a:ln>
        </p:spPr>
      </p:pic>
      <p:pic>
        <p:nvPicPr>
          <p:cNvPr id="59395" name="Picture 3"/>
          <p:cNvPicPr>
            <a:picLocks noChangeAspect="1" noChangeArrowheads="1"/>
          </p:cNvPicPr>
          <p:nvPr/>
        </p:nvPicPr>
        <p:blipFill>
          <a:blip r:embed="rId4" cstate="print"/>
          <a:srcRect/>
          <a:stretch>
            <a:fillRect/>
          </a:stretch>
        </p:blipFill>
        <p:spPr bwMode="auto">
          <a:xfrm>
            <a:off x="4572000" y="6477000"/>
            <a:ext cx="1676400" cy="2418889"/>
          </a:xfrm>
          <a:prstGeom prst="rect">
            <a:avLst/>
          </a:prstGeom>
          <a:noFill/>
          <a:ln w="9525">
            <a:noFill/>
            <a:miter lim="800000"/>
            <a:headEnd/>
            <a:tailEnd/>
          </a:ln>
        </p:spPr>
      </p:pic>
      <p:pic>
        <p:nvPicPr>
          <p:cNvPr id="59396" name="Picture 4"/>
          <p:cNvPicPr>
            <a:picLocks noChangeAspect="1" noChangeArrowheads="1"/>
          </p:cNvPicPr>
          <p:nvPr/>
        </p:nvPicPr>
        <p:blipFill>
          <a:blip r:embed="rId5" cstate="print"/>
          <a:srcRect/>
          <a:stretch>
            <a:fillRect/>
          </a:stretch>
        </p:blipFill>
        <p:spPr bwMode="auto">
          <a:xfrm>
            <a:off x="228600" y="457200"/>
            <a:ext cx="1447800" cy="135313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29861" t="20370" r="29861" b="8333"/>
          <a:stretch>
            <a:fillRect/>
          </a:stretch>
        </p:blipFill>
        <p:spPr bwMode="auto">
          <a:xfrm>
            <a:off x="0" y="0"/>
            <a:ext cx="6858000" cy="9104586"/>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1" name="Picture 9"/>
          <p:cNvPicPr>
            <a:picLocks noChangeAspect="1" noChangeArrowheads="1"/>
          </p:cNvPicPr>
          <p:nvPr/>
        </p:nvPicPr>
        <p:blipFill>
          <a:blip r:embed="rId3" cstate="print">
            <a:grayscl/>
          </a:blip>
          <a:srcRect/>
          <a:stretch>
            <a:fillRect/>
          </a:stretch>
        </p:blipFill>
        <p:spPr bwMode="auto">
          <a:xfrm>
            <a:off x="4548188" y="2209800"/>
            <a:ext cx="2309812" cy="2309812"/>
          </a:xfrm>
          <a:prstGeom prst="rect">
            <a:avLst/>
          </a:prstGeom>
          <a:noFill/>
          <a:ln w="9525">
            <a:noFill/>
            <a:miter lim="800000"/>
            <a:headEnd/>
            <a:tailEnd/>
          </a:ln>
        </p:spPr>
      </p:pic>
      <p:sp>
        <p:nvSpPr>
          <p:cNvPr id="2" name="Rectangle 1"/>
          <p:cNvSpPr/>
          <p:nvPr/>
        </p:nvSpPr>
        <p:spPr>
          <a:xfrm>
            <a:off x="1371600" y="1600200"/>
            <a:ext cx="4191000" cy="6678751"/>
          </a:xfrm>
          <a:prstGeom prst="rect">
            <a:avLst/>
          </a:prstGeom>
        </p:spPr>
        <p:txBody>
          <a:bodyPr wrap="square">
            <a:spAutoFit/>
          </a:bodyPr>
          <a:lstStyle/>
          <a:p>
            <a:pPr algn="ctr"/>
            <a:r>
              <a:rPr lang="en-US" sz="3200" b="1" dirty="0" err="1" smtClean="0">
                <a:latin typeface="BeginnersAlphabet" pitchFamily="2" charset="0"/>
              </a:rPr>
              <a:t>atama</a:t>
            </a:r>
            <a:r>
              <a:rPr lang="en-US" sz="3200" b="1" dirty="0" smtClean="0">
                <a:latin typeface="BeginnersAlphabet" pitchFamily="2" charset="0"/>
              </a:rPr>
              <a:t> </a:t>
            </a:r>
            <a:r>
              <a:rPr lang="en-US" sz="3200" b="1" dirty="0" err="1" smtClean="0">
                <a:latin typeface="BeginnersAlphabet" pitchFamily="2" charset="0"/>
              </a:rPr>
              <a:t>kata</a:t>
            </a:r>
            <a:endParaRPr lang="en-US" sz="3200" b="1" dirty="0" smtClean="0">
              <a:latin typeface="BeginnersAlphabet" pitchFamily="2" charset="0"/>
            </a:endParaRPr>
          </a:p>
          <a:p>
            <a:pPr algn="ctr"/>
            <a:r>
              <a:rPr lang="en-US" sz="2400" dirty="0" smtClean="0">
                <a:latin typeface="BeginnersAlphabet" pitchFamily="2" charset="0"/>
              </a:rPr>
              <a:t>head shoulder</a:t>
            </a:r>
          </a:p>
          <a:p>
            <a:pPr algn="ctr"/>
            <a:r>
              <a:rPr lang="en-US" sz="2400" dirty="0" smtClean="0">
                <a:latin typeface="BeginnersAlphabet" pitchFamily="2" charset="0"/>
              </a:rPr>
              <a:t> </a:t>
            </a:r>
            <a:r>
              <a:rPr lang="en-US" sz="2800" b="1" dirty="0" err="1" smtClean="0">
                <a:latin typeface="BeginnersAlphabet" pitchFamily="2" charset="0"/>
              </a:rPr>
              <a:t>hiza</a:t>
            </a:r>
            <a:r>
              <a:rPr lang="en-US" sz="2800" b="1" dirty="0" smtClean="0">
                <a:latin typeface="BeginnersAlphabet" pitchFamily="2" charset="0"/>
              </a:rPr>
              <a:t> </a:t>
            </a:r>
            <a:r>
              <a:rPr lang="en-US" sz="2800" b="1" dirty="0" err="1" smtClean="0">
                <a:latin typeface="BeginnersAlphabet" pitchFamily="2" charset="0"/>
              </a:rPr>
              <a:t>ashi</a:t>
            </a:r>
            <a:r>
              <a:rPr lang="en-US" sz="2800" b="1" dirty="0" smtClean="0">
                <a:latin typeface="BeginnersAlphabet" pitchFamily="2" charset="0"/>
              </a:rPr>
              <a:t> </a:t>
            </a:r>
            <a:r>
              <a:rPr lang="en-US" sz="2800" b="1" dirty="0" err="1" smtClean="0">
                <a:latin typeface="BeginnersAlphabet" pitchFamily="2" charset="0"/>
              </a:rPr>
              <a:t>hiza</a:t>
            </a:r>
            <a:r>
              <a:rPr lang="en-US" sz="2800" b="1" dirty="0" smtClean="0">
                <a:latin typeface="BeginnersAlphabet" pitchFamily="2" charset="0"/>
              </a:rPr>
              <a:t> </a:t>
            </a:r>
            <a:r>
              <a:rPr lang="en-US" sz="2800" b="1" dirty="0" err="1" smtClean="0">
                <a:latin typeface="BeginnersAlphabet" pitchFamily="2" charset="0"/>
              </a:rPr>
              <a:t>ashi</a:t>
            </a:r>
            <a:endParaRPr lang="en-US" sz="2800" b="1" dirty="0" smtClean="0">
              <a:latin typeface="BeginnersAlphabet" pitchFamily="2" charset="0"/>
            </a:endParaRPr>
          </a:p>
          <a:p>
            <a:pPr algn="ctr"/>
            <a:r>
              <a:rPr lang="en-US" sz="2400" dirty="0" smtClean="0">
                <a:latin typeface="BeginnersAlphabet" pitchFamily="2" charset="0"/>
              </a:rPr>
              <a:t>knee leg knee leg</a:t>
            </a:r>
          </a:p>
          <a:p>
            <a:pPr algn="ctr"/>
            <a:r>
              <a:rPr lang="en-US" sz="2800" b="1" dirty="0" err="1" smtClean="0">
                <a:latin typeface="BeginnersAlphabet" pitchFamily="2" charset="0"/>
              </a:rPr>
              <a:t>atama</a:t>
            </a:r>
            <a:r>
              <a:rPr lang="en-US" sz="2800" b="1" dirty="0" smtClean="0">
                <a:latin typeface="BeginnersAlphabet" pitchFamily="2" charset="0"/>
              </a:rPr>
              <a:t> </a:t>
            </a:r>
            <a:r>
              <a:rPr lang="en-US" sz="2800" b="1" dirty="0" err="1" smtClean="0">
                <a:latin typeface="BeginnersAlphabet" pitchFamily="2" charset="0"/>
              </a:rPr>
              <a:t>kata</a:t>
            </a:r>
            <a:endParaRPr lang="en-US" sz="2800" b="1" dirty="0" smtClean="0">
              <a:latin typeface="BeginnersAlphabet" pitchFamily="2" charset="0"/>
            </a:endParaRPr>
          </a:p>
          <a:p>
            <a:pPr algn="ctr"/>
            <a:r>
              <a:rPr lang="en-US" sz="2400" dirty="0" smtClean="0">
                <a:latin typeface="BeginnersAlphabet" pitchFamily="2" charset="0"/>
              </a:rPr>
              <a:t>head shoulder </a:t>
            </a:r>
          </a:p>
          <a:p>
            <a:pPr algn="ctr"/>
            <a:endParaRPr lang="en-US" sz="800" dirty="0" smtClean="0">
              <a:latin typeface="BeginnersAlphabet" pitchFamily="2" charset="0"/>
            </a:endParaRPr>
          </a:p>
          <a:p>
            <a:pPr algn="ctr"/>
            <a:r>
              <a:rPr lang="en-US" sz="2800" b="1" dirty="0" err="1" smtClean="0">
                <a:latin typeface="BeginnersAlphabet" pitchFamily="2" charset="0"/>
              </a:rPr>
              <a:t>hiza</a:t>
            </a:r>
            <a:r>
              <a:rPr lang="en-US" sz="2800" b="1" dirty="0" smtClean="0">
                <a:latin typeface="BeginnersAlphabet" pitchFamily="2" charset="0"/>
              </a:rPr>
              <a:t> </a:t>
            </a:r>
            <a:r>
              <a:rPr lang="en-US" sz="2800" b="1" dirty="0" err="1" smtClean="0">
                <a:latin typeface="BeginnersAlphabet" pitchFamily="2" charset="0"/>
              </a:rPr>
              <a:t>ashi</a:t>
            </a:r>
            <a:r>
              <a:rPr lang="en-US" sz="2800" b="1" dirty="0" smtClean="0">
                <a:latin typeface="BeginnersAlphabet" pitchFamily="2" charset="0"/>
              </a:rPr>
              <a:t> </a:t>
            </a:r>
            <a:r>
              <a:rPr lang="en-US" sz="2800" b="1" dirty="0" err="1" smtClean="0">
                <a:latin typeface="BeginnersAlphabet" pitchFamily="2" charset="0"/>
              </a:rPr>
              <a:t>hiza</a:t>
            </a:r>
            <a:r>
              <a:rPr lang="en-US" sz="2800" b="1" dirty="0" smtClean="0">
                <a:latin typeface="BeginnersAlphabet" pitchFamily="2" charset="0"/>
              </a:rPr>
              <a:t> </a:t>
            </a:r>
            <a:r>
              <a:rPr lang="en-US" sz="2800" b="1" dirty="0" err="1" smtClean="0">
                <a:latin typeface="BeginnersAlphabet" pitchFamily="2" charset="0"/>
              </a:rPr>
              <a:t>ashi</a:t>
            </a:r>
            <a:endParaRPr lang="en-US" sz="2800" b="1" dirty="0" smtClean="0">
              <a:latin typeface="BeginnersAlphabet" pitchFamily="2" charset="0"/>
            </a:endParaRPr>
          </a:p>
          <a:p>
            <a:pPr algn="ctr"/>
            <a:r>
              <a:rPr lang="en-US" sz="2400" dirty="0" smtClean="0">
                <a:latin typeface="BeginnersAlphabet" pitchFamily="2" charset="0"/>
              </a:rPr>
              <a:t>knee leg knee leg</a:t>
            </a:r>
          </a:p>
          <a:p>
            <a:pPr algn="ctr"/>
            <a:r>
              <a:rPr lang="en-US" sz="2800" b="1" dirty="0" smtClean="0">
                <a:latin typeface="BeginnersAlphabet" pitchFamily="2" charset="0"/>
              </a:rPr>
              <a:t>me to </a:t>
            </a:r>
            <a:r>
              <a:rPr lang="en-US" sz="2800" b="1" dirty="0" err="1" smtClean="0">
                <a:latin typeface="BeginnersAlphabet" pitchFamily="2" charset="0"/>
              </a:rPr>
              <a:t>mimi</a:t>
            </a:r>
            <a:r>
              <a:rPr lang="en-US" sz="2800" b="1" dirty="0" smtClean="0">
                <a:latin typeface="BeginnersAlphabet" pitchFamily="2" charset="0"/>
              </a:rPr>
              <a:t> to</a:t>
            </a:r>
          </a:p>
          <a:p>
            <a:pPr algn="ctr"/>
            <a:r>
              <a:rPr lang="en-US" sz="2400" dirty="0" smtClean="0">
                <a:latin typeface="BeginnersAlphabet" pitchFamily="2" charset="0"/>
              </a:rPr>
              <a:t>eye and ear and</a:t>
            </a:r>
          </a:p>
          <a:p>
            <a:pPr algn="ctr"/>
            <a:r>
              <a:rPr lang="en-US" sz="2400" dirty="0" smtClean="0">
                <a:latin typeface="BeginnersAlphabet" pitchFamily="2" charset="0"/>
              </a:rPr>
              <a:t> </a:t>
            </a:r>
            <a:r>
              <a:rPr lang="en-US" sz="2800" b="1" dirty="0" err="1" smtClean="0">
                <a:latin typeface="BeginnersAlphabet" pitchFamily="2" charset="0"/>
              </a:rPr>
              <a:t>kuchi</a:t>
            </a:r>
            <a:r>
              <a:rPr lang="en-US" sz="2800" b="1" dirty="0" smtClean="0">
                <a:latin typeface="BeginnersAlphabet" pitchFamily="2" charset="0"/>
              </a:rPr>
              <a:t> to </a:t>
            </a:r>
            <a:r>
              <a:rPr lang="en-US" sz="2800" b="1" dirty="0" err="1" smtClean="0">
                <a:latin typeface="BeginnersAlphabet" pitchFamily="2" charset="0"/>
              </a:rPr>
              <a:t>hana</a:t>
            </a:r>
            <a:r>
              <a:rPr lang="en-US" sz="2800" b="1" dirty="0" smtClean="0">
                <a:latin typeface="BeginnersAlphabet" pitchFamily="2" charset="0"/>
              </a:rPr>
              <a:t>.</a:t>
            </a:r>
          </a:p>
          <a:p>
            <a:pPr algn="ctr"/>
            <a:r>
              <a:rPr lang="en-US" sz="2400" dirty="0" smtClean="0">
                <a:latin typeface="BeginnersAlphabet" pitchFamily="2" charset="0"/>
              </a:rPr>
              <a:t>mouth and nose</a:t>
            </a:r>
          </a:p>
          <a:p>
            <a:pPr algn="ctr"/>
            <a:r>
              <a:rPr lang="en-US" sz="2800" b="1" dirty="0" err="1" smtClean="0">
                <a:latin typeface="BeginnersAlphabet" pitchFamily="2" charset="0"/>
              </a:rPr>
              <a:t>atama</a:t>
            </a:r>
            <a:r>
              <a:rPr lang="en-US" sz="2800" b="1" dirty="0" smtClean="0">
                <a:latin typeface="BeginnersAlphabet" pitchFamily="2" charset="0"/>
              </a:rPr>
              <a:t> </a:t>
            </a:r>
            <a:r>
              <a:rPr lang="en-US" sz="2800" b="1" dirty="0" err="1" smtClean="0">
                <a:latin typeface="BeginnersAlphabet" pitchFamily="2" charset="0"/>
              </a:rPr>
              <a:t>kata</a:t>
            </a:r>
            <a:endParaRPr lang="en-US" sz="2800" b="1" dirty="0" smtClean="0">
              <a:latin typeface="BeginnersAlphabet" pitchFamily="2" charset="0"/>
            </a:endParaRPr>
          </a:p>
          <a:p>
            <a:pPr algn="ctr"/>
            <a:r>
              <a:rPr lang="en-US" sz="2400" dirty="0" smtClean="0">
                <a:latin typeface="BeginnersAlphabet" pitchFamily="2" charset="0"/>
              </a:rPr>
              <a:t>head shoulder</a:t>
            </a:r>
          </a:p>
          <a:p>
            <a:pPr algn="ctr"/>
            <a:r>
              <a:rPr lang="en-US" sz="2400" dirty="0" smtClean="0">
                <a:latin typeface="BeginnersAlphabet" pitchFamily="2" charset="0"/>
              </a:rPr>
              <a:t> </a:t>
            </a:r>
            <a:r>
              <a:rPr lang="en-US" sz="2800" b="1" dirty="0" err="1" smtClean="0">
                <a:latin typeface="BeginnersAlphabet" pitchFamily="2" charset="0"/>
              </a:rPr>
              <a:t>hiza</a:t>
            </a:r>
            <a:r>
              <a:rPr lang="en-US" sz="2800" b="1" dirty="0" smtClean="0">
                <a:latin typeface="BeginnersAlphabet" pitchFamily="2" charset="0"/>
              </a:rPr>
              <a:t> </a:t>
            </a:r>
            <a:r>
              <a:rPr lang="en-US" sz="2800" b="1" dirty="0" err="1" smtClean="0">
                <a:latin typeface="BeginnersAlphabet" pitchFamily="2" charset="0"/>
              </a:rPr>
              <a:t>ashi</a:t>
            </a:r>
            <a:endParaRPr lang="en-US" sz="2800" b="1" dirty="0" smtClean="0">
              <a:latin typeface="BeginnersAlphabet" pitchFamily="2" charset="0"/>
            </a:endParaRPr>
          </a:p>
          <a:p>
            <a:pPr algn="ctr"/>
            <a:r>
              <a:rPr lang="en-US" sz="2400" dirty="0" smtClean="0">
                <a:latin typeface="BeginnersAlphabet" pitchFamily="2" charset="0"/>
              </a:rPr>
              <a:t>knee leg</a:t>
            </a:r>
            <a:endParaRPr lang="en-US" sz="2400" dirty="0"/>
          </a:p>
        </p:txBody>
      </p:sp>
      <p:sp>
        <p:nvSpPr>
          <p:cNvPr id="3" name="TextBox 2"/>
          <p:cNvSpPr txBox="1"/>
          <p:nvPr/>
        </p:nvSpPr>
        <p:spPr>
          <a:xfrm>
            <a:off x="990600" y="685800"/>
            <a:ext cx="5105400" cy="584775"/>
          </a:xfrm>
          <a:prstGeom prst="rect">
            <a:avLst/>
          </a:prstGeom>
          <a:noFill/>
        </p:spPr>
        <p:txBody>
          <a:bodyPr wrap="square" rtlCol="0">
            <a:spAutoFit/>
          </a:bodyPr>
          <a:lstStyle/>
          <a:p>
            <a:pPr algn="ctr"/>
            <a:r>
              <a:rPr lang="en-US" sz="3200" b="1" dirty="0" smtClean="0">
                <a:latin typeface="BeginnersAlphabet" pitchFamily="2" charset="0"/>
              </a:rPr>
              <a:t>Heads Shoulders Knees and Toes</a:t>
            </a:r>
            <a:endParaRPr lang="en-US" sz="3200" b="1" dirty="0">
              <a:latin typeface="BeginnersAlphabet" pitchFamily="2" charset="0"/>
            </a:endParaRPr>
          </a:p>
        </p:txBody>
      </p:sp>
      <p:pic>
        <p:nvPicPr>
          <p:cNvPr id="5" name="Picture 4"/>
          <p:cNvPicPr>
            <a:picLocks noChangeAspect="1" noChangeArrowheads="1"/>
          </p:cNvPicPr>
          <p:nvPr/>
        </p:nvPicPr>
        <p:blipFill>
          <a:blip r:embed="rId4" cstate="print"/>
          <a:srcRect/>
          <a:stretch>
            <a:fillRect/>
          </a:stretch>
        </p:blipFill>
        <p:spPr bwMode="auto">
          <a:xfrm>
            <a:off x="5968181" y="304800"/>
            <a:ext cx="889819" cy="972136"/>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0" y="381000"/>
            <a:ext cx="889819" cy="972136"/>
          </a:xfrm>
          <a:prstGeom prst="rect">
            <a:avLst/>
          </a:prstGeom>
          <a:noFill/>
          <a:ln w="9525">
            <a:noFill/>
            <a:miter lim="800000"/>
            <a:headEnd/>
            <a:tailEnd/>
          </a:ln>
        </p:spPr>
      </p:pic>
      <p:pic>
        <p:nvPicPr>
          <p:cNvPr id="3074" name="Picture 2"/>
          <p:cNvPicPr>
            <a:picLocks noChangeAspect="1" noChangeArrowheads="1"/>
          </p:cNvPicPr>
          <p:nvPr/>
        </p:nvPicPr>
        <p:blipFill>
          <a:blip r:embed="rId5" cstate="print"/>
          <a:srcRect/>
          <a:stretch>
            <a:fillRect/>
          </a:stretch>
        </p:blipFill>
        <p:spPr bwMode="auto">
          <a:xfrm>
            <a:off x="228600" y="5105400"/>
            <a:ext cx="2148704" cy="4038600"/>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grayscl/>
          </a:blip>
          <a:srcRect/>
          <a:stretch>
            <a:fillRect/>
          </a:stretch>
        </p:blipFill>
        <p:spPr bwMode="auto">
          <a:xfrm>
            <a:off x="4419600" y="5638800"/>
            <a:ext cx="2226791" cy="1647825"/>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grayscl/>
          </a:blip>
          <a:srcRect b="26000"/>
          <a:stretch>
            <a:fillRect/>
          </a:stretch>
        </p:blipFill>
        <p:spPr bwMode="auto">
          <a:xfrm>
            <a:off x="4343400" y="7394448"/>
            <a:ext cx="2133600" cy="1578864"/>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grayscl/>
          </a:blip>
          <a:srcRect/>
          <a:stretch>
            <a:fillRect/>
          </a:stretch>
        </p:blipFill>
        <p:spPr bwMode="auto">
          <a:xfrm>
            <a:off x="228600" y="1828800"/>
            <a:ext cx="1924050" cy="19240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a:off x="609600" y="6019800"/>
            <a:ext cx="5867400" cy="31242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BeginnersAlphabet" pitchFamily="2" charset="0"/>
              </a:rPr>
              <a:t>With a partner write and rehearse a script to present in front of the class using the greetings and other words you have just learnt.</a:t>
            </a:r>
            <a:endParaRPr lang="en-US" dirty="0"/>
          </a:p>
        </p:txBody>
      </p:sp>
      <p:graphicFrame>
        <p:nvGraphicFramePr>
          <p:cNvPr id="2" name="Table 1"/>
          <p:cNvGraphicFramePr>
            <a:graphicFrameLocks noGrp="1"/>
          </p:cNvGraphicFramePr>
          <p:nvPr/>
        </p:nvGraphicFramePr>
        <p:xfrm>
          <a:off x="228600" y="609600"/>
          <a:ext cx="6324600" cy="5318760"/>
        </p:xfrm>
        <a:graphic>
          <a:graphicData uri="http://schemas.openxmlformats.org/drawingml/2006/table">
            <a:tbl>
              <a:tblPr firstRow="1" bandRow="1">
                <a:tableStyleId>{5C22544A-7EE6-4342-B048-85BDC9FD1C3A}</a:tableStyleId>
              </a:tblPr>
              <a:tblGrid>
                <a:gridCol w="3276600"/>
                <a:gridCol w="3048000"/>
              </a:tblGrid>
              <a:tr h="370840">
                <a:tc gridSpan="2">
                  <a:txBody>
                    <a:bodyPr/>
                    <a:lstStyle/>
                    <a:p>
                      <a:r>
                        <a:rPr lang="en-US" sz="2400" dirty="0" smtClean="0">
                          <a:latin typeface="BeginnersAlphabet" pitchFamily="2" charset="0"/>
                        </a:rPr>
                        <a:t>What would you say in the following situations?</a:t>
                      </a:r>
                      <a:endParaRPr lang="en-US" sz="2400" dirty="0">
                        <a:latin typeface="BeginnersAlphabet" pitchFamily="2" charset="0"/>
                      </a:endParaRPr>
                    </a:p>
                  </a:txBody>
                  <a:tcPr/>
                </a:tc>
                <a:tc hMerge="1">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Your friend gives you an apple. </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meet a friend in the afternoon. </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come</a:t>
                      </a:r>
                      <a:r>
                        <a:rPr lang="en-US" sz="1400" kern="1200" baseline="0" dirty="0" smtClean="0">
                          <a:solidFill>
                            <a:schemeClr val="dk1"/>
                          </a:solidFill>
                          <a:latin typeface="BeginnersAlphabet" pitchFamily="2" charset="0"/>
                          <a:ea typeface="+mn-ea"/>
                          <a:cs typeface="+mn-cs"/>
                        </a:rPr>
                        <a:t> back from school.</a:t>
                      </a:r>
                      <a:endParaRPr lang="en-US" sz="1400" kern="1200" dirty="0" smtClean="0">
                        <a:solidFill>
                          <a:schemeClr val="dk1"/>
                        </a:solidFill>
                        <a:latin typeface="BeginnersAlphabet" pitchFamily="2" charset="0"/>
                        <a:ea typeface="+mn-ea"/>
                        <a:cs typeface="+mn-cs"/>
                      </a:endParaRPr>
                    </a:p>
                  </a:txBody>
                  <a:tcPr/>
                </a:tc>
                <a:tc>
                  <a:txBody>
                    <a:bodyPr/>
                    <a:lstStyle/>
                    <a:p>
                      <a:endParaRPr lang="en-US"/>
                    </a:p>
                  </a:txBody>
                  <a:tcPr/>
                </a:tc>
              </a:tr>
              <a:tr h="411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meet your friend in the morning.</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say goodbye to a friend. </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meet your friend's parents for the first time.</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run into a friend in the evening. </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leave the house to go to school. </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head for bed. </a:t>
                      </a:r>
                    </a:p>
                  </a:txBody>
                  <a:tcPr/>
                </a:tc>
                <a:tc>
                  <a:txBody>
                    <a:bodyPr/>
                    <a:lstStyle/>
                    <a:p>
                      <a:endParaRPr lang="en-US"/>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accidentally bump into a friend.</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answer the phone</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You end a letter</a:t>
                      </a:r>
                    </a:p>
                  </a:txBody>
                  <a:tcPr/>
                </a:tc>
                <a:tc>
                  <a:txBody>
                    <a:bodyPr/>
                    <a:lstStyle/>
                    <a:p>
                      <a:endParaRPr lang="en-US"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latin typeface="BeginnersAlphabet" pitchFamily="2" charset="0"/>
                          <a:ea typeface="+mn-ea"/>
                          <a:cs typeface="+mn-cs"/>
                        </a:rPr>
                        <a:t>Someone says thank</a:t>
                      </a:r>
                      <a:r>
                        <a:rPr lang="en-US" sz="1400" kern="1200" baseline="0" dirty="0" smtClean="0">
                          <a:solidFill>
                            <a:schemeClr val="dk1"/>
                          </a:solidFill>
                          <a:latin typeface="BeginnersAlphabet" pitchFamily="2" charset="0"/>
                          <a:ea typeface="+mn-ea"/>
                          <a:cs typeface="+mn-cs"/>
                        </a:rPr>
                        <a:t> you</a:t>
                      </a:r>
                      <a:endParaRPr lang="en-US" sz="1400" kern="1200" dirty="0" smtClean="0">
                        <a:solidFill>
                          <a:schemeClr val="dk1"/>
                        </a:solidFill>
                        <a:latin typeface="BeginnersAlphabet" pitchFamily="2" charset="0"/>
                        <a:ea typeface="+mn-ea"/>
                        <a:cs typeface="+mn-cs"/>
                      </a:endParaRPr>
                    </a:p>
                  </a:txBody>
                  <a:tcPr/>
                </a:tc>
                <a:tc>
                  <a:txBody>
                    <a:bodyPr/>
                    <a:lstStyle/>
                    <a:p>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81000"/>
            <a:ext cx="5029200" cy="523220"/>
          </a:xfrm>
          <a:prstGeom prst="rect">
            <a:avLst/>
          </a:prstGeom>
          <a:noFill/>
        </p:spPr>
        <p:txBody>
          <a:bodyPr wrap="square" rtlCol="0">
            <a:spAutoFit/>
          </a:bodyPr>
          <a:lstStyle/>
          <a:p>
            <a:pPr algn="ctr"/>
            <a:r>
              <a:rPr lang="en-US" sz="2800" b="1" dirty="0" smtClean="0">
                <a:latin typeface="BeginnersAlphabet" pitchFamily="2" charset="0"/>
              </a:rPr>
              <a:t>Japanese Scripts</a:t>
            </a:r>
            <a:endParaRPr lang="en-US" sz="2800" b="1" dirty="0">
              <a:latin typeface="BeginnersAlphabet" pitchFamily="2" charset="0"/>
            </a:endParaRPr>
          </a:p>
        </p:txBody>
      </p:sp>
      <p:sp>
        <p:nvSpPr>
          <p:cNvPr id="3" name="TextBox 2"/>
          <p:cNvSpPr txBox="1"/>
          <p:nvPr/>
        </p:nvSpPr>
        <p:spPr>
          <a:xfrm>
            <a:off x="304800" y="1219201"/>
            <a:ext cx="5105400" cy="5293757"/>
          </a:xfrm>
          <a:prstGeom prst="rect">
            <a:avLst/>
          </a:prstGeom>
          <a:noFill/>
        </p:spPr>
        <p:txBody>
          <a:bodyPr wrap="square" rtlCol="0">
            <a:spAutoFit/>
          </a:bodyPr>
          <a:lstStyle/>
          <a:p>
            <a:r>
              <a:rPr lang="en-US" dirty="0" smtClean="0">
                <a:latin typeface="BeginnersAlphabet" pitchFamily="2" charset="0"/>
              </a:rPr>
              <a:t>There are 3 types of Japanese characters:</a:t>
            </a:r>
          </a:p>
          <a:p>
            <a:endParaRPr lang="en-US" sz="1000" dirty="0">
              <a:latin typeface="BeginnersAlphabet" pitchFamily="2" charset="0"/>
            </a:endParaRPr>
          </a:p>
          <a:p>
            <a:r>
              <a:rPr lang="en-US" sz="2800" b="1" dirty="0" smtClean="0">
                <a:latin typeface="BeginnersAlphabet" pitchFamily="2" charset="0"/>
              </a:rPr>
              <a:t>Hiragana</a:t>
            </a:r>
          </a:p>
          <a:p>
            <a:r>
              <a:rPr lang="en-US" dirty="0" smtClean="0">
                <a:latin typeface="BeginnersAlphabet" pitchFamily="2" charset="0"/>
              </a:rPr>
              <a:t>The basic Japanese alphabet.  There are 46 symbols.  There is only one way of pronouncing each Japanese character or combination of characters, unlike the English alphabet.</a:t>
            </a:r>
          </a:p>
          <a:p>
            <a:endParaRPr lang="en-US" dirty="0">
              <a:latin typeface="BeginnersAlphabet" pitchFamily="2" charset="0"/>
            </a:endParaRPr>
          </a:p>
          <a:p>
            <a:r>
              <a:rPr lang="en-US" sz="2800" b="1" dirty="0" smtClean="0">
                <a:latin typeface="BeginnersAlphabet" pitchFamily="2" charset="0"/>
              </a:rPr>
              <a:t>Katakana</a:t>
            </a:r>
          </a:p>
          <a:p>
            <a:r>
              <a:rPr lang="en-US" dirty="0" smtClean="0">
                <a:latin typeface="BeginnersAlphabet" pitchFamily="2" charset="0"/>
              </a:rPr>
              <a:t>This is another way of writing the Japanese sounds.  Usually used with foreign words.</a:t>
            </a:r>
          </a:p>
          <a:p>
            <a:endParaRPr lang="en-US" dirty="0">
              <a:latin typeface="BeginnersAlphabet" pitchFamily="2" charset="0"/>
            </a:endParaRPr>
          </a:p>
          <a:p>
            <a:r>
              <a:rPr lang="en-US" sz="2800" b="1" dirty="0" smtClean="0">
                <a:latin typeface="BeginnersAlphabet" pitchFamily="2" charset="0"/>
              </a:rPr>
              <a:t>Kanji (Chinese characters)</a:t>
            </a:r>
          </a:p>
          <a:p>
            <a:r>
              <a:rPr lang="en-US" dirty="0" smtClean="0">
                <a:latin typeface="BeginnersAlphabet" pitchFamily="2" charset="0"/>
              </a:rPr>
              <a:t>These are Chinese characters and each character has its own specific meaning</a:t>
            </a:r>
          </a:p>
          <a:p>
            <a:endParaRPr lang="en-US" dirty="0" smtClean="0">
              <a:latin typeface="BeginnersAlphabet" pitchFamily="2" charset="0"/>
            </a:endParaRPr>
          </a:p>
          <a:p>
            <a:r>
              <a:rPr lang="en-US" sz="2800" b="1" dirty="0" err="1" smtClean="0">
                <a:latin typeface="BeginnersAlphabet" pitchFamily="2" charset="0"/>
              </a:rPr>
              <a:t>Roomaji</a:t>
            </a:r>
            <a:endParaRPr lang="en-US" sz="2800" b="1" dirty="0" smtClean="0">
              <a:latin typeface="BeginnersAlphabet" pitchFamily="2" charset="0"/>
            </a:endParaRPr>
          </a:p>
          <a:p>
            <a:r>
              <a:rPr lang="en-US" dirty="0" smtClean="0">
                <a:latin typeface="BeginnersAlphabet" pitchFamily="2" charset="0"/>
              </a:rPr>
              <a:t>This is the Japanese language written in English letters.</a:t>
            </a:r>
            <a:endParaRPr lang="en-US" dirty="0">
              <a:latin typeface="BeginnersAlphabet" pitchFamily="2" charset="0"/>
            </a:endParaRPr>
          </a:p>
        </p:txBody>
      </p:sp>
      <p:graphicFrame>
        <p:nvGraphicFramePr>
          <p:cNvPr id="12" name="Table 11"/>
          <p:cNvGraphicFramePr>
            <a:graphicFrameLocks noGrp="1"/>
          </p:cNvGraphicFramePr>
          <p:nvPr/>
        </p:nvGraphicFramePr>
        <p:xfrm>
          <a:off x="609600" y="6553200"/>
          <a:ext cx="5867400" cy="2225040"/>
        </p:xfrm>
        <a:graphic>
          <a:graphicData uri="http://schemas.openxmlformats.org/drawingml/2006/table">
            <a:tbl>
              <a:tblPr firstRow="1" bandRow="1">
                <a:tableStyleId>{5C22544A-7EE6-4342-B048-85BDC9FD1C3A}</a:tableStyleId>
              </a:tblPr>
              <a:tblGrid>
                <a:gridCol w="2362200"/>
                <a:gridCol w="3505200"/>
              </a:tblGrid>
              <a:tr h="370840">
                <a:tc gridSpan="2">
                  <a:txBody>
                    <a:bodyPr/>
                    <a:lstStyle/>
                    <a:p>
                      <a:r>
                        <a:rPr lang="en-US" dirty="0" smtClean="0"/>
                        <a:t>Name the</a:t>
                      </a:r>
                      <a:r>
                        <a:rPr lang="en-US" baseline="0" dirty="0" smtClean="0"/>
                        <a:t> types of script used…</a:t>
                      </a:r>
                      <a:endParaRPr lang="en-US" dirty="0"/>
                    </a:p>
                  </a:txBody>
                  <a:tcPr/>
                </a:tc>
                <a:tc hMerge="1">
                  <a:txBody>
                    <a:bodyPr/>
                    <a:lstStyle/>
                    <a:p>
                      <a:endParaRPr lang="en-US" dirty="0"/>
                    </a:p>
                  </a:txBody>
                  <a:tcPr/>
                </a:tc>
              </a:tr>
              <a:tr h="370840">
                <a:tc>
                  <a:txBody>
                    <a:bodyPr/>
                    <a:lstStyle/>
                    <a:p>
                      <a:r>
                        <a:rPr lang="ja-JP" altLang="en-US" smtClean="0"/>
                        <a:t>こんにちは</a:t>
                      </a:r>
                      <a:endParaRPr lang="en-US" dirty="0"/>
                    </a:p>
                  </a:txBody>
                  <a:tcPr/>
                </a:tc>
                <a:tc>
                  <a:txBody>
                    <a:bodyPr/>
                    <a:lstStyle/>
                    <a:p>
                      <a:endParaRPr lang="en-US"/>
                    </a:p>
                  </a:txBody>
                  <a:tcPr/>
                </a:tc>
              </a:tr>
              <a:tr h="370840">
                <a:tc>
                  <a:txBody>
                    <a:bodyPr/>
                    <a:lstStyle/>
                    <a:p>
                      <a:r>
                        <a:rPr lang="ja-JP" altLang="en-US" smtClean="0"/>
                        <a:t>ミルク</a:t>
                      </a:r>
                      <a:endParaRPr lang="en-US" altLang="ja-JP" dirty="0" smtClean="0"/>
                    </a:p>
                  </a:txBody>
                  <a:tcPr/>
                </a:tc>
                <a:tc>
                  <a:txBody>
                    <a:bodyPr/>
                    <a:lstStyle/>
                    <a:p>
                      <a:endParaRPr lang="en-US"/>
                    </a:p>
                  </a:txBody>
                  <a:tcPr/>
                </a:tc>
              </a:tr>
              <a:tr h="370840">
                <a:tc>
                  <a:txBody>
                    <a:bodyPr/>
                    <a:lstStyle/>
                    <a:p>
                      <a:r>
                        <a:rPr lang="ja-JP" altLang="en-US" smtClean="0"/>
                        <a:t>日本語</a:t>
                      </a:r>
                      <a:endParaRPr lang="en-US" altLang="ja-JP" dirty="0" smtClean="0"/>
                    </a:p>
                  </a:txBody>
                  <a:tcPr/>
                </a:tc>
                <a:tc>
                  <a:txBody>
                    <a:bodyPr/>
                    <a:lstStyle/>
                    <a:p>
                      <a:endParaRPr lang="en-US"/>
                    </a:p>
                  </a:txBody>
                  <a:tcPr/>
                </a:tc>
              </a:tr>
              <a:tr h="370840">
                <a:tc>
                  <a:txBody>
                    <a:bodyPr/>
                    <a:lstStyle/>
                    <a:p>
                      <a:r>
                        <a:rPr lang="ja-JP" altLang="en-US" smtClean="0"/>
                        <a:t>にほんご</a:t>
                      </a:r>
                      <a:endParaRPr lang="en-US" dirty="0"/>
                    </a:p>
                  </a:txBody>
                  <a:tcPr/>
                </a:tc>
                <a:tc>
                  <a:txBody>
                    <a:bodyPr/>
                    <a:lstStyle/>
                    <a:p>
                      <a:endParaRPr lang="en-US"/>
                    </a:p>
                  </a:txBody>
                  <a:tcPr/>
                </a:tc>
              </a:tr>
              <a:tr h="370840">
                <a:tc>
                  <a:txBody>
                    <a:bodyPr/>
                    <a:lstStyle/>
                    <a:p>
                      <a:r>
                        <a:rPr lang="ja-JP" altLang="en-US" smtClean="0"/>
                        <a:t>バス</a:t>
                      </a:r>
                      <a:endParaRPr lang="en-US" dirty="0"/>
                    </a:p>
                  </a:txBody>
                  <a:tcPr/>
                </a:tc>
                <a:tc>
                  <a:txBody>
                    <a:bodyPr/>
                    <a:lstStyle/>
                    <a:p>
                      <a:endParaRPr lang="en-US" dirty="0"/>
                    </a:p>
                  </a:txBody>
                  <a:tcPr/>
                </a:tc>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5334000" y="4419600"/>
            <a:ext cx="654498" cy="1371600"/>
          </a:xfrm>
          <a:prstGeom prst="rect">
            <a:avLst/>
          </a:prstGeom>
          <a:noFill/>
          <a:ln w="9525">
            <a:noFill/>
            <a:miter lim="800000"/>
            <a:headEnd/>
            <a:tailEnd/>
          </a:ln>
        </p:spPr>
      </p:pic>
      <p:sp>
        <p:nvSpPr>
          <p:cNvPr id="15" name="Rectangle 14"/>
          <p:cNvSpPr/>
          <p:nvPr/>
        </p:nvSpPr>
        <p:spPr>
          <a:xfrm rot="1401042">
            <a:off x="4506782" y="1489638"/>
            <a:ext cx="2292618" cy="769441"/>
          </a:xfrm>
          <a:prstGeom prst="rect">
            <a:avLst/>
          </a:prstGeom>
          <a:noFill/>
        </p:spPr>
        <p:txBody>
          <a:bodyPr wrap="square" lIns="91440" tIns="45720" rIns="91440" bIns="45720">
            <a:spAutoFit/>
          </a:bodyPr>
          <a:lstStyle/>
          <a:p>
            <a:pPr algn="ctr"/>
            <a:r>
              <a:rPr lang="ja-JP" altLang="en-US" sz="4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わたし</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rot="19383699">
            <a:off x="4721253" y="3139477"/>
            <a:ext cx="1575817" cy="769441"/>
          </a:xfrm>
          <a:prstGeom prst="rect">
            <a:avLst/>
          </a:prstGeom>
          <a:noFill/>
        </p:spPr>
        <p:txBody>
          <a:bodyPr wrap="square" lIns="91440" tIns="45720" rIns="91440" bIns="45720">
            <a:spAutoFit/>
          </a:bodyPr>
          <a:lstStyle/>
          <a:p>
            <a:pPr algn="ctr"/>
            <a:r>
              <a:rPr lang="ja-JP" altLang="en-US" sz="4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タクシ</a:t>
            </a:r>
            <a:endParaRPr lang="en-US" sz="4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japanesein20weeks.com/images/hiragana-chart.gif"/>
          <p:cNvPicPr>
            <a:picLocks noChangeAspect="1" noChangeArrowheads="1"/>
          </p:cNvPicPr>
          <p:nvPr/>
        </p:nvPicPr>
        <p:blipFill>
          <a:blip r:embed="rId3" r:link="rId4" cstate="print"/>
          <a:srcRect/>
          <a:stretch>
            <a:fillRect/>
          </a:stretch>
        </p:blipFill>
        <p:spPr bwMode="auto">
          <a:xfrm>
            <a:off x="0" y="684727"/>
            <a:ext cx="6858000" cy="8459273"/>
          </a:xfrm>
          <a:prstGeom prst="rect">
            <a:avLst/>
          </a:prstGeom>
          <a:noFill/>
          <a:ln w="9525">
            <a:noFill/>
            <a:miter lim="800000"/>
            <a:headEnd/>
            <a:tailEnd/>
          </a:ln>
        </p:spPr>
      </p:pic>
      <p:sp>
        <p:nvSpPr>
          <p:cNvPr id="3" name="TextBox 2"/>
          <p:cNvSpPr txBox="1"/>
          <p:nvPr/>
        </p:nvSpPr>
        <p:spPr>
          <a:xfrm>
            <a:off x="1143000" y="228600"/>
            <a:ext cx="4724400" cy="707886"/>
          </a:xfrm>
          <a:prstGeom prst="rect">
            <a:avLst/>
          </a:prstGeom>
          <a:noFill/>
        </p:spPr>
        <p:txBody>
          <a:bodyPr wrap="square" rtlCol="0">
            <a:spAutoFit/>
          </a:bodyPr>
          <a:lstStyle/>
          <a:p>
            <a:pPr algn="ctr"/>
            <a:r>
              <a:rPr lang="en-US" sz="4000" dirty="0" smtClean="0">
                <a:latin typeface="BeginnersAlphabet" pitchFamily="2" charset="0"/>
              </a:rPr>
              <a:t>Hiragana Chart</a:t>
            </a:r>
            <a:endParaRPr lang="en-US" sz="4000" dirty="0">
              <a:latin typeface="BeginnersAlphabet" pitchFamily="2" charset="0"/>
            </a:endParaRPr>
          </a:p>
        </p:txBody>
      </p:sp>
      <p:sp>
        <p:nvSpPr>
          <p:cNvPr id="4" name="TextBox 3"/>
          <p:cNvSpPr txBox="1"/>
          <p:nvPr/>
        </p:nvSpPr>
        <p:spPr>
          <a:xfrm>
            <a:off x="1295400" y="7467600"/>
            <a:ext cx="4191000" cy="923330"/>
          </a:xfrm>
          <a:prstGeom prst="rect">
            <a:avLst/>
          </a:prstGeom>
          <a:noFill/>
        </p:spPr>
        <p:txBody>
          <a:bodyPr wrap="square" rtlCol="0">
            <a:spAutoFit/>
          </a:bodyPr>
          <a:lstStyle/>
          <a:p>
            <a:r>
              <a:rPr lang="en-US" dirty="0" smtClean="0">
                <a:latin typeface="BeginnersAlphabet" pitchFamily="2" charset="0"/>
              </a:rPr>
              <a:t>How many Hiragana do you know?</a:t>
            </a:r>
          </a:p>
          <a:p>
            <a:r>
              <a:rPr lang="en-US" dirty="0" smtClean="0">
                <a:latin typeface="BeginnersAlphabet" pitchFamily="2" charset="0"/>
              </a:rPr>
              <a:t>Record your pretest result here and compare it with how you go at the end of the term.  </a:t>
            </a:r>
            <a:endParaRPr lang="en-US" dirty="0">
              <a:latin typeface="BeginnersAlphabet" pitchFamily="2" charset="0"/>
            </a:endParaRPr>
          </a:p>
        </p:txBody>
      </p:sp>
      <p:sp>
        <p:nvSpPr>
          <p:cNvPr id="5" name="TextBox 4"/>
          <p:cNvSpPr txBox="1"/>
          <p:nvPr/>
        </p:nvSpPr>
        <p:spPr>
          <a:xfrm>
            <a:off x="228600" y="8534400"/>
            <a:ext cx="5334000" cy="461665"/>
          </a:xfrm>
          <a:prstGeom prst="rect">
            <a:avLst/>
          </a:prstGeom>
          <a:noFill/>
        </p:spPr>
        <p:txBody>
          <a:bodyPr wrap="square" rtlCol="0">
            <a:spAutoFit/>
          </a:bodyPr>
          <a:lstStyle/>
          <a:p>
            <a:r>
              <a:rPr lang="en-US" sz="2400" b="1" dirty="0" smtClean="0">
                <a:latin typeface="BeginnersAlphabet" pitchFamily="2" charset="0"/>
              </a:rPr>
              <a:t>Beginning  of Term  </a:t>
            </a:r>
            <a:r>
              <a:rPr lang="en-US" sz="2400" b="1" dirty="0" smtClean="0">
                <a:latin typeface="BeginnersAlphabet" pitchFamily="2" charset="0"/>
                <a:sym typeface="Wingdings 2"/>
              </a:rPr>
              <a:t>  /46  End of Term    /46 </a:t>
            </a:r>
            <a:endParaRPr lang="en-US" sz="2400" b="1" dirty="0">
              <a:latin typeface="BeginnersAlphabet"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japanesein20weeks.com/images/katakana-chart.gif"/>
          <p:cNvPicPr>
            <a:picLocks noChangeAspect="1" noChangeArrowheads="1"/>
          </p:cNvPicPr>
          <p:nvPr/>
        </p:nvPicPr>
        <p:blipFill>
          <a:blip r:embed="rId3" r:link="rId4" cstate="print"/>
          <a:srcRect/>
          <a:stretch>
            <a:fillRect/>
          </a:stretch>
        </p:blipFill>
        <p:spPr bwMode="auto">
          <a:xfrm>
            <a:off x="304800" y="762000"/>
            <a:ext cx="6324600" cy="8382000"/>
          </a:xfrm>
          <a:prstGeom prst="rect">
            <a:avLst/>
          </a:prstGeom>
          <a:noFill/>
          <a:ln w="9525">
            <a:noFill/>
            <a:miter lim="800000"/>
            <a:headEnd/>
            <a:tailEnd/>
          </a:ln>
        </p:spPr>
      </p:pic>
      <p:sp>
        <p:nvSpPr>
          <p:cNvPr id="3" name="TextBox 2"/>
          <p:cNvSpPr txBox="1"/>
          <p:nvPr/>
        </p:nvSpPr>
        <p:spPr>
          <a:xfrm>
            <a:off x="1219200" y="228600"/>
            <a:ext cx="4343400" cy="707886"/>
          </a:xfrm>
          <a:prstGeom prst="rect">
            <a:avLst/>
          </a:prstGeom>
          <a:noFill/>
        </p:spPr>
        <p:txBody>
          <a:bodyPr wrap="square" rtlCol="0">
            <a:spAutoFit/>
          </a:bodyPr>
          <a:lstStyle/>
          <a:p>
            <a:pPr algn="ctr"/>
            <a:r>
              <a:rPr lang="en-US" sz="4000" dirty="0" smtClean="0">
                <a:latin typeface="BeginnersAlphabet" pitchFamily="2" charset="0"/>
              </a:rPr>
              <a:t>Katakana Chart</a:t>
            </a:r>
            <a:endParaRPr lang="en-US" sz="4000" dirty="0">
              <a:latin typeface="BeginnersAlphabet" pitchFamily="2" charset="0"/>
            </a:endParaRPr>
          </a:p>
        </p:txBody>
      </p:sp>
      <p:sp>
        <p:nvSpPr>
          <p:cNvPr id="4" name="TextBox 3"/>
          <p:cNvSpPr txBox="1"/>
          <p:nvPr/>
        </p:nvSpPr>
        <p:spPr>
          <a:xfrm>
            <a:off x="1600200" y="7772400"/>
            <a:ext cx="3733800" cy="1077218"/>
          </a:xfrm>
          <a:prstGeom prst="rect">
            <a:avLst/>
          </a:prstGeom>
          <a:noFill/>
        </p:spPr>
        <p:txBody>
          <a:bodyPr wrap="square" rtlCol="0">
            <a:spAutoFit/>
          </a:bodyPr>
          <a:lstStyle/>
          <a:p>
            <a:r>
              <a:rPr lang="en-US" sz="3200" b="1" dirty="0" smtClean="0">
                <a:latin typeface="BeginnersAlphabet" pitchFamily="2" charset="0"/>
              </a:rPr>
              <a:t>Highlight the katakana you already </a:t>
            </a:r>
            <a:r>
              <a:rPr lang="en-US" sz="3200" b="1" dirty="0" err="1" smtClean="0">
                <a:latin typeface="BeginnersAlphabet" pitchFamily="2" charset="0"/>
              </a:rPr>
              <a:t>recognise</a:t>
            </a:r>
            <a:r>
              <a:rPr lang="en-US" sz="3200" b="1" dirty="0" smtClean="0">
                <a:latin typeface="BeginnersAlphabet" pitchFamily="2" charset="0"/>
              </a:rPr>
              <a:t>.</a:t>
            </a:r>
            <a:endParaRPr lang="en-US" sz="3200" b="1" dirty="0">
              <a:latin typeface="BeginnersAlphabet"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grayscl/>
          </a:blip>
          <a:srcRect/>
          <a:stretch>
            <a:fillRect/>
          </a:stretch>
        </p:blipFill>
        <p:spPr bwMode="auto">
          <a:xfrm>
            <a:off x="228600" y="228600"/>
            <a:ext cx="1150841" cy="1371600"/>
          </a:xfrm>
          <a:prstGeom prst="rect">
            <a:avLst/>
          </a:prstGeom>
          <a:noFill/>
          <a:ln w="9525">
            <a:noFill/>
            <a:miter lim="800000"/>
            <a:headEnd/>
            <a:tailEnd/>
          </a:ln>
        </p:spPr>
      </p:pic>
      <p:sp>
        <p:nvSpPr>
          <p:cNvPr id="2" name="TextBox 1"/>
          <p:cNvSpPr txBox="1"/>
          <p:nvPr/>
        </p:nvSpPr>
        <p:spPr>
          <a:xfrm>
            <a:off x="990600" y="1676400"/>
            <a:ext cx="5181600" cy="769441"/>
          </a:xfrm>
          <a:prstGeom prst="rect">
            <a:avLst/>
          </a:prstGeom>
          <a:noFill/>
        </p:spPr>
        <p:txBody>
          <a:bodyPr wrap="square" rtlCol="0">
            <a:spAutoFit/>
          </a:bodyPr>
          <a:lstStyle/>
          <a:p>
            <a:r>
              <a:rPr lang="en-US" sz="4400" b="1" dirty="0" smtClean="0">
                <a:latin typeface="BeginnersAlphabet" pitchFamily="2" charset="0"/>
              </a:rPr>
              <a:t>So how do you say it?</a:t>
            </a:r>
            <a:endParaRPr lang="en-US" sz="4400" b="1" dirty="0">
              <a:latin typeface="BeginnersAlphabet" pitchFamily="2" charset="0"/>
            </a:endParaRPr>
          </a:p>
        </p:txBody>
      </p:sp>
      <p:sp>
        <p:nvSpPr>
          <p:cNvPr id="3" name="TextBox 2"/>
          <p:cNvSpPr txBox="1"/>
          <p:nvPr/>
        </p:nvSpPr>
        <p:spPr>
          <a:xfrm>
            <a:off x="228600" y="2514600"/>
            <a:ext cx="6324600" cy="6309420"/>
          </a:xfrm>
          <a:prstGeom prst="rect">
            <a:avLst/>
          </a:prstGeom>
          <a:noFill/>
        </p:spPr>
        <p:txBody>
          <a:bodyPr wrap="square" rtlCol="0">
            <a:spAutoFit/>
          </a:bodyPr>
          <a:lstStyle/>
          <a:p>
            <a:r>
              <a:rPr lang="en-US" sz="2800" dirty="0" smtClean="0">
                <a:latin typeface="BeginnersAlphabet" pitchFamily="2" charset="0"/>
              </a:rPr>
              <a:t>Even though writing in </a:t>
            </a:r>
            <a:r>
              <a:rPr lang="en-US" sz="2800" dirty="0" err="1" smtClean="0">
                <a:latin typeface="BeginnersAlphabet" pitchFamily="2" charset="0"/>
              </a:rPr>
              <a:t>roomaji</a:t>
            </a:r>
            <a:r>
              <a:rPr lang="en-US" sz="2800" dirty="0" smtClean="0">
                <a:latin typeface="BeginnersAlphabet" pitchFamily="2" charset="0"/>
              </a:rPr>
              <a:t> may look like English letters,  the way that you pronounce the sounds may be different.  But don’t worry!  Once you have learnt how to pronounce the sounds they will always be the same so you can always say the words correctly.  </a:t>
            </a:r>
          </a:p>
          <a:p>
            <a:r>
              <a:rPr lang="en-US" sz="2800" dirty="0" smtClean="0">
                <a:latin typeface="BeginnersAlphabet" pitchFamily="2" charset="0"/>
              </a:rPr>
              <a:t>Just remember...</a:t>
            </a:r>
          </a:p>
          <a:p>
            <a:endParaRPr lang="en-US" sz="2800" dirty="0" smtClean="0">
              <a:latin typeface="BeginnersAlphabet" pitchFamily="2" charset="0"/>
            </a:endParaRPr>
          </a:p>
          <a:p>
            <a:pPr algn="ctr"/>
            <a:r>
              <a:rPr lang="en-US" sz="3600" b="1" dirty="0" smtClean="0">
                <a:latin typeface="BeginnersAlphabet" pitchFamily="2" charset="0"/>
              </a:rPr>
              <a:t>a as in art</a:t>
            </a:r>
          </a:p>
          <a:p>
            <a:pPr algn="ctr"/>
            <a:r>
              <a:rPr lang="en-US" sz="3600" b="1" dirty="0" err="1" smtClean="0">
                <a:latin typeface="BeginnersAlphabet" pitchFamily="2" charset="0"/>
              </a:rPr>
              <a:t>i</a:t>
            </a:r>
            <a:r>
              <a:rPr lang="en-US" sz="3600" b="1" dirty="0" smtClean="0">
                <a:latin typeface="BeginnersAlphabet" pitchFamily="2" charset="0"/>
              </a:rPr>
              <a:t> as in we</a:t>
            </a:r>
          </a:p>
          <a:p>
            <a:pPr algn="ctr"/>
            <a:r>
              <a:rPr lang="en-US" sz="3600" b="1" dirty="0" smtClean="0">
                <a:latin typeface="BeginnersAlphabet" pitchFamily="2" charset="0"/>
              </a:rPr>
              <a:t>u as in soon</a:t>
            </a:r>
          </a:p>
          <a:p>
            <a:pPr algn="ctr"/>
            <a:r>
              <a:rPr lang="en-US" sz="3600" b="1" dirty="0" smtClean="0">
                <a:latin typeface="BeginnersAlphabet" pitchFamily="2" charset="0"/>
              </a:rPr>
              <a:t>e as in get</a:t>
            </a:r>
          </a:p>
          <a:p>
            <a:pPr algn="ctr"/>
            <a:r>
              <a:rPr lang="en-US" sz="3600" b="1" dirty="0" smtClean="0">
                <a:latin typeface="BeginnersAlphabet" pitchFamily="2" charset="0"/>
              </a:rPr>
              <a:t>o as in hot</a:t>
            </a:r>
            <a:endParaRPr lang="en-US" sz="3600" b="1" dirty="0">
              <a:latin typeface="BeginnersAlphabet" pitchFamily="2" charset="0"/>
            </a:endParaRPr>
          </a:p>
        </p:txBody>
      </p:sp>
      <p:pic>
        <p:nvPicPr>
          <p:cNvPr id="4098" name="Picture 2"/>
          <p:cNvPicPr>
            <a:picLocks noChangeAspect="1" noChangeArrowheads="1"/>
          </p:cNvPicPr>
          <p:nvPr/>
        </p:nvPicPr>
        <p:blipFill>
          <a:blip r:embed="rId4" cstate="print"/>
          <a:srcRect t="22222"/>
          <a:stretch>
            <a:fillRect/>
          </a:stretch>
        </p:blipFill>
        <p:spPr bwMode="auto">
          <a:xfrm>
            <a:off x="5192485" y="457200"/>
            <a:ext cx="1665515" cy="1295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762000"/>
          <a:ext cx="6019800" cy="2667000"/>
        </p:xfrm>
        <a:graphic>
          <a:graphicData uri="http://schemas.openxmlformats.org/drawingml/2006/table">
            <a:tbl>
              <a:tblPr firstRow="1" bandRow="1">
                <a:tableStyleId>{5C22544A-7EE6-4342-B048-85BDC9FD1C3A}</a:tableStyleId>
              </a:tblPr>
              <a:tblGrid>
                <a:gridCol w="3009900"/>
                <a:gridCol w="3009900"/>
              </a:tblGrid>
              <a:tr h="750376">
                <a:tc gridSpan="2">
                  <a:txBody>
                    <a:bodyPr/>
                    <a:lstStyle/>
                    <a:p>
                      <a:r>
                        <a:rPr lang="en-US" sz="2400" dirty="0" smtClean="0">
                          <a:latin typeface="BeginnersAlphabet" pitchFamily="2" charset="0"/>
                        </a:rPr>
                        <a:t>List 2 new things you have learnt from today’s lesson</a:t>
                      </a:r>
                      <a:endParaRPr lang="en-US" sz="2400" dirty="0">
                        <a:latin typeface="BeginnersAlphabet" pitchFamily="2" charset="0"/>
                      </a:endParaRPr>
                    </a:p>
                  </a:txBody>
                  <a:tcPr/>
                </a:tc>
                <a:tc hMerge="1">
                  <a:txBody>
                    <a:bodyPr/>
                    <a:lstStyle/>
                    <a:p>
                      <a:endParaRPr lang="en-US" dirty="0"/>
                    </a:p>
                  </a:txBody>
                  <a:tcPr/>
                </a:tc>
              </a:tr>
              <a:tr h="1916624">
                <a:tc>
                  <a:txBody>
                    <a:bodyPr/>
                    <a:lstStyle/>
                    <a:p>
                      <a:endParaRPr lang="en-US" dirty="0"/>
                    </a:p>
                  </a:txBody>
                  <a:tcPr/>
                </a:tc>
                <a:tc>
                  <a:txBody>
                    <a:bodyPr/>
                    <a:lstStyle/>
                    <a:p>
                      <a:endParaRPr lang="en-US" dirty="0"/>
                    </a:p>
                  </a:txBody>
                  <a:tcPr/>
                </a:tc>
              </a:tr>
            </a:tbl>
          </a:graphicData>
        </a:graphic>
      </p:graphicFrame>
      <p:sp>
        <p:nvSpPr>
          <p:cNvPr id="6" name="Cloud Callout 5"/>
          <p:cNvSpPr/>
          <p:nvPr/>
        </p:nvSpPr>
        <p:spPr>
          <a:xfrm>
            <a:off x="685800" y="3733800"/>
            <a:ext cx="4114800" cy="2362200"/>
          </a:xfrm>
          <a:prstGeom prst="cloudCallout">
            <a:avLst>
              <a:gd name="adj1" fmla="val -38207"/>
              <a:gd name="adj2" fmla="val 75169"/>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2400" b="1" dirty="0" smtClean="0">
                <a:latin typeface="BeginnersAlphabet" pitchFamily="2" charset="0"/>
              </a:rPr>
              <a:t>Spend a few minutes  adding any new words to your vocabulary book.</a:t>
            </a:r>
            <a:endParaRPr lang="en-US" sz="2400" b="1" dirty="0">
              <a:latin typeface="BeginnersAlphabet" pitchFamily="2" charset="0"/>
            </a:endParaRPr>
          </a:p>
        </p:txBody>
      </p:sp>
      <p:sp>
        <p:nvSpPr>
          <p:cNvPr id="7" name="Rectangle 6"/>
          <p:cNvSpPr/>
          <p:nvPr/>
        </p:nvSpPr>
        <p:spPr>
          <a:xfrm>
            <a:off x="1752600" y="7391400"/>
            <a:ext cx="4876800" cy="923330"/>
          </a:xfrm>
          <a:prstGeom prst="rect">
            <a:avLst/>
          </a:prstGeom>
          <a:noFill/>
        </p:spPr>
        <p:txBody>
          <a:bodyPr wrap="square" lIns="91440" tIns="45720" rIns="91440" bIns="45720">
            <a:spAutoFit/>
          </a:bodyPr>
          <a:lstStyle/>
          <a:p>
            <a:pPr algn="ctr"/>
            <a:r>
              <a:rPr lang="ja-JP" altLang="en-US" sz="5400" b="1" cap="none" spc="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よくできました！</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TotalTime>
  <Words>2381</Words>
  <Application>Microsoft Office PowerPoint</Application>
  <PresentationFormat>On-screen Show (4:3)</PresentationFormat>
  <Paragraphs>617</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BeginnersAlphabet</vt:lpstr>
      <vt:lpstr>MS Mincho</vt:lpstr>
      <vt:lpstr>ＭＳ Ｐゴシック</vt:lpstr>
      <vt:lpstr>Arial</vt:lpstr>
      <vt:lpstr>Calibri</vt:lpstr>
      <vt:lpstr>Times New Roman</vt:lpstr>
      <vt:lpstr>Wingdings 2</vt:lpstr>
      <vt:lpstr>Office Theme</vt:lpstr>
      <vt:lpstr>Japanese Language Booklet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Japanese</dc:title>
  <dc:creator>Erin Buttigieg</dc:creator>
  <cp:lastModifiedBy>billinge</cp:lastModifiedBy>
  <cp:revision>107</cp:revision>
  <dcterms:created xsi:type="dcterms:W3CDTF">2011-07-19T00:47:08Z</dcterms:created>
  <dcterms:modified xsi:type="dcterms:W3CDTF">2013-10-18T20:27:16Z</dcterms:modified>
</cp:coreProperties>
</file>