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8" r:id="rId4"/>
    <p:sldId id="259" r:id="rId5"/>
    <p:sldId id="257" r:id="rId6"/>
    <p:sldId id="264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74ED0-CCD5-4995-93CB-0D65A227DF38}" type="datetimeFigureOut">
              <a:rPr lang="en-US" smtClean="0"/>
              <a:pPr/>
              <a:t>9/29/2012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2E3E1-A31F-4BB6-A4D0-4716F115B5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74ED0-CCD5-4995-93CB-0D65A227DF38}" type="datetimeFigureOut">
              <a:rPr lang="en-US" smtClean="0"/>
              <a:pPr/>
              <a:t>9/29/2012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2E3E1-A31F-4BB6-A4D0-4716F115B5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74ED0-CCD5-4995-93CB-0D65A227DF38}" type="datetimeFigureOut">
              <a:rPr lang="en-US" smtClean="0"/>
              <a:pPr/>
              <a:t>9/29/2012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2E3E1-A31F-4BB6-A4D0-4716F115B5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74ED0-CCD5-4995-93CB-0D65A227DF38}" type="datetimeFigureOut">
              <a:rPr lang="en-US" smtClean="0"/>
              <a:pPr/>
              <a:t>9/29/2012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2E3E1-A31F-4BB6-A4D0-4716F115B5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74ED0-CCD5-4995-93CB-0D65A227DF38}" type="datetimeFigureOut">
              <a:rPr lang="en-US" smtClean="0"/>
              <a:pPr/>
              <a:t>9/29/2012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2E3E1-A31F-4BB6-A4D0-4716F115B5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74ED0-CCD5-4995-93CB-0D65A227DF38}" type="datetimeFigureOut">
              <a:rPr lang="en-US" smtClean="0"/>
              <a:pPr/>
              <a:t>9/29/2012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2E3E1-A31F-4BB6-A4D0-4716F115B5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74ED0-CCD5-4995-93CB-0D65A227DF38}" type="datetimeFigureOut">
              <a:rPr lang="en-US" smtClean="0"/>
              <a:pPr/>
              <a:t>9/29/2012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2E3E1-A31F-4BB6-A4D0-4716F115B5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74ED0-CCD5-4995-93CB-0D65A227DF38}" type="datetimeFigureOut">
              <a:rPr lang="en-US" smtClean="0"/>
              <a:pPr/>
              <a:t>9/29/2012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2E3E1-A31F-4BB6-A4D0-4716F115B5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74ED0-CCD5-4995-93CB-0D65A227DF38}" type="datetimeFigureOut">
              <a:rPr lang="en-US" smtClean="0"/>
              <a:pPr/>
              <a:t>9/29/2012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2E3E1-A31F-4BB6-A4D0-4716F115B5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74ED0-CCD5-4995-93CB-0D65A227DF38}" type="datetimeFigureOut">
              <a:rPr lang="en-US" smtClean="0"/>
              <a:pPr/>
              <a:t>9/29/2012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2E3E1-A31F-4BB6-A4D0-4716F115B5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74ED0-CCD5-4995-93CB-0D65A227DF38}" type="datetimeFigureOut">
              <a:rPr lang="en-US" smtClean="0"/>
              <a:pPr/>
              <a:t>9/29/2012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2E3E1-A31F-4BB6-A4D0-4716F115B5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074ED0-CCD5-4995-93CB-0D65A227DF38}" type="datetimeFigureOut">
              <a:rPr lang="en-US" smtClean="0"/>
              <a:pPr/>
              <a:t>9/29/2012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C2E3E1-A31F-4BB6-A4D0-4716F115B5B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6712"/>
            <a:ext cx="7772400" cy="4752527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6000" b="1" dirty="0" smtClean="0"/>
              <a:t>Inviting</a:t>
            </a:r>
            <a:r>
              <a:rPr lang="ja-JP" altLang="en-US" sz="6000" b="1" dirty="0"/>
              <a:t> </a:t>
            </a:r>
            <a:r>
              <a:rPr lang="en-US" altLang="ja-JP" sz="6000" b="1" dirty="0" smtClean="0"/>
              <a:t>&amp; S</a:t>
            </a:r>
            <a:r>
              <a:rPr lang="en-US" altLang="ja-JP" sz="6000" b="1" dirty="0" smtClean="0"/>
              <a:t>uggesting</a:t>
            </a:r>
            <a:br>
              <a:rPr lang="en-US" altLang="ja-JP" sz="6000" b="1" dirty="0" smtClean="0"/>
            </a:br>
            <a:r>
              <a:rPr lang="en-US" altLang="ja-JP" sz="6000" b="1" dirty="0" smtClean="0"/>
              <a:t/>
            </a:r>
            <a:br>
              <a:rPr lang="en-US" altLang="ja-JP" sz="6000" b="1" dirty="0" smtClean="0"/>
            </a:br>
            <a:r>
              <a:rPr lang="ja-JP" altLang="en-US" dirty="0" smtClean="0"/>
              <a:t>～</a:t>
            </a:r>
            <a:r>
              <a:rPr lang="ja-JP" altLang="en-US" dirty="0" smtClean="0"/>
              <a:t>ま</a:t>
            </a:r>
            <a:r>
              <a:rPr lang="ja-JP" altLang="en-US" dirty="0"/>
              <a:t>せん</a:t>
            </a:r>
            <a:r>
              <a:rPr lang="ja-JP" altLang="en-US" dirty="0" smtClean="0"/>
              <a:t>か </a:t>
            </a:r>
            <a:r>
              <a:rPr lang="en-US" altLang="ja-JP" dirty="0"/>
              <a:t> </a:t>
            </a:r>
            <a:r>
              <a:rPr lang="en-US" altLang="ja-JP" dirty="0" smtClean="0"/>
              <a:t> </a:t>
            </a:r>
            <a:br>
              <a:rPr lang="en-US" altLang="ja-JP" dirty="0" smtClean="0"/>
            </a:br>
            <a:r>
              <a:rPr lang="ja-JP" altLang="en-US" dirty="0" smtClean="0"/>
              <a:t>～ましょう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Verb stem + ending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5656" y="1556792"/>
            <a:ext cx="3394720" cy="118072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ja-JP" altLang="en-US" sz="6000" b="1" u="sng" smtClean="0">
                <a:solidFill>
                  <a:schemeClr val="tx2"/>
                </a:solidFill>
              </a:rPr>
              <a:t>のみ</a:t>
            </a:r>
            <a:r>
              <a:rPr lang="ja-JP" altLang="en-US" sz="6000" b="1" u="sng" smtClean="0">
                <a:solidFill>
                  <a:srgbClr val="FF0000"/>
                </a:solidFill>
              </a:rPr>
              <a:t>ます</a:t>
            </a:r>
            <a:endParaRPr lang="en-US" sz="6000" b="1" u="sng" dirty="0">
              <a:solidFill>
                <a:srgbClr val="FF0000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27584" y="2996952"/>
            <a:ext cx="2304256" cy="11807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ja-JP" sz="400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verb stem</a:t>
            </a:r>
            <a:endParaRPr kumimoji="0" lang="en-US" sz="400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3074" name="Picture 2" descr="C:\Users\yukato\AppData\Local\Microsoft\Windows\Temporary Internet Files\Content.IE5\W77H1XAK\MP900448438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1628800"/>
            <a:ext cx="2414304" cy="1611434"/>
          </a:xfrm>
          <a:prstGeom prst="rect">
            <a:avLst/>
          </a:prstGeom>
          <a:noFill/>
        </p:spPr>
      </p:pic>
      <p:sp>
        <p:nvSpPr>
          <p:cNvPr id="6" name="Up Arrow 5"/>
          <p:cNvSpPr/>
          <p:nvPr/>
        </p:nvSpPr>
        <p:spPr>
          <a:xfrm>
            <a:off x="2051720" y="2564904"/>
            <a:ext cx="432048" cy="50405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275856" y="2996952"/>
            <a:ext cx="2304256" cy="11807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ja-JP" sz="400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ending</a:t>
            </a:r>
            <a:endParaRPr kumimoji="0" lang="en-US" sz="400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Up Arrow 7"/>
          <p:cNvSpPr/>
          <p:nvPr/>
        </p:nvSpPr>
        <p:spPr>
          <a:xfrm>
            <a:off x="3707904" y="2564904"/>
            <a:ext cx="432048" cy="504056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539552" y="3933056"/>
          <a:ext cx="8136904" cy="28406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2478"/>
                <a:gridCol w="3012522"/>
                <a:gridCol w="3931904"/>
              </a:tblGrid>
              <a:tr h="603888">
                <a:tc>
                  <a:txBody>
                    <a:bodyPr/>
                    <a:lstStyle/>
                    <a:p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affirmative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negative</a:t>
                      </a:r>
                      <a:endParaRPr lang="en-US" sz="4000" dirty="0"/>
                    </a:p>
                  </a:txBody>
                  <a:tcPr/>
                </a:tc>
              </a:tr>
              <a:tr h="1008864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Non-past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sz="3600" smtClean="0"/>
                        <a:t>たべ</a:t>
                      </a:r>
                      <a:r>
                        <a:rPr lang="ja-JP" altLang="en-US" sz="3600" smtClean="0">
                          <a:solidFill>
                            <a:srgbClr val="FF0000"/>
                          </a:solidFill>
                        </a:rPr>
                        <a:t>ます</a:t>
                      </a:r>
                      <a:endParaRPr lang="en-US" sz="3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1072806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past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4860032" y="4869160"/>
            <a:ext cx="4176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/>
              <a:t>たべ</a:t>
            </a:r>
            <a:r>
              <a:rPr lang="ja-JP" altLang="en-US" sz="3600" smtClean="0">
                <a:solidFill>
                  <a:srgbClr val="FF0000"/>
                </a:solidFill>
              </a:rPr>
              <a:t>ません</a:t>
            </a:r>
            <a:endParaRPr lang="en-US" altLang="ja-JP" sz="3600" dirty="0" smtClean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763688" y="5949280"/>
            <a:ext cx="4176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smtClean="0"/>
              <a:t>たべ</a:t>
            </a:r>
            <a:r>
              <a:rPr lang="ja-JP" altLang="en-US" sz="3600" smtClean="0">
                <a:solidFill>
                  <a:srgbClr val="FF0000"/>
                </a:solidFill>
              </a:rPr>
              <a:t>ました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860032" y="6021288"/>
            <a:ext cx="42839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smtClean="0"/>
              <a:t>たべ</a:t>
            </a:r>
            <a:r>
              <a:rPr lang="ja-JP" altLang="en-US" sz="3600" smtClean="0">
                <a:solidFill>
                  <a:srgbClr val="FF0000"/>
                </a:solidFill>
              </a:rPr>
              <a:t>ませんでした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35696" y="44624"/>
            <a:ext cx="5400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rgbClr val="7030A0"/>
                </a:solidFill>
              </a:rPr>
              <a:t>How to invite?</a:t>
            </a:r>
            <a:endParaRPr lang="en-US" sz="6600" b="1" dirty="0">
              <a:solidFill>
                <a:srgbClr val="7030A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27584" y="1556792"/>
            <a:ext cx="72728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00" smtClean="0"/>
              <a:t>おひるごはんを　たべます。</a:t>
            </a:r>
            <a:endParaRPr lang="en-US" sz="4800" dirty="0"/>
          </a:p>
        </p:txBody>
      </p:sp>
      <p:grpSp>
        <p:nvGrpSpPr>
          <p:cNvPr id="11" name="Group 10"/>
          <p:cNvGrpSpPr/>
          <p:nvPr/>
        </p:nvGrpSpPr>
        <p:grpSpPr>
          <a:xfrm>
            <a:off x="6444208" y="1916832"/>
            <a:ext cx="1296144" cy="1368152"/>
            <a:chOff x="6444208" y="1916832"/>
            <a:chExt cx="1296144" cy="1368152"/>
          </a:xfrm>
        </p:grpSpPr>
        <p:sp>
          <p:nvSpPr>
            <p:cNvPr id="4" name="Rectangle 3"/>
            <p:cNvSpPr/>
            <p:nvPr/>
          </p:nvSpPr>
          <p:spPr>
            <a:xfrm>
              <a:off x="6444208" y="1916832"/>
              <a:ext cx="1296144" cy="144016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Down Arrow 4"/>
            <p:cNvSpPr/>
            <p:nvPr/>
          </p:nvSpPr>
          <p:spPr>
            <a:xfrm>
              <a:off x="6660232" y="2420888"/>
              <a:ext cx="432048" cy="864096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6363816" y="3429000"/>
            <a:ext cx="27801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00" smtClean="0"/>
              <a:t>ませんか</a:t>
            </a:r>
            <a:endParaRPr lang="en-US" sz="4800" dirty="0"/>
          </a:p>
        </p:txBody>
      </p:sp>
      <p:sp>
        <p:nvSpPr>
          <p:cNvPr id="7" name="TextBox 6"/>
          <p:cNvSpPr txBox="1"/>
          <p:nvPr/>
        </p:nvSpPr>
        <p:spPr>
          <a:xfrm>
            <a:off x="395536" y="5334307"/>
            <a:ext cx="84969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00" smtClean="0"/>
              <a:t>おひるごはんを　たべませんか。</a:t>
            </a:r>
            <a:endParaRPr lang="en-US" sz="4800" dirty="0"/>
          </a:p>
        </p:txBody>
      </p:sp>
      <p:pic>
        <p:nvPicPr>
          <p:cNvPr id="1028" name="Picture 4" descr="C:\Users\yukato\AppData\Local\Microsoft\Windows\Temporary Internet Files\Content.IE5\HANL9D4Z\MC900251473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54371" y="2636912"/>
            <a:ext cx="1821485" cy="15956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44624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solidFill>
                  <a:srgbClr val="7030A0"/>
                </a:solidFill>
              </a:rPr>
              <a:t>How to make a suggestion?</a:t>
            </a:r>
            <a:endParaRPr lang="en-US" sz="6000" b="1" dirty="0">
              <a:solidFill>
                <a:srgbClr val="7030A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27584" y="1556792"/>
            <a:ext cx="72728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00" smtClean="0"/>
              <a:t>おひるごはんを　たべます。</a:t>
            </a:r>
            <a:endParaRPr lang="en-US" sz="4800" dirty="0"/>
          </a:p>
        </p:txBody>
      </p:sp>
      <p:grpSp>
        <p:nvGrpSpPr>
          <p:cNvPr id="8" name="Group 10"/>
          <p:cNvGrpSpPr/>
          <p:nvPr/>
        </p:nvGrpSpPr>
        <p:grpSpPr>
          <a:xfrm>
            <a:off x="6444208" y="1916832"/>
            <a:ext cx="1296144" cy="1368152"/>
            <a:chOff x="6444208" y="1916832"/>
            <a:chExt cx="1296144" cy="1368152"/>
          </a:xfrm>
        </p:grpSpPr>
        <p:sp>
          <p:nvSpPr>
            <p:cNvPr id="4" name="Rectangle 3"/>
            <p:cNvSpPr/>
            <p:nvPr/>
          </p:nvSpPr>
          <p:spPr>
            <a:xfrm>
              <a:off x="6444208" y="1916832"/>
              <a:ext cx="1296144" cy="144016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Down Arrow 4"/>
            <p:cNvSpPr/>
            <p:nvPr/>
          </p:nvSpPr>
          <p:spPr>
            <a:xfrm>
              <a:off x="6660232" y="2420888"/>
              <a:ext cx="432048" cy="864096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6363816" y="3429000"/>
            <a:ext cx="27801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00" smtClean="0"/>
              <a:t>ましょう</a:t>
            </a:r>
            <a:endParaRPr lang="en-US" sz="4800" dirty="0"/>
          </a:p>
        </p:txBody>
      </p:sp>
      <p:sp>
        <p:nvSpPr>
          <p:cNvPr id="7" name="TextBox 6"/>
          <p:cNvSpPr txBox="1"/>
          <p:nvPr/>
        </p:nvSpPr>
        <p:spPr>
          <a:xfrm>
            <a:off x="395536" y="5334307"/>
            <a:ext cx="84969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00" smtClean="0"/>
              <a:t>おひるごはんを　たべましょう。</a:t>
            </a:r>
            <a:endParaRPr lang="en-US" sz="4800" dirty="0"/>
          </a:p>
        </p:txBody>
      </p:sp>
      <p:pic>
        <p:nvPicPr>
          <p:cNvPr id="1028" name="Picture 4" descr="C:\Users\yukato\AppData\Local\Microsoft\Windows\Temporary Internet Files\Content.IE5\HANL9D4Z\MC900251473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54371" y="2636912"/>
            <a:ext cx="1821485" cy="15956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-27384"/>
            <a:ext cx="91440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solidFill>
                  <a:srgbClr val="7030A0"/>
                </a:solidFill>
              </a:rPr>
              <a:t>How to respond to invitation?</a:t>
            </a:r>
            <a:endParaRPr lang="en-US" sz="6600" b="1" dirty="0">
              <a:solidFill>
                <a:srgbClr val="7030A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3528" y="2132856"/>
            <a:ext cx="88204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800" dirty="0" smtClean="0"/>
              <a:t>A: </a:t>
            </a:r>
            <a:r>
              <a:rPr lang="ja-JP" altLang="en-US" sz="4800" smtClean="0"/>
              <a:t>おひるごはんを　たべませんか。</a:t>
            </a:r>
            <a:endParaRPr lang="en-US" sz="4800" dirty="0"/>
          </a:p>
        </p:txBody>
      </p:sp>
      <p:sp>
        <p:nvSpPr>
          <p:cNvPr id="5" name="TextBox 4"/>
          <p:cNvSpPr txBox="1"/>
          <p:nvPr/>
        </p:nvSpPr>
        <p:spPr>
          <a:xfrm>
            <a:off x="323528" y="3462099"/>
            <a:ext cx="7200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800" dirty="0" smtClean="0"/>
              <a:t>B:</a:t>
            </a:r>
            <a:endParaRPr lang="en-US" sz="4800" dirty="0"/>
          </a:p>
        </p:txBody>
      </p:sp>
      <p:sp>
        <p:nvSpPr>
          <p:cNvPr id="6" name="TextBox 5"/>
          <p:cNvSpPr txBox="1"/>
          <p:nvPr/>
        </p:nvSpPr>
        <p:spPr>
          <a:xfrm>
            <a:off x="2051720" y="4725144"/>
            <a:ext cx="709228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400" dirty="0" smtClean="0"/>
              <a:t>ざんねんですが、ちょっと</a:t>
            </a:r>
            <a:r>
              <a:rPr lang="en-US" altLang="ja-JP" sz="4400" dirty="0" smtClean="0"/>
              <a:t>…</a:t>
            </a:r>
            <a:r>
              <a:rPr lang="ja-JP" altLang="en-US" sz="4400" dirty="0" smtClean="0"/>
              <a:t>　（だめです）</a:t>
            </a:r>
            <a:endParaRPr lang="en-US" sz="4400" dirty="0"/>
          </a:p>
        </p:txBody>
      </p:sp>
      <p:pic>
        <p:nvPicPr>
          <p:cNvPr id="2050" name="Picture 2" descr="C:\Users\yukato\AppData\Local\Microsoft\Windows\Temporary Internet Files\Content.IE5\W77H1XAK\MC90042315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3501008"/>
            <a:ext cx="963790" cy="963790"/>
          </a:xfrm>
          <a:prstGeom prst="rect">
            <a:avLst/>
          </a:prstGeom>
          <a:noFill/>
        </p:spPr>
      </p:pic>
      <p:pic>
        <p:nvPicPr>
          <p:cNvPr id="2053" name="Picture 5" descr="C:\Users\yukato\AppData\Local\Microsoft\Windows\Temporary Internet Files\Content.IE5\1YJGN8Z1\MC900423167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4913482"/>
            <a:ext cx="963790" cy="963790"/>
          </a:xfrm>
          <a:prstGeom prst="rect">
            <a:avLst/>
          </a:prstGeom>
          <a:noFill/>
        </p:spPr>
      </p:pic>
      <p:sp>
        <p:nvSpPr>
          <p:cNvPr id="11" name="Rectangle 10"/>
          <p:cNvSpPr/>
          <p:nvPr/>
        </p:nvSpPr>
        <p:spPr>
          <a:xfrm>
            <a:off x="2123728" y="3534107"/>
            <a:ext cx="702027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4400">
                <a:solidFill>
                  <a:prstClr val="black"/>
                </a:solidFill>
              </a:rPr>
              <a:t>いいですね</a:t>
            </a:r>
            <a:r>
              <a:rPr lang="ja-JP" altLang="en-US" sz="4400" smtClean="0">
                <a:solidFill>
                  <a:prstClr val="black"/>
                </a:solidFill>
              </a:rPr>
              <a:t>。たべましょう。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191542"/>
            <a:ext cx="89644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smtClean="0"/>
              <a:t>かいわをしましょう。</a:t>
            </a:r>
            <a:endParaRPr lang="en-US" altLang="ja-JP" sz="3200" dirty="0" smtClean="0"/>
          </a:p>
          <a:p>
            <a:r>
              <a:rPr lang="en-US" sz="3200" dirty="0" smtClean="0"/>
              <a:t>Ask your friend out for the activity in the picture.</a:t>
            </a:r>
            <a:endParaRPr lang="en-US" sz="3200" dirty="0"/>
          </a:p>
        </p:txBody>
      </p:sp>
      <p:pic>
        <p:nvPicPr>
          <p:cNvPr id="1026" name="Picture 2" descr="C:\Users\yukato\AppData\Local\Microsoft\Windows\Temporary Internet Files\Content.IE5\1YJGN8Z1\MC90029594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76231" y="3897926"/>
            <a:ext cx="3372233" cy="2771434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39552" y="1373867"/>
            <a:ext cx="88204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dirty="0" smtClean="0"/>
              <a:t>A</a:t>
            </a:r>
            <a:r>
              <a:rPr lang="ja-JP" altLang="en-US" sz="4000" smtClean="0"/>
              <a:t>　 </a:t>
            </a:r>
            <a:r>
              <a:rPr lang="en-US" altLang="ja-JP" sz="4000" dirty="0" smtClean="0"/>
              <a:t>: </a:t>
            </a:r>
            <a:r>
              <a:rPr lang="ja-JP" altLang="en-US" sz="4000" smtClean="0"/>
              <a:t>えいがを　みませんか。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1331640" y="2165955"/>
            <a:ext cx="77048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dirty="0" smtClean="0"/>
              <a:t>: </a:t>
            </a:r>
            <a:r>
              <a:rPr lang="ja-JP" altLang="en-US" sz="4000" smtClean="0"/>
              <a:t>いいですね。みましょう。</a:t>
            </a:r>
            <a:endParaRPr lang="en-US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1331640" y="3009146"/>
            <a:ext cx="76328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dirty="0" smtClean="0"/>
              <a:t>: </a:t>
            </a:r>
            <a:r>
              <a:rPr lang="ja-JP" altLang="en-US" sz="4000" dirty="0" smtClean="0"/>
              <a:t>ざんねんですが、ちょっと</a:t>
            </a:r>
            <a:r>
              <a:rPr lang="en-US" altLang="ja-JP" sz="4000" dirty="0" smtClean="0"/>
              <a:t>…</a:t>
            </a:r>
            <a:r>
              <a:rPr lang="ja-JP" altLang="en-US" sz="3200" dirty="0" smtClean="0"/>
              <a:t>（だめです）。</a:t>
            </a:r>
            <a:endParaRPr lang="en-US" sz="3200" dirty="0"/>
          </a:p>
        </p:txBody>
      </p:sp>
      <p:pic>
        <p:nvPicPr>
          <p:cNvPr id="8" name="Picture 2" descr="C:\Users\yukato\AppData\Local\Microsoft\Windows\Temporary Internet Files\Content.IE5\W77H1XAK\MC900423159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7850" y="2204864"/>
            <a:ext cx="747766" cy="747766"/>
          </a:xfrm>
          <a:prstGeom prst="rect">
            <a:avLst/>
          </a:prstGeom>
          <a:noFill/>
        </p:spPr>
      </p:pic>
      <p:pic>
        <p:nvPicPr>
          <p:cNvPr id="9" name="Picture 5" descr="C:\Users\yukato\AppData\Local\Microsoft\Windows\Temporary Internet Files\Content.IE5\1YJGN8Z1\MC900423167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7850" y="3113282"/>
            <a:ext cx="747766" cy="7477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44624"/>
            <a:ext cx="86044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solidFill>
                  <a:srgbClr val="7030A0"/>
                </a:solidFill>
              </a:rPr>
              <a:t>Conversation (accepting)</a:t>
            </a:r>
            <a:endParaRPr lang="en-US" sz="6000" b="1" dirty="0">
              <a:solidFill>
                <a:srgbClr val="7030A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3528" y="1124744"/>
            <a:ext cx="856895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A</a:t>
            </a:r>
            <a:r>
              <a:rPr lang="en-US" sz="3200" dirty="0" smtClean="0"/>
              <a:t>:</a:t>
            </a:r>
            <a:r>
              <a:rPr lang="ja-JP" altLang="en-US" sz="3200" smtClean="0"/>
              <a:t>　</a:t>
            </a:r>
            <a:r>
              <a:rPr lang="ja-JP" altLang="en-US" sz="3200" u="sng" smtClean="0">
                <a:solidFill>
                  <a:schemeClr val="accent6">
                    <a:lumMod val="75000"/>
                  </a:schemeClr>
                </a:solidFill>
              </a:rPr>
              <a:t>にほんのたべもの</a:t>
            </a:r>
            <a:r>
              <a:rPr lang="ja-JP" altLang="en-US" sz="4000" smtClean="0"/>
              <a:t>が　すきですか。</a:t>
            </a:r>
            <a:endParaRPr lang="en-US" altLang="ja-JP" sz="4000" dirty="0" smtClean="0"/>
          </a:p>
          <a:p>
            <a:r>
              <a:rPr lang="en-US" altLang="ja-JP" sz="4000" dirty="0"/>
              <a:t>B</a:t>
            </a:r>
            <a:r>
              <a:rPr lang="en-US" altLang="ja-JP" sz="4000" dirty="0" smtClean="0"/>
              <a:t>:</a:t>
            </a:r>
            <a:r>
              <a:rPr lang="ja-JP" altLang="en-US" sz="4000" smtClean="0"/>
              <a:t>　はい、すきです。</a:t>
            </a:r>
            <a:endParaRPr lang="en-US" altLang="ja-JP" sz="4000" dirty="0" smtClean="0"/>
          </a:p>
          <a:p>
            <a:r>
              <a:rPr lang="en-US" altLang="ja-JP" sz="4000" dirty="0"/>
              <a:t>A</a:t>
            </a:r>
            <a:r>
              <a:rPr lang="en-US" altLang="ja-JP" sz="4000" dirty="0" smtClean="0"/>
              <a:t>:</a:t>
            </a:r>
            <a:r>
              <a:rPr lang="ja-JP" altLang="en-US" sz="4000" smtClean="0"/>
              <a:t>　じゃ、にちようびに　いっしょに　</a:t>
            </a:r>
            <a:r>
              <a:rPr lang="ja-JP" altLang="en-US" sz="4000" u="sng" smtClean="0"/>
              <a:t>たべ</a:t>
            </a:r>
            <a:r>
              <a:rPr lang="ja-JP" altLang="en-US" sz="4000" smtClean="0"/>
              <a:t>ませんか。</a:t>
            </a:r>
            <a:endParaRPr lang="en-US" altLang="ja-JP" sz="4000" dirty="0" smtClean="0"/>
          </a:p>
          <a:p>
            <a:r>
              <a:rPr lang="en-US" altLang="ja-JP" sz="4000" dirty="0"/>
              <a:t>B</a:t>
            </a:r>
            <a:r>
              <a:rPr lang="en-US" altLang="ja-JP" sz="4000" dirty="0" smtClean="0"/>
              <a:t>:</a:t>
            </a:r>
            <a:r>
              <a:rPr lang="ja-JP" altLang="en-US" sz="4000" smtClean="0"/>
              <a:t>　いいですね。</a:t>
            </a:r>
            <a:r>
              <a:rPr lang="ja-JP" altLang="en-US" sz="4000" u="sng" smtClean="0"/>
              <a:t>たべ</a:t>
            </a:r>
            <a:r>
              <a:rPr lang="ja-JP" altLang="en-US" sz="4000" smtClean="0"/>
              <a:t>ましょう。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251520" y="4797152"/>
            <a:ext cx="889248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/>
              <a:t>【</a:t>
            </a:r>
            <a:r>
              <a:rPr lang="ja-JP" altLang="en-US" sz="2800" smtClean="0"/>
              <a:t>れんしゅう </a:t>
            </a:r>
            <a:r>
              <a:rPr lang="en-US" altLang="ja-JP" sz="2800" dirty="0" smtClean="0"/>
              <a:t>(exercise)】</a:t>
            </a:r>
          </a:p>
          <a:p>
            <a:r>
              <a:rPr lang="ja-JP" altLang="en-US" sz="2800"/>
              <a:t>１</a:t>
            </a:r>
            <a:r>
              <a:rPr lang="ja-JP" altLang="en-US" sz="2800" smtClean="0"/>
              <a:t>．テニス（てにす）　　　　４．ざっし</a:t>
            </a:r>
            <a:endParaRPr lang="en-US" altLang="ja-JP" sz="2800" dirty="0" smtClean="0"/>
          </a:p>
          <a:p>
            <a:r>
              <a:rPr lang="ja-JP" altLang="en-US" sz="2800"/>
              <a:t>２</a:t>
            </a:r>
            <a:r>
              <a:rPr lang="ja-JP" altLang="en-US" sz="2800" smtClean="0"/>
              <a:t>．コーヒー </a:t>
            </a:r>
            <a:r>
              <a:rPr lang="en-US" altLang="ja-JP" sz="2800" dirty="0" smtClean="0"/>
              <a:t>(</a:t>
            </a:r>
            <a:r>
              <a:rPr lang="ja-JP" altLang="en-US" sz="2800" smtClean="0"/>
              <a:t>こおひい</a:t>
            </a:r>
            <a:r>
              <a:rPr lang="en-US" altLang="ja-JP" sz="2800" dirty="0" smtClean="0"/>
              <a:t>)</a:t>
            </a:r>
            <a:r>
              <a:rPr lang="ja-JP" altLang="en-US" sz="2800" smtClean="0"/>
              <a:t>　　５．クラシック（くらしっく）おんがく</a:t>
            </a:r>
            <a:endParaRPr lang="en-US" altLang="ja-JP" sz="2800" dirty="0" smtClean="0"/>
          </a:p>
          <a:p>
            <a:r>
              <a:rPr lang="ja-JP" altLang="en-US" sz="2800"/>
              <a:t>３</a:t>
            </a:r>
            <a:r>
              <a:rPr lang="ja-JP" altLang="en-US" sz="2800" smtClean="0"/>
              <a:t>．えいが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44624"/>
            <a:ext cx="86044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solidFill>
                  <a:srgbClr val="7030A0"/>
                </a:solidFill>
              </a:rPr>
              <a:t>Conversation (declining)</a:t>
            </a:r>
            <a:endParaRPr lang="en-US" sz="6000" b="1" dirty="0">
              <a:solidFill>
                <a:srgbClr val="7030A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3528" y="1124744"/>
            <a:ext cx="856895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dirty="0" smtClean="0"/>
              <a:t>A:</a:t>
            </a:r>
            <a:r>
              <a:rPr lang="ja-JP" altLang="en-US" sz="4000" smtClean="0"/>
              <a:t>　いっしょに　</a:t>
            </a:r>
            <a:r>
              <a:rPr lang="ja-JP" altLang="en-US" sz="4000" u="sng" smtClean="0"/>
              <a:t>ばんごはん</a:t>
            </a:r>
            <a:r>
              <a:rPr lang="ja-JP" altLang="en-US" sz="4000" smtClean="0"/>
              <a:t>を　</a:t>
            </a:r>
            <a:r>
              <a:rPr lang="ja-JP" altLang="en-US" sz="4000" u="sng" smtClean="0"/>
              <a:t>たべ</a:t>
            </a:r>
            <a:r>
              <a:rPr lang="ja-JP" altLang="en-US" sz="4000" smtClean="0"/>
              <a:t>ませんか。</a:t>
            </a:r>
            <a:endParaRPr lang="en-US" altLang="ja-JP" sz="4000" dirty="0" smtClean="0"/>
          </a:p>
          <a:p>
            <a:r>
              <a:rPr lang="en-US" altLang="ja-JP" sz="4000" dirty="0"/>
              <a:t>B</a:t>
            </a:r>
            <a:r>
              <a:rPr lang="en-US" altLang="ja-JP" sz="4000" dirty="0" smtClean="0"/>
              <a:t>:</a:t>
            </a:r>
            <a:r>
              <a:rPr lang="ja-JP" altLang="en-US" sz="4000" smtClean="0"/>
              <a:t>　いつですか。</a:t>
            </a:r>
            <a:endParaRPr lang="en-US" altLang="ja-JP" sz="4000" dirty="0" smtClean="0"/>
          </a:p>
          <a:p>
            <a:r>
              <a:rPr lang="en-US" altLang="ja-JP" sz="4000" dirty="0" smtClean="0"/>
              <a:t>A:</a:t>
            </a:r>
            <a:r>
              <a:rPr lang="ja-JP" altLang="en-US" sz="4000" smtClean="0"/>
              <a:t>　げつようびです。</a:t>
            </a:r>
            <a:endParaRPr lang="en-US" altLang="ja-JP" sz="4000" dirty="0" smtClean="0"/>
          </a:p>
          <a:p>
            <a:r>
              <a:rPr lang="en-US" altLang="ja-JP" sz="4000" dirty="0" smtClean="0"/>
              <a:t>B:</a:t>
            </a:r>
            <a:r>
              <a:rPr lang="ja-JP" altLang="en-US" sz="4000" smtClean="0"/>
              <a:t>　げつようびは　ちょっと</a:t>
            </a:r>
            <a:r>
              <a:rPr lang="en-US" altLang="ja-JP" sz="4000" dirty="0" smtClean="0"/>
              <a:t>…</a:t>
            </a:r>
            <a:r>
              <a:rPr lang="ja-JP" altLang="en-US" sz="4000" smtClean="0"/>
              <a:t>。</a:t>
            </a:r>
            <a:r>
              <a:rPr lang="ja-JP" altLang="en-US" sz="3600" smtClean="0"/>
              <a:t>（だめです）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251520" y="4797152"/>
            <a:ext cx="889248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/>
              <a:t>【</a:t>
            </a:r>
            <a:r>
              <a:rPr lang="ja-JP" altLang="en-US" sz="2800" smtClean="0"/>
              <a:t>れんしゅう </a:t>
            </a:r>
            <a:r>
              <a:rPr lang="en-US" altLang="ja-JP" sz="2800" dirty="0" smtClean="0"/>
              <a:t>(exercise)】</a:t>
            </a:r>
          </a:p>
          <a:p>
            <a:r>
              <a:rPr lang="ja-JP" altLang="en-US" sz="2800"/>
              <a:t>１</a:t>
            </a:r>
            <a:r>
              <a:rPr lang="ja-JP" altLang="en-US" sz="2800" smtClean="0"/>
              <a:t>．テニス（てにす）　　　　４．ざっし</a:t>
            </a:r>
            <a:endParaRPr lang="en-US" altLang="ja-JP" sz="2800" dirty="0" smtClean="0"/>
          </a:p>
          <a:p>
            <a:r>
              <a:rPr lang="ja-JP" altLang="en-US" sz="2800"/>
              <a:t>２</a:t>
            </a:r>
            <a:r>
              <a:rPr lang="ja-JP" altLang="en-US" sz="2800" smtClean="0"/>
              <a:t>．コーヒー </a:t>
            </a:r>
            <a:r>
              <a:rPr lang="en-US" altLang="ja-JP" sz="2800" dirty="0" smtClean="0"/>
              <a:t>(</a:t>
            </a:r>
            <a:r>
              <a:rPr lang="ja-JP" altLang="en-US" sz="2800" smtClean="0"/>
              <a:t>こおひい</a:t>
            </a:r>
            <a:r>
              <a:rPr lang="en-US" altLang="ja-JP" sz="2800" dirty="0" smtClean="0"/>
              <a:t>)</a:t>
            </a:r>
            <a:r>
              <a:rPr lang="ja-JP" altLang="en-US" sz="2800" smtClean="0"/>
              <a:t>　　５．クラシック（くらしっく）おんがく</a:t>
            </a:r>
            <a:endParaRPr lang="en-US" altLang="ja-JP" sz="2800" dirty="0" smtClean="0"/>
          </a:p>
          <a:p>
            <a:r>
              <a:rPr lang="ja-JP" altLang="en-US" sz="2800"/>
              <a:t>３</a:t>
            </a:r>
            <a:r>
              <a:rPr lang="ja-JP" altLang="en-US" sz="2800" smtClean="0"/>
              <a:t>．えいが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</TotalTime>
  <Words>234</Words>
  <Application>Microsoft Office PowerPoint</Application>
  <PresentationFormat>On-screen Show (4:3)</PresentationFormat>
  <Paragraphs>49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Inviting &amp; Suggesting  ～ませんか    ～ましょう </vt:lpstr>
      <vt:lpstr>Verb stem + ending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Virginia Beach City Public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Inviting　＆　suggesting</dc:title>
  <dc:creator>yukato</dc:creator>
  <cp:lastModifiedBy>Bill &amp; Inge</cp:lastModifiedBy>
  <cp:revision>49</cp:revision>
  <dcterms:created xsi:type="dcterms:W3CDTF">2012-09-13T21:18:27Z</dcterms:created>
  <dcterms:modified xsi:type="dcterms:W3CDTF">2012-09-29T03:48:53Z</dcterms:modified>
</cp:coreProperties>
</file>