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5259" autoAdjust="0"/>
  </p:normalViewPr>
  <p:slideViewPr>
    <p:cSldViewPr snapToGrid="0" snapToObjects="1">
      <p:cViewPr varScale="1">
        <p:scale>
          <a:sx n="87" d="100"/>
          <a:sy n="87" d="100"/>
        </p:scale>
        <p:origin x="23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CA35F-75C5-CE4B-A232-C831C7EAD624}"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C377B-26D1-5140-908E-A99FC9FDD835}" type="slidenum">
              <a:rPr lang="en-US" smtClean="0"/>
              <a:t>‹#›</a:t>
            </a:fld>
            <a:endParaRPr lang="en-US"/>
          </a:p>
        </p:txBody>
      </p:sp>
    </p:spTree>
    <p:extLst>
      <p:ext uri="{BB962C8B-B14F-4D97-AF65-F5344CB8AC3E}">
        <p14:creationId xmlns:p14="http://schemas.microsoft.com/office/powerpoint/2010/main" val="1993449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ndex.php?title=Pok%C3%A9mon_Pocket_Monsters&amp;action=edit&amp;section=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Plot Summary:</a:t>
            </a:r>
            <a:r>
              <a:rPr lang="en-US" sz="1200" b="0" kern="1200" dirty="0" smtClean="0">
                <a:solidFill>
                  <a:schemeClr val="tx1"/>
                </a:solidFill>
                <a:latin typeface="+mn-lt"/>
                <a:ea typeface="+mn-ea"/>
                <a:cs typeface="+mn-cs"/>
              </a:rPr>
              <a:t> A humorous take on the day-to-day life of a "normal" Japanese family. The family in question is the </a:t>
            </a:r>
            <a:r>
              <a:rPr lang="en-US" sz="1200" b="0" kern="1200" dirty="0" err="1" smtClean="0">
                <a:solidFill>
                  <a:schemeClr val="tx1"/>
                </a:solidFill>
                <a:latin typeface="+mn-lt"/>
                <a:ea typeface="+mn-ea"/>
                <a:cs typeface="+mn-cs"/>
              </a:rPr>
              <a:t>Tachibanis</a:t>
            </a:r>
            <a:r>
              <a:rPr lang="en-US" sz="1200" b="0" kern="1200" dirty="0" smtClean="0">
                <a:solidFill>
                  <a:schemeClr val="tx1"/>
                </a:solidFill>
                <a:latin typeface="+mn-lt"/>
                <a:ea typeface="+mn-ea"/>
                <a:cs typeface="+mn-cs"/>
              </a:rPr>
              <a:t>, consisting of a housewife mom, a salary-man dad, and teenager siblings </a:t>
            </a:r>
            <a:r>
              <a:rPr lang="en-US" sz="1200" b="0" kern="1200" dirty="0" err="1" smtClean="0">
                <a:solidFill>
                  <a:schemeClr val="tx1"/>
                </a:solidFill>
                <a:latin typeface="+mn-lt"/>
                <a:ea typeface="+mn-ea"/>
                <a:cs typeface="+mn-cs"/>
              </a:rPr>
              <a:t>Yuusuke</a:t>
            </a:r>
            <a:r>
              <a:rPr lang="en-US" sz="1200" b="0" kern="1200" dirty="0" smtClean="0">
                <a:solidFill>
                  <a:schemeClr val="tx1"/>
                </a:solidFill>
                <a:latin typeface="+mn-lt"/>
                <a:ea typeface="+mn-ea"/>
                <a:cs typeface="+mn-cs"/>
              </a:rPr>
              <a:t> and </a:t>
            </a:r>
            <a:r>
              <a:rPr lang="en-US" sz="1200" b="0" kern="1200" dirty="0" err="1" smtClean="0">
                <a:solidFill>
                  <a:schemeClr val="tx1"/>
                </a:solidFill>
                <a:latin typeface="+mn-lt"/>
                <a:ea typeface="+mn-ea"/>
                <a:cs typeface="+mn-cs"/>
              </a:rPr>
              <a:t>Mikan</a:t>
            </a:r>
            <a:r>
              <a:rPr lang="en-US" sz="1200" b="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2</a:t>
            </a:fld>
            <a:endParaRPr lang="en-US"/>
          </a:p>
        </p:txBody>
      </p:sp>
    </p:spTree>
    <p:extLst>
      <p:ext uri="{BB962C8B-B14F-4D97-AF65-F5344CB8AC3E}">
        <p14:creationId xmlns:p14="http://schemas.microsoft.com/office/powerpoint/2010/main" val="3860390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Plot</a:t>
            </a:r>
            <a:endParaRPr lang="en-US" sz="1200" kern="1200" dirty="0" smtClean="0">
              <a:solidFill>
                <a:schemeClr val="tx1"/>
              </a:solidFill>
              <a:latin typeface="+mn-lt"/>
              <a:ea typeface="+mn-ea"/>
              <a:cs typeface="+mn-cs"/>
              <a:hlinkClick r:id="rId3"/>
            </a:endParaRPr>
          </a:p>
          <a:p>
            <a:r>
              <a:rPr lang="en-US" sz="1200" kern="1200" dirty="0" smtClean="0">
                <a:solidFill>
                  <a:schemeClr val="tx1"/>
                </a:solidFill>
                <a:latin typeface="+mn-lt"/>
                <a:ea typeface="+mn-ea"/>
                <a:cs typeface="+mn-cs"/>
              </a:rPr>
              <a:t>The manga follows Red, a young boy competing with a rival, Green, to complete the </a:t>
            </a:r>
            <a:r>
              <a:rPr lang="en-US" sz="1200" kern="1200" dirty="0" err="1" smtClean="0">
                <a:solidFill>
                  <a:schemeClr val="tx1"/>
                </a:solidFill>
                <a:latin typeface="+mn-lt"/>
                <a:ea typeface="+mn-ea"/>
                <a:cs typeface="+mn-cs"/>
              </a:rPr>
              <a:t>Pokédex</a:t>
            </a:r>
            <a:r>
              <a:rPr lang="en-US" sz="1200" kern="1200" dirty="0" smtClean="0">
                <a:solidFill>
                  <a:schemeClr val="tx1"/>
                </a:solidFill>
                <a:latin typeface="+mn-lt"/>
                <a:ea typeface="+mn-ea"/>
                <a:cs typeface="+mn-cs"/>
              </a:rPr>
              <a:t> and become the champion of Pokémon. In this manga, Pokémon can talk. It is thought that a </a:t>
            </a:r>
            <a:r>
              <a:rPr lang="en-US" sz="1200" kern="1200" dirty="0" err="1" smtClean="0">
                <a:solidFill>
                  <a:schemeClr val="tx1"/>
                </a:solidFill>
                <a:latin typeface="+mn-lt"/>
                <a:ea typeface="+mn-ea"/>
                <a:cs typeface="+mn-cs"/>
              </a:rPr>
              <a:t>Clefairy</a:t>
            </a:r>
            <a:r>
              <a:rPr lang="en-US" sz="1200" kern="1200" dirty="0" smtClean="0">
                <a:solidFill>
                  <a:schemeClr val="tx1"/>
                </a:solidFill>
                <a:latin typeface="+mn-lt"/>
                <a:ea typeface="+mn-ea"/>
                <a:cs typeface="+mn-cs"/>
              </a:rPr>
              <a:t> is the main character, although it is just a follower of Red. </a:t>
            </a:r>
            <a:r>
              <a:rPr lang="en-US" sz="1200" kern="1200" dirty="0" err="1" smtClean="0">
                <a:solidFill>
                  <a:schemeClr val="tx1"/>
                </a:solidFill>
                <a:latin typeface="+mn-lt"/>
                <a:ea typeface="+mn-ea"/>
                <a:cs typeface="+mn-cs"/>
              </a:rPr>
              <a:t>Clefairy</a:t>
            </a:r>
            <a:r>
              <a:rPr lang="en-US" sz="1200" kern="1200" dirty="0" smtClean="0">
                <a:solidFill>
                  <a:schemeClr val="tx1"/>
                </a:solidFill>
                <a:latin typeface="+mn-lt"/>
                <a:ea typeface="+mn-ea"/>
                <a:cs typeface="+mn-cs"/>
              </a:rPr>
              <a:t> is obnoxious but lovable, whose big mouth sometimes gets it into trouble. Surprisingly enough, </a:t>
            </a:r>
            <a:r>
              <a:rPr lang="en-US" sz="1200" kern="1200" dirty="0" err="1" smtClean="0">
                <a:solidFill>
                  <a:schemeClr val="tx1"/>
                </a:solidFill>
                <a:latin typeface="+mn-lt"/>
                <a:ea typeface="+mn-ea"/>
                <a:cs typeface="+mn-cs"/>
              </a:rPr>
              <a:t>Clefairy</a:t>
            </a:r>
            <a:r>
              <a:rPr lang="en-US" sz="1200" kern="1200" dirty="0" smtClean="0">
                <a:solidFill>
                  <a:schemeClr val="tx1"/>
                </a:solidFill>
                <a:latin typeface="+mn-lt"/>
                <a:ea typeface="+mn-ea"/>
                <a:cs typeface="+mn-cs"/>
              </a:rPr>
              <a:t> comes up with clever ideas to help Red and Pikachu.</a:t>
            </a:r>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11</a:t>
            </a:fld>
            <a:endParaRPr lang="en-US"/>
          </a:p>
        </p:txBody>
      </p:sp>
    </p:spTree>
    <p:extLst>
      <p:ext uri="{BB962C8B-B14F-4D97-AF65-F5344CB8AC3E}">
        <p14:creationId xmlns:p14="http://schemas.microsoft.com/office/powerpoint/2010/main" val="49281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Plot Summary:</a:t>
            </a:r>
            <a:r>
              <a:rPr lang="en-US" sz="1200" b="0" kern="1200" dirty="0" smtClean="0">
                <a:solidFill>
                  <a:schemeClr val="tx1"/>
                </a:solidFill>
                <a:latin typeface="+mn-lt"/>
                <a:ea typeface="+mn-ea"/>
                <a:cs typeface="+mn-cs"/>
              </a:rPr>
              <a:t> Black Jack is an "unregistered" doctor with a clouded, mysterious past. He works with his little assistant </a:t>
            </a:r>
            <a:r>
              <a:rPr lang="en-US" sz="1200" b="0" kern="1200" dirty="0" err="1" smtClean="0">
                <a:solidFill>
                  <a:schemeClr val="tx1"/>
                </a:solidFill>
                <a:latin typeface="+mn-lt"/>
                <a:ea typeface="+mn-ea"/>
                <a:cs typeface="+mn-cs"/>
              </a:rPr>
              <a:t>Pinoko</a:t>
            </a:r>
            <a:r>
              <a:rPr lang="en-US" sz="1200" b="0" kern="1200" dirty="0" smtClean="0">
                <a:solidFill>
                  <a:schemeClr val="tx1"/>
                </a:solidFill>
                <a:latin typeface="+mn-lt"/>
                <a:ea typeface="+mn-ea"/>
                <a:cs typeface="+mn-cs"/>
              </a:rPr>
              <a:t> (who has a massive crush on the doctor), dealing with medical cases not very well known, which can be strange, dangerous, or not known at all. But he is a genius, and can save almost any of his patients' life (as long as they have the money for it, that is), and is known to many around the world, especially to those of medicine and science. He's a man of science himself, and does not believe much until he has seen it, yet it is many times he is surprised by love and nature often overpowering the science he bases his life in.</a:t>
            </a:r>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3</a:t>
            </a:fld>
            <a:endParaRPr lang="en-US"/>
          </a:p>
        </p:txBody>
      </p:sp>
    </p:spTree>
    <p:extLst>
      <p:ext uri="{BB962C8B-B14F-4D97-AF65-F5344CB8AC3E}">
        <p14:creationId xmlns:p14="http://schemas.microsoft.com/office/powerpoint/2010/main" val="73449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Plot Summary:</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Ichigo</a:t>
            </a:r>
            <a:r>
              <a:rPr lang="en-US" sz="1200" b="0" kern="1200" dirty="0" smtClean="0">
                <a:solidFill>
                  <a:schemeClr val="tx1"/>
                </a:solidFill>
                <a:latin typeface="+mn-lt"/>
                <a:ea typeface="+mn-ea"/>
                <a:cs typeface="+mn-cs"/>
              </a:rPr>
              <a:t> Kurosaki is a 15-year-old-boy who has an ability to see ghosts/spirits. Because of his ability, he is able to meet a female death god (AKA </a:t>
            </a:r>
            <a:r>
              <a:rPr lang="en-US" sz="1200" b="0" kern="1200" dirty="0" err="1" smtClean="0">
                <a:solidFill>
                  <a:schemeClr val="tx1"/>
                </a:solidFill>
                <a:latin typeface="+mn-lt"/>
                <a:ea typeface="+mn-ea"/>
                <a:cs typeface="+mn-cs"/>
              </a:rPr>
              <a:t>Shinigami</a:t>
            </a:r>
            <a:r>
              <a:rPr lang="en-US" sz="1200" b="0" kern="1200" dirty="0" smtClean="0">
                <a:solidFill>
                  <a:schemeClr val="tx1"/>
                </a:solidFill>
                <a:latin typeface="+mn-lt"/>
                <a:ea typeface="+mn-ea"/>
                <a:cs typeface="+mn-cs"/>
              </a:rPr>
              <a:t>) named </a:t>
            </a:r>
            <a:r>
              <a:rPr lang="en-US" sz="1200" b="0" kern="1200" dirty="0" err="1" smtClean="0">
                <a:solidFill>
                  <a:schemeClr val="tx1"/>
                </a:solidFill>
                <a:latin typeface="+mn-lt"/>
                <a:ea typeface="+mn-ea"/>
                <a:cs typeface="+mn-cs"/>
              </a:rPr>
              <a:t>Rukia</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Kuchiki</a:t>
            </a:r>
            <a:r>
              <a:rPr lang="en-US" sz="1200" b="0" kern="1200" dirty="0" smtClean="0">
                <a:solidFill>
                  <a:schemeClr val="tx1"/>
                </a:solidFill>
                <a:latin typeface="+mn-lt"/>
                <a:ea typeface="+mn-ea"/>
                <a:cs typeface="+mn-cs"/>
              </a:rPr>
              <a:t>. To save his family and friends from unwanted soul-eating spirits (Hollows), </a:t>
            </a:r>
            <a:r>
              <a:rPr lang="en-US" sz="1200" b="0" kern="1200" dirty="0" err="1" smtClean="0">
                <a:solidFill>
                  <a:schemeClr val="tx1"/>
                </a:solidFill>
                <a:latin typeface="+mn-lt"/>
                <a:ea typeface="+mn-ea"/>
                <a:cs typeface="+mn-cs"/>
              </a:rPr>
              <a:t>Rukia</a:t>
            </a:r>
            <a:r>
              <a:rPr lang="en-US" sz="1200" b="0" kern="1200" dirty="0" smtClean="0">
                <a:solidFill>
                  <a:schemeClr val="tx1"/>
                </a:solidFill>
                <a:latin typeface="+mn-lt"/>
                <a:ea typeface="+mn-ea"/>
                <a:cs typeface="+mn-cs"/>
              </a:rPr>
              <a:t> transfers her </a:t>
            </a:r>
            <a:r>
              <a:rPr lang="en-US" sz="1200" b="0" kern="1200" dirty="0" err="1" smtClean="0">
                <a:solidFill>
                  <a:schemeClr val="tx1"/>
                </a:solidFill>
                <a:latin typeface="+mn-lt"/>
                <a:ea typeface="+mn-ea"/>
                <a:cs typeface="+mn-cs"/>
              </a:rPr>
              <a:t>Shinigami</a:t>
            </a:r>
            <a:r>
              <a:rPr lang="en-US" sz="1200" b="0" kern="1200" dirty="0" smtClean="0">
                <a:solidFill>
                  <a:schemeClr val="tx1"/>
                </a:solidFill>
                <a:latin typeface="+mn-lt"/>
                <a:ea typeface="+mn-ea"/>
                <a:cs typeface="+mn-cs"/>
              </a:rPr>
              <a:t> powers to </a:t>
            </a:r>
            <a:r>
              <a:rPr lang="en-US" sz="1200" b="0" kern="1200" dirty="0" err="1" smtClean="0">
                <a:solidFill>
                  <a:schemeClr val="tx1"/>
                </a:solidFill>
                <a:latin typeface="+mn-lt"/>
                <a:ea typeface="+mn-ea"/>
                <a:cs typeface="+mn-cs"/>
              </a:rPr>
              <a:t>Ichigo</a:t>
            </a:r>
            <a:r>
              <a:rPr lang="en-US" sz="1200" b="0" kern="1200" dirty="0" smtClean="0">
                <a:solidFill>
                  <a:schemeClr val="tx1"/>
                </a:solidFill>
                <a:latin typeface="+mn-lt"/>
                <a:ea typeface="+mn-ea"/>
                <a:cs typeface="+mn-cs"/>
              </a:rPr>
              <a:t>. As </a:t>
            </a:r>
            <a:r>
              <a:rPr lang="en-US" sz="1200" b="0" kern="1200" dirty="0" err="1" smtClean="0">
                <a:solidFill>
                  <a:schemeClr val="tx1"/>
                </a:solidFill>
                <a:latin typeface="+mn-lt"/>
                <a:ea typeface="+mn-ea"/>
                <a:cs typeface="+mn-cs"/>
              </a:rPr>
              <a:t>Rukia</a:t>
            </a:r>
            <a:r>
              <a:rPr lang="en-US" sz="1200" b="0" kern="1200" dirty="0" smtClean="0">
                <a:solidFill>
                  <a:schemeClr val="tx1"/>
                </a:solidFill>
                <a:latin typeface="+mn-lt"/>
                <a:ea typeface="+mn-ea"/>
                <a:cs typeface="+mn-cs"/>
              </a:rPr>
              <a:t> takes on a human shell, together they solve mysteries involving spirits and Hollows until from the spirit world come two other </a:t>
            </a:r>
            <a:r>
              <a:rPr lang="en-US" sz="1200" b="0" kern="1200" dirty="0" err="1" smtClean="0">
                <a:solidFill>
                  <a:schemeClr val="tx1"/>
                </a:solidFill>
                <a:latin typeface="+mn-lt"/>
                <a:ea typeface="+mn-ea"/>
                <a:cs typeface="+mn-cs"/>
              </a:rPr>
              <a:t>Shinigami</a:t>
            </a:r>
            <a:r>
              <a:rPr lang="en-US" sz="1200" b="0" kern="1200" dirty="0" smtClean="0">
                <a:solidFill>
                  <a:schemeClr val="tx1"/>
                </a:solidFill>
                <a:latin typeface="+mn-lt"/>
                <a:ea typeface="+mn-ea"/>
                <a:cs typeface="+mn-cs"/>
              </a:rPr>
              <a:t>, who explain that it is illegal to transfer </a:t>
            </a:r>
            <a:r>
              <a:rPr lang="en-US" sz="1200" b="0" kern="1200" dirty="0" err="1" smtClean="0">
                <a:solidFill>
                  <a:schemeClr val="tx1"/>
                </a:solidFill>
                <a:latin typeface="+mn-lt"/>
                <a:ea typeface="+mn-ea"/>
                <a:cs typeface="+mn-cs"/>
              </a:rPr>
              <a:t>Shinigami</a:t>
            </a:r>
            <a:r>
              <a:rPr lang="en-US" sz="1200" b="0" kern="1200" dirty="0" smtClean="0">
                <a:solidFill>
                  <a:schemeClr val="tx1"/>
                </a:solidFill>
                <a:latin typeface="+mn-lt"/>
                <a:ea typeface="+mn-ea"/>
                <a:cs typeface="+mn-cs"/>
              </a:rPr>
              <a:t> powers to humans and that </a:t>
            </a:r>
            <a:r>
              <a:rPr lang="en-US" sz="1200" b="0" kern="1200" dirty="0" err="1" smtClean="0">
                <a:solidFill>
                  <a:schemeClr val="tx1"/>
                </a:solidFill>
                <a:latin typeface="+mn-lt"/>
                <a:ea typeface="+mn-ea"/>
                <a:cs typeface="+mn-cs"/>
              </a:rPr>
              <a:t>Rukia</a:t>
            </a:r>
            <a:r>
              <a:rPr lang="en-US" sz="1200" b="0" kern="1200" dirty="0" smtClean="0">
                <a:solidFill>
                  <a:schemeClr val="tx1"/>
                </a:solidFill>
                <a:latin typeface="+mn-lt"/>
                <a:ea typeface="+mn-ea"/>
                <a:cs typeface="+mn-cs"/>
              </a:rPr>
              <a:t> exceeded the time limit to stay in the human world. After they sentence her death for breaking the law, </a:t>
            </a:r>
            <a:r>
              <a:rPr lang="en-US" sz="1200" b="0" kern="1200" dirty="0" err="1" smtClean="0">
                <a:solidFill>
                  <a:schemeClr val="tx1"/>
                </a:solidFill>
                <a:latin typeface="+mn-lt"/>
                <a:ea typeface="+mn-ea"/>
                <a:cs typeface="+mn-cs"/>
              </a:rPr>
              <a:t>Ichigo</a:t>
            </a:r>
            <a:r>
              <a:rPr lang="en-US" sz="1200" b="0" kern="1200" dirty="0" smtClean="0">
                <a:solidFill>
                  <a:schemeClr val="tx1"/>
                </a:solidFill>
                <a:latin typeface="+mn-lt"/>
                <a:ea typeface="+mn-ea"/>
                <a:cs typeface="+mn-cs"/>
              </a:rPr>
              <a:t> snaps and swears to everyone he will retrieve </a:t>
            </a:r>
            <a:r>
              <a:rPr lang="en-US" sz="1200" b="0" kern="1200" dirty="0" err="1" smtClean="0">
                <a:solidFill>
                  <a:schemeClr val="tx1"/>
                </a:solidFill>
                <a:latin typeface="+mn-lt"/>
                <a:ea typeface="+mn-ea"/>
                <a:cs typeface="+mn-cs"/>
              </a:rPr>
              <a:t>Rukia</a:t>
            </a:r>
            <a:r>
              <a:rPr lang="en-US" sz="1200" b="0" kern="1200" dirty="0" smtClean="0">
                <a:solidFill>
                  <a:schemeClr val="tx1"/>
                </a:solidFill>
                <a:latin typeface="+mn-lt"/>
                <a:ea typeface="+mn-ea"/>
                <a:cs typeface="+mn-cs"/>
              </a:rPr>
              <a:t> by breaking into the spirit world.</a:t>
            </a:r>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4</a:t>
            </a:fld>
            <a:endParaRPr lang="en-US"/>
          </a:p>
        </p:txBody>
      </p:sp>
    </p:spTree>
    <p:extLst>
      <p:ext uri="{BB962C8B-B14F-4D97-AF65-F5344CB8AC3E}">
        <p14:creationId xmlns:p14="http://schemas.microsoft.com/office/powerpoint/2010/main" val="260657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Plot Summary:</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Momoko</a:t>
            </a:r>
            <a:r>
              <a:rPr lang="en-US" sz="1200" b="0" kern="1200" dirty="0" smtClean="0">
                <a:solidFill>
                  <a:schemeClr val="tx1"/>
                </a:solidFill>
                <a:latin typeface="+mn-lt"/>
                <a:ea typeface="+mn-ea"/>
                <a:cs typeface="+mn-cs"/>
              </a:rPr>
              <a:t> Sakura is an elementary school student who likes popular idol </a:t>
            </a:r>
            <a:r>
              <a:rPr lang="en-US" sz="1200" b="0" kern="1200" dirty="0" err="1" smtClean="0">
                <a:solidFill>
                  <a:schemeClr val="tx1"/>
                </a:solidFill>
                <a:latin typeface="+mn-lt"/>
                <a:ea typeface="+mn-ea"/>
                <a:cs typeface="+mn-cs"/>
              </a:rPr>
              <a:t>Momoe</a:t>
            </a:r>
            <a:r>
              <a:rPr lang="en-US" sz="1200" b="0" kern="1200" dirty="0" smtClean="0">
                <a:solidFill>
                  <a:schemeClr val="tx1"/>
                </a:solidFill>
                <a:latin typeface="+mn-lt"/>
                <a:ea typeface="+mn-ea"/>
                <a:cs typeface="+mn-cs"/>
              </a:rPr>
              <a:t> Yamaguchi and </a:t>
            </a:r>
            <a:r>
              <a:rPr lang="en-US" sz="1200" b="0" kern="1200" dirty="0" err="1" smtClean="0">
                <a:solidFill>
                  <a:schemeClr val="tx1"/>
                </a:solidFill>
                <a:latin typeface="+mn-lt"/>
                <a:ea typeface="+mn-ea"/>
                <a:cs typeface="+mn-cs"/>
              </a:rPr>
              <a:t>mangas</a:t>
            </a:r>
            <a:r>
              <a:rPr lang="en-US" sz="1200" b="0" kern="1200" dirty="0" smtClean="0">
                <a:solidFill>
                  <a:schemeClr val="tx1"/>
                </a:solidFill>
                <a:latin typeface="+mn-lt"/>
                <a:ea typeface="+mn-ea"/>
                <a:cs typeface="+mn-cs"/>
              </a:rPr>
              <a:t>. She is often called "</a:t>
            </a:r>
            <a:r>
              <a:rPr lang="en-US" sz="1200" b="0" kern="1200" dirty="0" err="1" smtClean="0">
                <a:solidFill>
                  <a:schemeClr val="tx1"/>
                </a:solidFill>
                <a:latin typeface="+mn-lt"/>
                <a:ea typeface="+mn-ea"/>
                <a:cs typeface="+mn-cs"/>
              </a:rPr>
              <a:t>Chibi</a:t>
            </a:r>
            <a:r>
              <a:rPr lang="en-US" sz="1200" b="0" kern="1200" dirty="0" smtClean="0">
                <a:solidFill>
                  <a:schemeClr val="tx1"/>
                </a:solidFill>
                <a:latin typeface="+mn-lt"/>
                <a:ea typeface="+mn-ea"/>
                <a:cs typeface="+mn-cs"/>
              </a:rPr>
              <a:t> Maruko-</a:t>
            </a:r>
            <a:r>
              <a:rPr lang="en-US" sz="1200" b="0" kern="1200" dirty="0" err="1" smtClean="0">
                <a:solidFill>
                  <a:schemeClr val="tx1"/>
                </a:solidFill>
                <a:latin typeface="+mn-lt"/>
                <a:ea typeface="+mn-ea"/>
                <a:cs typeface="+mn-cs"/>
              </a:rPr>
              <a:t>chan</a:t>
            </a:r>
            <a:r>
              <a:rPr lang="en-US" sz="1200" b="0" kern="1200" dirty="0" smtClean="0">
                <a:solidFill>
                  <a:schemeClr val="tx1"/>
                </a:solidFill>
                <a:latin typeface="+mn-lt"/>
                <a:ea typeface="+mn-ea"/>
                <a:cs typeface="+mn-cs"/>
              </a:rPr>
              <a:t>" due to her young age and small size. She lives together with her parents, her grandparents and her elder sister in a little town. In school, she has many friends with whom she studies and plays together everyday, including her close pal, Tama-</a:t>
            </a:r>
            <a:r>
              <a:rPr lang="en-US" sz="1200" b="0" kern="1200" dirty="0" err="1" smtClean="0">
                <a:solidFill>
                  <a:schemeClr val="tx1"/>
                </a:solidFill>
                <a:latin typeface="+mn-lt"/>
                <a:ea typeface="+mn-ea"/>
                <a:cs typeface="+mn-cs"/>
              </a:rPr>
              <a:t>chan</a:t>
            </a:r>
            <a:r>
              <a:rPr lang="en-US" sz="1200" b="0" kern="1200" dirty="0" smtClean="0">
                <a:solidFill>
                  <a:schemeClr val="tx1"/>
                </a:solidFill>
                <a:latin typeface="+mn-lt"/>
                <a:ea typeface="+mn-ea"/>
                <a:cs typeface="+mn-cs"/>
              </a:rPr>
              <a:t>; the student committee members, </a:t>
            </a:r>
            <a:r>
              <a:rPr lang="en-US" sz="1200" b="0" kern="1200" dirty="0" err="1" smtClean="0">
                <a:solidFill>
                  <a:schemeClr val="tx1"/>
                </a:solidFill>
                <a:latin typeface="+mn-lt"/>
                <a:ea typeface="+mn-ea"/>
                <a:cs typeface="+mn-cs"/>
              </a:rPr>
              <a:t>Maruo</a:t>
            </a:r>
            <a:r>
              <a:rPr lang="en-US" sz="1200" b="0" kern="1200" dirty="0" smtClean="0">
                <a:solidFill>
                  <a:schemeClr val="tx1"/>
                </a:solidFill>
                <a:latin typeface="+mn-lt"/>
                <a:ea typeface="+mn-ea"/>
                <a:cs typeface="+mn-cs"/>
              </a:rPr>
              <a:t>-kun and </a:t>
            </a:r>
            <a:r>
              <a:rPr lang="en-US" sz="1200" b="0" kern="1200" dirty="0" err="1" smtClean="0">
                <a:solidFill>
                  <a:schemeClr val="tx1"/>
                </a:solidFill>
                <a:latin typeface="+mn-lt"/>
                <a:ea typeface="+mn-ea"/>
                <a:cs typeface="+mn-cs"/>
              </a:rPr>
              <a:t>Migiwa</a:t>
            </a:r>
            <a:r>
              <a:rPr lang="en-US" sz="1200" b="0" kern="1200" dirty="0" smtClean="0">
                <a:solidFill>
                  <a:schemeClr val="tx1"/>
                </a:solidFill>
                <a:latin typeface="+mn-lt"/>
                <a:ea typeface="+mn-ea"/>
                <a:cs typeface="+mn-cs"/>
              </a:rPr>
              <a:t>-san; and the B-class trio: 'little master' </a:t>
            </a:r>
            <a:r>
              <a:rPr lang="en-US" sz="1200" b="0" kern="1200" dirty="0" err="1" smtClean="0">
                <a:solidFill>
                  <a:schemeClr val="tx1"/>
                </a:solidFill>
                <a:latin typeface="+mn-lt"/>
                <a:ea typeface="+mn-ea"/>
                <a:cs typeface="+mn-cs"/>
              </a:rPr>
              <a:t>Hanawa</a:t>
            </a:r>
            <a:r>
              <a:rPr lang="en-US" sz="1200" b="0" kern="1200" dirty="0" smtClean="0">
                <a:solidFill>
                  <a:schemeClr val="tx1"/>
                </a:solidFill>
                <a:latin typeface="+mn-lt"/>
                <a:ea typeface="+mn-ea"/>
                <a:cs typeface="+mn-cs"/>
              </a:rPr>
              <a:t>-kun, </a:t>
            </a:r>
            <a:r>
              <a:rPr lang="en-US" sz="1200" b="0" kern="1200" dirty="0" err="1" smtClean="0">
                <a:solidFill>
                  <a:schemeClr val="tx1"/>
                </a:solidFill>
                <a:latin typeface="+mn-lt"/>
                <a:ea typeface="+mn-ea"/>
                <a:cs typeface="+mn-cs"/>
              </a:rPr>
              <a:t>Hamaji</a:t>
            </a:r>
            <a:r>
              <a:rPr lang="en-US" sz="1200" b="0" kern="1200" dirty="0" smtClean="0">
                <a:solidFill>
                  <a:schemeClr val="tx1"/>
                </a:solidFill>
                <a:latin typeface="+mn-lt"/>
                <a:ea typeface="+mn-ea"/>
                <a:cs typeface="+mn-cs"/>
              </a:rPr>
              <a:t>-Bu Taro and </a:t>
            </a:r>
            <a:r>
              <a:rPr lang="en-US" sz="1200" b="0" kern="1200" dirty="0" err="1" smtClean="0">
                <a:solidFill>
                  <a:schemeClr val="tx1"/>
                </a:solidFill>
                <a:latin typeface="+mn-lt"/>
                <a:ea typeface="+mn-ea"/>
                <a:cs typeface="+mn-cs"/>
              </a:rPr>
              <a:t>Sekiguchi</a:t>
            </a:r>
            <a:r>
              <a:rPr lang="en-US" sz="1200" b="0" kern="1200" dirty="0" smtClean="0">
                <a:solidFill>
                  <a:schemeClr val="tx1"/>
                </a:solidFill>
                <a:latin typeface="+mn-lt"/>
                <a:ea typeface="+mn-ea"/>
                <a:cs typeface="+mn-cs"/>
              </a:rPr>
              <a:t>-kun. This is a fun-loving and enjoyable anime that portrays the simple things in life.</a:t>
            </a:r>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5</a:t>
            </a:fld>
            <a:endParaRPr lang="en-US"/>
          </a:p>
        </p:txBody>
      </p:sp>
    </p:spTree>
    <p:extLst>
      <p:ext uri="{BB962C8B-B14F-4D97-AF65-F5344CB8AC3E}">
        <p14:creationId xmlns:p14="http://schemas.microsoft.com/office/powerpoint/2010/main" val="320103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Plot Summary:</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Kudo</a:t>
            </a:r>
            <a:r>
              <a:rPr lang="en-US" sz="1200" b="0" kern="1200" dirty="0" smtClean="0">
                <a:solidFill>
                  <a:schemeClr val="tx1"/>
                </a:solidFill>
                <a:latin typeface="+mn-lt"/>
                <a:ea typeface="+mn-ea"/>
                <a:cs typeface="+mn-cs"/>
              </a:rPr>
              <a:t> Shinichi is a seventeen year-old high school detective whom people call the "Modern Sherlock Holmes." However, one night after a date with his childhood sweetheart, Ran, Shinichi witnessed an illegal trade and, caught off his guard, was knocked unconscious and fed a drug that was supposed to kill him... but he woke up and found himself shrunken to a seven year old. In order to track down the men who did this to him, Shinichi hid his identity and lived with Ran, whose father happened to be a hopeless detective, and with that came a series of murders and mysteries that he must solve.</a:t>
            </a:r>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6</a:t>
            </a:fld>
            <a:endParaRPr lang="en-US"/>
          </a:p>
        </p:txBody>
      </p:sp>
    </p:spTree>
    <p:extLst>
      <p:ext uri="{BB962C8B-B14F-4D97-AF65-F5344CB8AC3E}">
        <p14:creationId xmlns:p14="http://schemas.microsoft.com/office/powerpoint/2010/main" val="211091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Synopsis</a:t>
            </a:r>
          </a:p>
          <a:p>
            <a:r>
              <a:rPr lang="en-US" sz="1200" b="0" kern="1200" dirty="0" err="1" smtClean="0">
                <a:solidFill>
                  <a:schemeClr val="tx1"/>
                </a:solidFill>
                <a:latin typeface="+mn-lt"/>
                <a:ea typeface="+mn-ea"/>
                <a:cs typeface="+mn-cs"/>
              </a:rPr>
              <a:t>Nobita</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Nobi</a:t>
            </a:r>
            <a:r>
              <a:rPr lang="en-US" sz="1200" b="0" kern="1200" dirty="0" smtClean="0">
                <a:solidFill>
                  <a:schemeClr val="tx1"/>
                </a:solidFill>
                <a:latin typeface="+mn-lt"/>
                <a:ea typeface="+mn-ea"/>
                <a:cs typeface="+mn-cs"/>
              </a:rPr>
              <a:t> is so hapless that his 22nd century </a:t>
            </a:r>
            <a:r>
              <a:rPr lang="en-US" sz="1200" b="0" kern="1200" dirty="0" err="1" smtClean="0">
                <a:solidFill>
                  <a:schemeClr val="tx1"/>
                </a:solidFill>
                <a:latin typeface="+mn-lt"/>
                <a:ea typeface="+mn-ea"/>
                <a:cs typeface="+mn-cs"/>
              </a:rPr>
              <a:t>decendants</a:t>
            </a:r>
            <a:r>
              <a:rPr lang="en-US" sz="1200" b="0" kern="1200" dirty="0" smtClean="0">
                <a:solidFill>
                  <a:schemeClr val="tx1"/>
                </a:solidFill>
                <a:latin typeface="+mn-lt"/>
                <a:ea typeface="+mn-ea"/>
                <a:cs typeface="+mn-cs"/>
              </a:rPr>
              <a:t> are still impoverished as a result of his 20th century bumbling. In a bid to raise their social status, their servant, a robotic cat named </a:t>
            </a:r>
            <a:r>
              <a:rPr lang="en-US" sz="1200" b="0" kern="1200" dirty="0" err="1" smtClean="0">
                <a:solidFill>
                  <a:schemeClr val="tx1"/>
                </a:solidFill>
                <a:latin typeface="+mn-lt"/>
                <a:ea typeface="+mn-ea"/>
                <a:cs typeface="+mn-cs"/>
              </a:rPr>
              <a:t>Doraemon</a:t>
            </a:r>
            <a:r>
              <a:rPr lang="en-US" sz="1200" b="0" kern="1200" dirty="0" smtClean="0">
                <a:solidFill>
                  <a:schemeClr val="tx1"/>
                </a:solidFill>
                <a:latin typeface="+mn-lt"/>
                <a:ea typeface="+mn-ea"/>
                <a:cs typeface="+mn-cs"/>
              </a:rPr>
              <a:t>, decides to travel back in time and guide </a:t>
            </a:r>
            <a:r>
              <a:rPr lang="en-US" sz="1200" b="0" kern="1200" dirty="0" err="1" smtClean="0">
                <a:solidFill>
                  <a:schemeClr val="tx1"/>
                </a:solidFill>
                <a:latin typeface="+mn-lt"/>
                <a:ea typeface="+mn-ea"/>
                <a:cs typeface="+mn-cs"/>
              </a:rPr>
              <a:t>Nobita</a:t>
            </a:r>
            <a:r>
              <a:rPr lang="en-US" sz="1200" b="0" kern="1200" dirty="0" smtClean="0">
                <a:solidFill>
                  <a:schemeClr val="tx1"/>
                </a:solidFill>
                <a:latin typeface="+mn-lt"/>
                <a:ea typeface="+mn-ea"/>
                <a:cs typeface="+mn-cs"/>
              </a:rPr>
              <a:t> on the proper path to fortune. Unfortunately </a:t>
            </a:r>
            <a:r>
              <a:rPr lang="en-US" sz="1200" b="0" kern="1200" dirty="0" err="1" smtClean="0">
                <a:solidFill>
                  <a:schemeClr val="tx1"/>
                </a:solidFill>
                <a:latin typeface="+mn-lt"/>
                <a:ea typeface="+mn-ea"/>
                <a:cs typeface="+mn-cs"/>
              </a:rPr>
              <a:t>Doraemon</a:t>
            </a:r>
            <a:r>
              <a:rPr lang="en-US" sz="1200" b="0" kern="1200" dirty="0" smtClean="0">
                <a:solidFill>
                  <a:schemeClr val="tx1"/>
                </a:solidFill>
                <a:latin typeface="+mn-lt"/>
                <a:ea typeface="+mn-ea"/>
                <a:cs typeface="+mn-cs"/>
              </a:rPr>
              <a:t>, a dysfunctional robot that the </a:t>
            </a:r>
            <a:r>
              <a:rPr lang="en-US" sz="1200" b="0" kern="1200" dirty="0" err="1" smtClean="0">
                <a:solidFill>
                  <a:schemeClr val="tx1"/>
                </a:solidFill>
                <a:latin typeface="+mn-lt"/>
                <a:ea typeface="+mn-ea"/>
                <a:cs typeface="+mn-cs"/>
              </a:rPr>
              <a:t>familly</a:t>
            </a:r>
            <a:r>
              <a:rPr lang="en-US" sz="1200" b="0" kern="1200" dirty="0" smtClean="0">
                <a:solidFill>
                  <a:schemeClr val="tx1"/>
                </a:solidFill>
                <a:latin typeface="+mn-lt"/>
                <a:ea typeface="+mn-ea"/>
                <a:cs typeface="+mn-cs"/>
              </a:rPr>
              <a:t> acquired by accident (but chose to keep nonetheless), isn't much better off than </a:t>
            </a:r>
            <a:r>
              <a:rPr lang="en-US" sz="1200" b="0" kern="1200" dirty="0" err="1" smtClean="0">
                <a:solidFill>
                  <a:schemeClr val="tx1"/>
                </a:solidFill>
                <a:latin typeface="+mn-lt"/>
                <a:ea typeface="+mn-ea"/>
                <a:cs typeface="+mn-cs"/>
              </a:rPr>
              <a:t>Nobita</a:t>
            </a:r>
            <a:r>
              <a:rPr lang="en-US" sz="1200" b="0" kern="1200" dirty="0" smtClean="0">
                <a:solidFill>
                  <a:schemeClr val="tx1"/>
                </a:solidFill>
                <a:latin typeface="+mn-lt"/>
                <a:ea typeface="+mn-ea"/>
                <a:cs typeface="+mn-cs"/>
              </a:rPr>
              <a:t>. The robot leads </a:t>
            </a:r>
            <a:r>
              <a:rPr lang="en-US" sz="1200" b="0" kern="1200" dirty="0" err="1" smtClean="0">
                <a:solidFill>
                  <a:schemeClr val="tx1"/>
                </a:solidFill>
                <a:latin typeface="+mn-lt"/>
                <a:ea typeface="+mn-ea"/>
                <a:cs typeface="+mn-cs"/>
              </a:rPr>
              <a:t>Nobita</a:t>
            </a:r>
            <a:r>
              <a:rPr lang="en-US" sz="1200" b="0" kern="1200" dirty="0" smtClean="0">
                <a:solidFill>
                  <a:schemeClr val="tx1"/>
                </a:solidFill>
                <a:latin typeface="+mn-lt"/>
                <a:ea typeface="+mn-ea"/>
                <a:cs typeface="+mn-cs"/>
              </a:rPr>
              <a:t> on many adventures, and while </a:t>
            </a:r>
            <a:r>
              <a:rPr lang="en-US" sz="1200" b="0" kern="1200" dirty="0" err="1" smtClean="0">
                <a:solidFill>
                  <a:schemeClr val="tx1"/>
                </a:solidFill>
                <a:latin typeface="+mn-lt"/>
                <a:ea typeface="+mn-ea"/>
                <a:cs typeface="+mn-cs"/>
              </a:rPr>
              <a:t>Nobita's</a:t>
            </a:r>
            <a:r>
              <a:rPr lang="en-US" sz="1200" b="0" kern="1200" dirty="0" smtClean="0">
                <a:solidFill>
                  <a:schemeClr val="tx1"/>
                </a:solidFill>
                <a:latin typeface="+mn-lt"/>
                <a:ea typeface="+mn-ea"/>
                <a:cs typeface="+mn-cs"/>
              </a:rPr>
              <a:t> life certainly is more exciting with the robot cat from the future, it is questionable if it is in fact better in the way that </a:t>
            </a:r>
            <a:r>
              <a:rPr lang="en-US" sz="1200" b="0" kern="1200" dirty="0" err="1" smtClean="0">
                <a:solidFill>
                  <a:schemeClr val="tx1"/>
                </a:solidFill>
                <a:latin typeface="+mn-lt"/>
                <a:ea typeface="+mn-ea"/>
                <a:cs typeface="+mn-cs"/>
              </a:rPr>
              <a:t>Doraemon</a:t>
            </a:r>
            <a:r>
              <a:rPr lang="en-US" sz="1200" b="0" kern="1200" dirty="0" smtClean="0">
                <a:solidFill>
                  <a:schemeClr val="tx1"/>
                </a:solidFill>
                <a:latin typeface="+mn-lt"/>
                <a:ea typeface="+mn-ea"/>
                <a:cs typeface="+mn-cs"/>
              </a:rPr>
              <a:t> planned.</a:t>
            </a:r>
          </a:p>
          <a:p>
            <a:r>
              <a:rPr lang="en-US" sz="1200" b="0" kern="1200" dirty="0" smtClean="0">
                <a:solidFill>
                  <a:schemeClr val="tx1"/>
                </a:solidFill>
                <a:latin typeface="+mn-lt"/>
                <a:ea typeface="+mn-ea"/>
                <a:cs typeface="+mn-cs"/>
              </a:rPr>
              <a:t>Read more at http://</a:t>
            </a:r>
            <a:r>
              <a:rPr lang="en-US" sz="1200" b="0" kern="1200" dirty="0" err="1" smtClean="0">
                <a:solidFill>
                  <a:schemeClr val="tx1"/>
                </a:solidFill>
                <a:latin typeface="+mn-lt"/>
                <a:ea typeface="+mn-ea"/>
                <a:cs typeface="+mn-cs"/>
              </a:rPr>
              <a:t>myanimelist.net</a:t>
            </a:r>
            <a:r>
              <a:rPr lang="en-US" sz="1200" b="0" kern="1200" dirty="0" smtClean="0">
                <a:solidFill>
                  <a:schemeClr val="tx1"/>
                </a:solidFill>
                <a:latin typeface="+mn-lt"/>
                <a:ea typeface="+mn-ea"/>
                <a:cs typeface="+mn-cs"/>
              </a:rPr>
              <a:t>/anime/501#KiEAF64mRrFcXuvZ.99 </a:t>
            </a:r>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7</a:t>
            </a:fld>
            <a:endParaRPr lang="en-US"/>
          </a:p>
        </p:txBody>
      </p:sp>
    </p:spTree>
    <p:extLst>
      <p:ext uri="{BB962C8B-B14F-4D97-AF65-F5344CB8AC3E}">
        <p14:creationId xmlns:p14="http://schemas.microsoft.com/office/powerpoint/2010/main" val="204297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Plot Summary:</a:t>
            </a:r>
            <a:r>
              <a:rPr lang="en-US" sz="1200" b="0" kern="1200" dirty="0" smtClean="0">
                <a:solidFill>
                  <a:schemeClr val="tx1"/>
                </a:solidFill>
                <a:latin typeface="+mn-lt"/>
                <a:ea typeface="+mn-ea"/>
                <a:cs typeface="+mn-cs"/>
              </a:rPr>
              <a:t> Heliopolis, a so-called neutral space colony was holding a top-secret weapons research facility, producing </a:t>
            </a:r>
            <a:r>
              <a:rPr lang="en-US" sz="1200" b="0" kern="1200" dirty="0" err="1" smtClean="0">
                <a:solidFill>
                  <a:schemeClr val="tx1"/>
                </a:solidFill>
                <a:latin typeface="+mn-lt"/>
                <a:ea typeface="+mn-ea"/>
                <a:cs typeface="+mn-cs"/>
              </a:rPr>
              <a:t>Gundams</a:t>
            </a:r>
            <a:r>
              <a:rPr lang="en-US" sz="1200" b="0" kern="1200" dirty="0" smtClean="0">
                <a:solidFill>
                  <a:schemeClr val="tx1"/>
                </a:solidFill>
                <a:latin typeface="+mn-lt"/>
                <a:ea typeface="+mn-ea"/>
                <a:cs typeface="+mn-cs"/>
              </a:rPr>
              <a:t> for the Earth Alliance. ZAFT, which is composed of Coordinators (genetically modified/upgraded humans), attacks Heliopolis, stealing 4 out of the Alliance's 5 </a:t>
            </a:r>
            <a:r>
              <a:rPr lang="en-US" sz="1200" b="0" kern="1200" dirty="0" err="1" smtClean="0">
                <a:solidFill>
                  <a:schemeClr val="tx1"/>
                </a:solidFill>
                <a:latin typeface="+mn-lt"/>
                <a:ea typeface="+mn-ea"/>
                <a:cs typeface="+mn-cs"/>
              </a:rPr>
              <a:t>Gundams</a:t>
            </a:r>
            <a:r>
              <a:rPr lang="en-US" sz="1200" b="0" kern="1200" dirty="0" smtClean="0">
                <a:solidFill>
                  <a:schemeClr val="tx1"/>
                </a:solidFill>
                <a:latin typeface="+mn-lt"/>
                <a:ea typeface="+mn-ea"/>
                <a:cs typeface="+mn-cs"/>
              </a:rPr>
              <a:t>. In the battlefield, civilian </a:t>
            </a:r>
            <a:r>
              <a:rPr lang="en-US" sz="1200" b="0" kern="1200" dirty="0" err="1" smtClean="0">
                <a:solidFill>
                  <a:schemeClr val="tx1"/>
                </a:solidFill>
                <a:latin typeface="+mn-lt"/>
                <a:ea typeface="+mn-ea"/>
                <a:cs typeface="+mn-cs"/>
              </a:rPr>
              <a:t>Kira</a:t>
            </a:r>
            <a:r>
              <a:rPr lang="en-US" sz="1200" b="0" kern="1200" dirty="0" smtClean="0">
                <a:solidFill>
                  <a:schemeClr val="tx1"/>
                </a:solidFill>
                <a:latin typeface="+mn-lt"/>
                <a:ea typeface="+mn-ea"/>
                <a:cs typeface="+mn-cs"/>
              </a:rPr>
              <a:t> Yamato stumbles upon the Strike, the last remaining </a:t>
            </a:r>
            <a:r>
              <a:rPr lang="en-US" sz="1200" b="0" kern="1200" dirty="0" err="1" smtClean="0">
                <a:solidFill>
                  <a:schemeClr val="tx1"/>
                </a:solidFill>
                <a:latin typeface="+mn-lt"/>
                <a:ea typeface="+mn-ea"/>
                <a:cs typeface="+mn-cs"/>
              </a:rPr>
              <a:t>Gundam</a:t>
            </a:r>
            <a:r>
              <a:rPr lang="en-US" sz="1200" b="0" kern="1200" dirty="0" smtClean="0">
                <a:solidFill>
                  <a:schemeClr val="tx1"/>
                </a:solidFill>
                <a:latin typeface="+mn-lt"/>
                <a:ea typeface="+mn-ea"/>
                <a:cs typeface="+mn-cs"/>
              </a:rPr>
              <a:t> of the alliance, and is forced to pilot it. In the midst of battle he encounters his best friend, </a:t>
            </a:r>
            <a:r>
              <a:rPr lang="en-US" sz="1200" b="0" kern="1200" dirty="0" err="1" smtClean="0">
                <a:solidFill>
                  <a:schemeClr val="tx1"/>
                </a:solidFill>
                <a:latin typeface="+mn-lt"/>
                <a:ea typeface="+mn-ea"/>
                <a:cs typeface="+mn-cs"/>
              </a:rPr>
              <a:t>Athrun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Zala</a:t>
            </a:r>
            <a:r>
              <a:rPr lang="en-US" sz="1200" b="0" kern="1200" dirty="0" smtClean="0">
                <a:solidFill>
                  <a:schemeClr val="tx1"/>
                </a:solidFill>
                <a:latin typeface="+mn-lt"/>
                <a:ea typeface="+mn-ea"/>
                <a:cs typeface="+mn-cs"/>
              </a:rPr>
              <a:t>, as one of the hijackers of the 5 </a:t>
            </a:r>
            <a:r>
              <a:rPr lang="en-US" sz="1200" b="0" kern="1200" dirty="0" err="1" smtClean="0">
                <a:solidFill>
                  <a:schemeClr val="tx1"/>
                </a:solidFill>
                <a:latin typeface="+mn-lt"/>
                <a:ea typeface="+mn-ea"/>
                <a:cs typeface="+mn-cs"/>
              </a:rPr>
              <a:t>Gundams</a:t>
            </a:r>
            <a:r>
              <a:rPr lang="en-US" sz="1200" b="0" kern="1200" dirty="0" smtClean="0">
                <a:solidFill>
                  <a:schemeClr val="tx1"/>
                </a:solidFill>
                <a:latin typeface="+mn-lt"/>
                <a:ea typeface="+mn-ea"/>
                <a:cs typeface="+mn-cs"/>
              </a:rPr>
              <a:t>, who sides with ZAFT. Being a Coordinator, he is the only one who can pilot the </a:t>
            </a:r>
            <a:r>
              <a:rPr lang="en-US" sz="1200" b="0" kern="1200" dirty="0" err="1" smtClean="0">
                <a:solidFill>
                  <a:schemeClr val="tx1"/>
                </a:solidFill>
                <a:latin typeface="+mn-lt"/>
                <a:ea typeface="+mn-ea"/>
                <a:cs typeface="+mn-cs"/>
              </a:rPr>
              <a:t>Gundam</a:t>
            </a:r>
            <a:r>
              <a:rPr lang="en-US" sz="1200" b="0" kern="1200" dirty="0" smtClean="0">
                <a:solidFill>
                  <a:schemeClr val="tx1"/>
                </a:solidFill>
                <a:latin typeface="+mn-lt"/>
                <a:ea typeface="+mn-ea"/>
                <a:cs typeface="+mn-cs"/>
              </a:rPr>
              <a:t>. But </a:t>
            </a:r>
            <a:r>
              <a:rPr lang="en-US" sz="1200" b="0" kern="1200" dirty="0" err="1" smtClean="0">
                <a:solidFill>
                  <a:schemeClr val="tx1"/>
                </a:solidFill>
                <a:latin typeface="+mn-lt"/>
                <a:ea typeface="+mn-ea"/>
                <a:cs typeface="+mn-cs"/>
              </a:rPr>
              <a:t>Kira</a:t>
            </a:r>
            <a:r>
              <a:rPr lang="en-US" sz="1200" b="0" kern="1200" dirty="0" smtClean="0">
                <a:solidFill>
                  <a:schemeClr val="tx1"/>
                </a:solidFill>
                <a:latin typeface="+mn-lt"/>
                <a:ea typeface="+mn-ea"/>
                <a:cs typeface="+mn-cs"/>
              </a:rPr>
              <a:t> is not with ZAFT, even though they're his own kind, nor the Alliance. Since the Alliance is the only place he could turn to at the time, he sides with them. He pilots the </a:t>
            </a:r>
            <a:r>
              <a:rPr lang="en-US" sz="1200" b="0" kern="1200" dirty="0" err="1" smtClean="0">
                <a:solidFill>
                  <a:schemeClr val="tx1"/>
                </a:solidFill>
                <a:latin typeface="+mn-lt"/>
                <a:ea typeface="+mn-ea"/>
                <a:cs typeface="+mn-cs"/>
              </a:rPr>
              <a:t>Gundam</a:t>
            </a:r>
            <a:r>
              <a:rPr lang="en-US" sz="1200" b="0" kern="1200" dirty="0" smtClean="0">
                <a:solidFill>
                  <a:schemeClr val="tx1"/>
                </a:solidFill>
                <a:latin typeface="+mn-lt"/>
                <a:ea typeface="+mn-ea"/>
                <a:cs typeface="+mn-cs"/>
              </a:rPr>
              <a:t> to protect his friends, and to fight his best friend, which pains both of them. It's a war between individual beliefs.</a:t>
            </a:r>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8</a:t>
            </a:fld>
            <a:endParaRPr lang="en-US"/>
          </a:p>
        </p:txBody>
      </p:sp>
    </p:spTree>
    <p:extLst>
      <p:ext uri="{BB962C8B-B14F-4D97-AF65-F5344CB8AC3E}">
        <p14:creationId xmlns:p14="http://schemas.microsoft.com/office/powerpoint/2010/main" val="346272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Plot Summary:</a:t>
            </a:r>
            <a:r>
              <a:rPr lang="en-US" sz="1200" b="0" kern="1200" dirty="0" smtClean="0">
                <a:solidFill>
                  <a:schemeClr val="tx1"/>
                </a:solidFill>
                <a:latin typeface="+mn-lt"/>
                <a:ea typeface="+mn-ea"/>
                <a:cs typeface="+mn-cs"/>
              </a:rPr>
              <a:t> When </a:t>
            </a:r>
            <a:r>
              <a:rPr lang="en-US" sz="1200" b="0" kern="1200" dirty="0" err="1" smtClean="0">
                <a:solidFill>
                  <a:schemeClr val="tx1"/>
                </a:solidFill>
                <a:latin typeface="+mn-lt"/>
                <a:ea typeface="+mn-ea"/>
                <a:cs typeface="+mn-cs"/>
              </a:rPr>
              <a:t>Naruto</a:t>
            </a:r>
            <a:r>
              <a:rPr lang="en-US" sz="1200" b="0" kern="1200" dirty="0" smtClean="0">
                <a:solidFill>
                  <a:schemeClr val="tx1"/>
                </a:solidFill>
                <a:latin typeface="+mn-lt"/>
                <a:ea typeface="+mn-ea"/>
                <a:cs typeface="+mn-cs"/>
              </a:rPr>
              <a:t> was born the spirit of a evil nine-tailed fox was imprisoned within him, rendering him the hate of the villagers in the ninja-village of the Leaf who feared the demon in him. Countering this hate he grew into the role of the clown, trying to attract attention by making a fool of himself and his teachers. But within him dwells the dream of becoming </a:t>
            </a:r>
            <a:r>
              <a:rPr lang="en-US" sz="1200" b="0" kern="1200" dirty="0" err="1" smtClean="0">
                <a:solidFill>
                  <a:schemeClr val="tx1"/>
                </a:solidFill>
                <a:latin typeface="+mn-lt"/>
                <a:ea typeface="+mn-ea"/>
                <a:cs typeface="+mn-cs"/>
              </a:rPr>
              <a:t>Hokage</a:t>
            </a:r>
            <a:r>
              <a:rPr lang="en-US" sz="1200" b="0" kern="1200" dirty="0" smtClean="0">
                <a:solidFill>
                  <a:schemeClr val="tx1"/>
                </a:solidFill>
                <a:latin typeface="+mn-lt"/>
                <a:ea typeface="+mn-ea"/>
                <a:cs typeface="+mn-cs"/>
              </a:rPr>
              <a:t>, the strongest warrior of the village. When he graduates from the academy he’s placed in the same group as Sakura, the technician and the girl he loves and </a:t>
            </a:r>
            <a:r>
              <a:rPr lang="en-US" sz="1200" b="0" kern="1200" dirty="0" err="1" smtClean="0">
                <a:solidFill>
                  <a:schemeClr val="tx1"/>
                </a:solidFill>
                <a:latin typeface="+mn-lt"/>
                <a:ea typeface="+mn-ea"/>
                <a:cs typeface="+mn-cs"/>
              </a:rPr>
              <a:t>Sasuke</a:t>
            </a:r>
            <a:r>
              <a:rPr lang="en-US" sz="1200" b="0" kern="1200" dirty="0" smtClean="0">
                <a:solidFill>
                  <a:schemeClr val="tx1"/>
                </a:solidFill>
                <a:latin typeface="+mn-lt"/>
                <a:ea typeface="+mn-ea"/>
                <a:cs typeface="+mn-cs"/>
              </a:rPr>
              <a:t>, the strong, quiet guy and his rival for Sakura. Leader and teacher of the group are </a:t>
            </a:r>
            <a:r>
              <a:rPr lang="en-US" sz="1200" b="0" kern="1200" dirty="0" err="1" smtClean="0">
                <a:solidFill>
                  <a:schemeClr val="tx1"/>
                </a:solidFill>
                <a:latin typeface="+mn-lt"/>
                <a:ea typeface="+mn-ea"/>
                <a:cs typeface="+mn-cs"/>
              </a:rPr>
              <a:t>Kakashi</a:t>
            </a:r>
            <a:r>
              <a:rPr lang="en-US" sz="1200" b="0" kern="1200" dirty="0" smtClean="0">
                <a:solidFill>
                  <a:schemeClr val="tx1"/>
                </a:solidFill>
                <a:latin typeface="+mn-lt"/>
                <a:ea typeface="+mn-ea"/>
                <a:cs typeface="+mn-cs"/>
              </a:rPr>
              <a:t>, the strange and always late, though powerful ninja.</a:t>
            </a:r>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9</a:t>
            </a:fld>
            <a:endParaRPr lang="en-US"/>
          </a:p>
        </p:txBody>
      </p:sp>
    </p:spTree>
    <p:extLst>
      <p:ext uri="{BB962C8B-B14F-4D97-AF65-F5344CB8AC3E}">
        <p14:creationId xmlns:p14="http://schemas.microsoft.com/office/powerpoint/2010/main" val="249984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Plot Summary:</a:t>
            </a:r>
            <a:r>
              <a:rPr lang="en-US" sz="1200" b="0" kern="1200" dirty="0" smtClean="0">
                <a:solidFill>
                  <a:schemeClr val="tx1"/>
                </a:solidFill>
                <a:latin typeface="+mn-lt"/>
                <a:ea typeface="+mn-ea"/>
                <a:cs typeface="+mn-cs"/>
              </a:rPr>
              <a:t> Before he was executed, the legendary Pirate King Gold Roger revealed that he had hidden the treasure One Piece somewhere in the Grand Line. Now, many pirates are off looking for this legendary treasure to claim the title Pirate King. One pirate, Monkey D. </a:t>
            </a:r>
            <a:r>
              <a:rPr lang="en-US" sz="1200" b="0" kern="1200" dirty="0" err="1" smtClean="0">
                <a:solidFill>
                  <a:schemeClr val="tx1"/>
                </a:solidFill>
                <a:latin typeface="+mn-lt"/>
                <a:ea typeface="+mn-ea"/>
                <a:cs typeface="+mn-cs"/>
              </a:rPr>
              <a:t>Luffy</a:t>
            </a:r>
            <a:r>
              <a:rPr lang="en-US" sz="1200" b="0" kern="1200" dirty="0" smtClean="0">
                <a:solidFill>
                  <a:schemeClr val="tx1"/>
                </a:solidFill>
                <a:latin typeface="+mn-lt"/>
                <a:ea typeface="+mn-ea"/>
                <a:cs typeface="+mn-cs"/>
              </a:rPr>
              <a:t>, is a boy who had eaten the Devil's Fruit and gained rubber powers. Now he and his crew are off to find One Piece, while battling enemies and making new friends along the way.</a:t>
            </a:r>
          </a:p>
          <a:p>
            <a:endParaRPr lang="en-US" dirty="0"/>
          </a:p>
        </p:txBody>
      </p:sp>
      <p:sp>
        <p:nvSpPr>
          <p:cNvPr id="4" name="Slide Number Placeholder 3"/>
          <p:cNvSpPr>
            <a:spLocks noGrp="1"/>
          </p:cNvSpPr>
          <p:nvPr>
            <p:ph type="sldNum" sz="quarter" idx="10"/>
          </p:nvPr>
        </p:nvSpPr>
        <p:spPr/>
        <p:txBody>
          <a:bodyPr/>
          <a:lstStyle/>
          <a:p>
            <a:fld id="{311C377B-26D1-5140-908E-A99FC9FDD835}" type="slidenum">
              <a:rPr lang="en-US" smtClean="0"/>
              <a:t>10</a:t>
            </a:fld>
            <a:endParaRPr lang="en-US"/>
          </a:p>
        </p:txBody>
      </p:sp>
    </p:spTree>
    <p:extLst>
      <p:ext uri="{BB962C8B-B14F-4D97-AF65-F5344CB8AC3E}">
        <p14:creationId xmlns:p14="http://schemas.microsoft.com/office/powerpoint/2010/main" val="402200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B38F963-4472-A64F-8590-B6487B10A28C}"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3198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B38F963-4472-A64F-8590-B6487B10A28C}"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9629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B38F963-4472-A64F-8590-B6487B10A28C}"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99307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B38F963-4472-A64F-8590-B6487B10A28C}"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29887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B38F963-4472-A64F-8590-B6487B10A28C}"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337503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B38F963-4472-A64F-8590-B6487B10A28C}"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96243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B38F963-4472-A64F-8590-B6487B10A28C}"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281329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B38F963-4472-A64F-8590-B6487B10A28C}"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280872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8F963-4472-A64F-8590-B6487B10A28C}"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77532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B38F963-4472-A64F-8590-B6487B10A28C}"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305075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B38F963-4472-A64F-8590-B6487B10A28C}"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DE05E-575A-F241-B4FA-AEB6B804AC8E}" type="slidenum">
              <a:rPr lang="en-US" smtClean="0"/>
              <a:t>‹#›</a:t>
            </a:fld>
            <a:endParaRPr lang="en-US"/>
          </a:p>
        </p:txBody>
      </p:sp>
    </p:spTree>
    <p:extLst>
      <p:ext uri="{BB962C8B-B14F-4D97-AF65-F5344CB8AC3E}">
        <p14:creationId xmlns:p14="http://schemas.microsoft.com/office/powerpoint/2010/main" val="315317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8F963-4472-A64F-8590-B6487B10A28C}" type="datetimeFigureOut">
              <a:rPr lang="en-US" smtClean="0"/>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DE05E-575A-F241-B4FA-AEB6B804AC8E}" type="slidenum">
              <a:rPr lang="en-US" smtClean="0"/>
              <a:t>‹#›</a:t>
            </a:fld>
            <a:endParaRPr lang="en-US"/>
          </a:p>
        </p:txBody>
      </p:sp>
    </p:spTree>
    <p:extLst>
      <p:ext uri="{BB962C8B-B14F-4D97-AF65-F5344CB8AC3E}">
        <p14:creationId xmlns:p14="http://schemas.microsoft.com/office/powerpoint/2010/main" val="2517820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4000" b="1" dirty="0" smtClean="0">
                <a:ln w="19050"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Japanese Cartoons</a:t>
            </a:r>
            <a:endParaRPr lang="en-US" sz="14000" b="1" dirty="0">
              <a:ln w="19050"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a:xfrm>
            <a:off x="10769600" y="3600450"/>
            <a:ext cx="6400800" cy="1752600"/>
          </a:xfrm>
        </p:spPr>
        <p:txBody>
          <a:bodyPr/>
          <a:lstStyle/>
          <a:p>
            <a:endParaRPr lang="en-US" dirty="0"/>
          </a:p>
        </p:txBody>
      </p:sp>
    </p:spTree>
    <p:extLst>
      <p:ext uri="{BB962C8B-B14F-4D97-AF65-F5344CB8AC3E}">
        <p14:creationId xmlns:p14="http://schemas.microsoft.com/office/powerpoint/2010/main" val="160324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Piece </a:t>
            </a:r>
            <a:r>
              <a:rPr lang="en-US" i="1" dirty="0" smtClean="0"/>
              <a:t>(Wan </a:t>
            </a:r>
            <a:r>
              <a:rPr lang="en-US" i="1" dirty="0" err="1"/>
              <a:t>P</a:t>
            </a:r>
            <a:r>
              <a:rPr lang="en-US" i="1" dirty="0" err="1" smtClean="0"/>
              <a:t>iisu</a:t>
            </a:r>
            <a:r>
              <a:rPr lang="en-US" i="1" dirty="0" smtClean="0"/>
              <a:t>)</a:t>
            </a:r>
            <a:endParaRPr lang="en-US" i="1" dirty="0"/>
          </a:p>
        </p:txBody>
      </p:sp>
      <p:pic>
        <p:nvPicPr>
          <p:cNvPr id="4" name="Content Placeholder 3" descr="one peace.jpg"/>
          <p:cNvPicPr>
            <a:picLocks noGrp="1" noChangeAspect="1"/>
          </p:cNvPicPr>
          <p:nvPr>
            <p:ph idx="1"/>
          </p:nvPr>
        </p:nvPicPr>
        <p:blipFill>
          <a:blip r:embed="rId3">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204239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Pocket Monsters </a:t>
            </a:r>
            <a:r>
              <a:rPr lang="en-US" i="1" dirty="0" smtClean="0"/>
              <a:t>(</a:t>
            </a:r>
            <a:r>
              <a:rPr lang="en-US" i="1" dirty="0" err="1" smtClean="0"/>
              <a:t>Pokemon</a:t>
            </a:r>
            <a:r>
              <a:rPr lang="en-US" i="1" dirty="0" smtClean="0"/>
              <a:t>)</a:t>
            </a:r>
            <a:endParaRPr lang="en-US" i="1" dirty="0"/>
          </a:p>
        </p:txBody>
      </p:sp>
      <p:pic>
        <p:nvPicPr>
          <p:cNvPr id="6" name="Content Placeholder 5" descr="pokemon 2.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1412674" y="2595766"/>
            <a:ext cx="6440854" cy="3542222"/>
          </a:xfrm>
        </p:spPr>
      </p:pic>
      <p:pic>
        <p:nvPicPr>
          <p:cNvPr id="7" name="Picture 6"/>
          <p:cNvPicPr>
            <a:picLocks noChangeAspect="1"/>
          </p:cNvPicPr>
          <p:nvPr/>
        </p:nvPicPr>
        <p:blipFill>
          <a:blip r:embed="rId4"/>
          <a:stretch>
            <a:fillRect/>
          </a:stretch>
        </p:blipFill>
        <p:spPr>
          <a:xfrm>
            <a:off x="2886547" y="1273867"/>
            <a:ext cx="3498814" cy="1321899"/>
          </a:xfrm>
          <a:prstGeom prst="rect">
            <a:avLst/>
          </a:prstGeom>
        </p:spPr>
      </p:pic>
    </p:spTree>
    <p:extLst>
      <p:ext uri="{BB962C8B-B14F-4D97-AF65-F5344CB8AC3E}">
        <p14:creationId xmlns:p14="http://schemas.microsoft.com/office/powerpoint/2010/main" val="30451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Atashin</a:t>
            </a:r>
            <a:r>
              <a:rPr lang="en-US" dirty="0" smtClean="0"/>
              <a:t>’ chi</a:t>
            </a:r>
            <a:endParaRPr lang="en-US" dirty="0"/>
          </a:p>
        </p:txBody>
      </p:sp>
      <p:pic>
        <p:nvPicPr>
          <p:cNvPr id="4" name="Content Placeholder 3" descr="Atashi n chi.gif"/>
          <p:cNvPicPr>
            <a:picLocks noGrp="1" noChangeAspect="1"/>
          </p:cNvPicPr>
          <p:nvPr>
            <p:ph idx="1"/>
          </p:nvPr>
        </p:nvPicPr>
        <p:blipFill>
          <a:blip r:embed="rId3">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345917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Jack (</a:t>
            </a:r>
            <a:r>
              <a:rPr lang="en-US" dirty="0" err="1" smtClean="0"/>
              <a:t>Burakku</a:t>
            </a:r>
            <a:r>
              <a:rPr lang="en-US" dirty="0" smtClean="0"/>
              <a:t> </a:t>
            </a:r>
            <a:r>
              <a:rPr lang="en-US" dirty="0" err="1" smtClean="0"/>
              <a:t>Jakku</a:t>
            </a:r>
            <a:r>
              <a:rPr lang="en-US" dirty="0" smtClean="0"/>
              <a:t>)</a:t>
            </a:r>
            <a:endParaRPr lang="en-US" dirty="0"/>
          </a:p>
        </p:txBody>
      </p:sp>
      <p:pic>
        <p:nvPicPr>
          <p:cNvPr id="4" name="Content Placeholder 3" descr="Black Jack.jpg"/>
          <p:cNvPicPr>
            <a:picLocks noGrp="1" noChangeAspect="1"/>
          </p:cNvPicPr>
          <p:nvPr>
            <p:ph idx="1"/>
          </p:nvPr>
        </p:nvPicPr>
        <p:blipFill>
          <a:blip r:embed="rId3">
            <a:extLst>
              <a:ext uri="{28A0092B-C50C-407E-A947-70E740481C1C}">
                <a14:useLocalDpi xmlns:a14="http://schemas.microsoft.com/office/drawing/2010/main" val="0"/>
              </a:ext>
            </a:extLst>
          </a:blip>
          <a:srcRect l="-77071" r="-77071"/>
          <a:stretch>
            <a:fillRect/>
          </a:stretch>
        </p:blipFill>
        <p:spPr/>
      </p:pic>
    </p:spTree>
    <p:extLst>
      <p:ext uri="{BB962C8B-B14F-4D97-AF65-F5344CB8AC3E}">
        <p14:creationId xmlns:p14="http://schemas.microsoft.com/office/powerpoint/2010/main" val="397348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Bleach </a:t>
            </a:r>
            <a:r>
              <a:rPr lang="en-US" i="1" dirty="0" smtClean="0"/>
              <a:t>(</a:t>
            </a:r>
            <a:r>
              <a:rPr lang="en-US" i="1" dirty="0" err="1" smtClean="0"/>
              <a:t>Buriichi</a:t>
            </a:r>
            <a:r>
              <a:rPr lang="en-US" i="1" dirty="0" smtClean="0"/>
              <a:t>)</a:t>
            </a:r>
            <a:endParaRPr lang="en-US" i="1" dirty="0"/>
          </a:p>
        </p:txBody>
      </p:sp>
      <p:pic>
        <p:nvPicPr>
          <p:cNvPr id="4" name="Content Placeholder 3" descr="Bleach.jpg"/>
          <p:cNvPicPr>
            <a:picLocks noGrp="1" noChangeAspect="1"/>
          </p:cNvPicPr>
          <p:nvPr>
            <p:ph idx="1"/>
          </p:nvPr>
        </p:nvPicPr>
        <p:blipFill>
          <a:blip r:embed="rId3">
            <a:extLst>
              <a:ext uri="{28A0092B-C50C-407E-A947-70E740481C1C}">
                <a14:useLocalDpi xmlns:a14="http://schemas.microsoft.com/office/drawing/2010/main" val="0"/>
              </a:ext>
            </a:extLst>
          </a:blip>
          <a:srcRect l="-35888" r="-35888"/>
          <a:stretch>
            <a:fillRect/>
          </a:stretch>
        </p:blipFill>
        <p:spPr/>
      </p:pic>
    </p:spTree>
    <p:extLst>
      <p:ext uri="{BB962C8B-B14F-4D97-AF65-F5344CB8AC3E}">
        <p14:creationId xmlns:p14="http://schemas.microsoft.com/office/powerpoint/2010/main" val="285690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Chibi</a:t>
            </a:r>
            <a:r>
              <a:rPr lang="en-US" dirty="0" smtClean="0"/>
              <a:t> </a:t>
            </a:r>
            <a:r>
              <a:rPr lang="en-US" dirty="0" err="1" smtClean="0"/>
              <a:t>maruko-chan</a:t>
            </a:r>
            <a:endParaRPr lang="en-US" dirty="0"/>
          </a:p>
        </p:txBody>
      </p:sp>
      <p:pic>
        <p:nvPicPr>
          <p:cNvPr id="4" name="Content Placeholder 3" descr="Chibimaruko-chan.jpg"/>
          <p:cNvPicPr>
            <a:picLocks noGrp="1" noChangeAspect="1"/>
          </p:cNvPicPr>
          <p:nvPr>
            <p:ph idx="1"/>
          </p:nvPr>
        </p:nvPicPr>
        <p:blipFill>
          <a:blip r:embed="rId3">
            <a:extLst>
              <a:ext uri="{28A0092B-C50C-407E-A947-70E740481C1C}">
                <a14:useLocalDpi xmlns:a14="http://schemas.microsoft.com/office/drawing/2010/main" val="0"/>
              </a:ext>
            </a:extLst>
          </a:blip>
          <a:srcRect l="-72554" r="-72554"/>
          <a:stretch>
            <a:fillRect/>
          </a:stretch>
        </p:blipFill>
        <p:spPr/>
      </p:pic>
    </p:spTree>
    <p:extLst>
      <p:ext uri="{BB962C8B-B14F-4D97-AF65-F5344CB8AC3E}">
        <p14:creationId xmlns:p14="http://schemas.microsoft.com/office/powerpoint/2010/main" val="241202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Detective Conan </a:t>
            </a:r>
            <a:r>
              <a:rPr lang="en-US" i="1" dirty="0" smtClean="0"/>
              <a:t>(Konan)</a:t>
            </a:r>
            <a:endParaRPr lang="en-US" i="1" dirty="0"/>
          </a:p>
        </p:txBody>
      </p:sp>
      <p:pic>
        <p:nvPicPr>
          <p:cNvPr id="4" name="Content Placeholder 3" descr="Detective Conan.gif"/>
          <p:cNvPicPr>
            <a:picLocks noGrp="1" noChangeAspect="1"/>
          </p:cNvPicPr>
          <p:nvPr>
            <p:ph idx="1"/>
          </p:nvPr>
        </p:nvPicPr>
        <p:blipFill>
          <a:blip r:embed="rId3">
            <a:extLst>
              <a:ext uri="{28A0092B-C50C-407E-A947-70E740481C1C}">
                <a14:useLocalDpi xmlns:a14="http://schemas.microsoft.com/office/drawing/2010/main" val="0"/>
              </a:ext>
            </a:extLst>
          </a:blip>
          <a:srcRect l="-12449" r="-12449"/>
          <a:stretch>
            <a:fillRect/>
          </a:stretch>
        </p:blipFill>
        <p:spPr/>
      </p:pic>
    </p:spTree>
    <p:extLst>
      <p:ext uri="{BB962C8B-B14F-4D97-AF65-F5344CB8AC3E}">
        <p14:creationId xmlns:p14="http://schemas.microsoft.com/office/powerpoint/2010/main" val="232120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Doraemon</a:t>
            </a:r>
            <a:endParaRPr lang="en-US" dirty="0"/>
          </a:p>
        </p:txBody>
      </p:sp>
      <p:pic>
        <p:nvPicPr>
          <p:cNvPr id="4" name="Content Placeholder 3" descr="doraemon.gif"/>
          <p:cNvPicPr>
            <a:picLocks noGrp="1" noChangeAspect="1"/>
          </p:cNvPicPr>
          <p:nvPr>
            <p:ph idx="1"/>
          </p:nvPr>
        </p:nvPicPr>
        <p:blipFill>
          <a:blip r:embed="rId3">
            <a:extLst>
              <a:ext uri="{28A0092B-C50C-407E-A947-70E740481C1C}">
                <a14:useLocalDpi xmlns:a14="http://schemas.microsoft.com/office/drawing/2010/main" val="0"/>
              </a:ext>
            </a:extLst>
          </a:blip>
          <a:srcRect l="-22407" r="-22407"/>
          <a:stretch>
            <a:fillRect/>
          </a:stretch>
        </p:blipFill>
        <p:spPr/>
      </p:pic>
    </p:spTree>
    <p:extLst>
      <p:ext uri="{BB962C8B-B14F-4D97-AF65-F5344CB8AC3E}">
        <p14:creationId xmlns:p14="http://schemas.microsoft.com/office/powerpoint/2010/main" val="310588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Suit </a:t>
            </a:r>
            <a:r>
              <a:rPr lang="en-US" dirty="0" err="1" smtClean="0"/>
              <a:t>Gundam</a:t>
            </a:r>
            <a:r>
              <a:rPr lang="en-US" dirty="0" smtClean="0"/>
              <a:t> Seed Destiny</a:t>
            </a:r>
            <a:br>
              <a:rPr lang="en-US" dirty="0" smtClean="0"/>
            </a:br>
            <a:r>
              <a:rPr lang="en-US" sz="3600" i="1" dirty="0" smtClean="0"/>
              <a:t>(</a:t>
            </a:r>
            <a:r>
              <a:rPr lang="en-US" sz="3600" i="1" dirty="0" err="1" smtClean="0"/>
              <a:t>Kidoo</a:t>
            </a:r>
            <a:r>
              <a:rPr lang="en-US" sz="3600" i="1" dirty="0" smtClean="0"/>
              <a:t> </a:t>
            </a:r>
            <a:r>
              <a:rPr lang="en-US" sz="3600" i="1" dirty="0" err="1" smtClean="0"/>
              <a:t>Shenshi</a:t>
            </a:r>
            <a:r>
              <a:rPr lang="en-US" sz="3600" i="1" dirty="0" smtClean="0"/>
              <a:t> </a:t>
            </a:r>
            <a:r>
              <a:rPr lang="en-US" sz="3600" i="1" dirty="0" err="1" smtClean="0"/>
              <a:t>Gandamu</a:t>
            </a:r>
            <a:r>
              <a:rPr lang="en-US" sz="3600" i="1" dirty="0" smtClean="0"/>
              <a:t> </a:t>
            </a:r>
            <a:r>
              <a:rPr lang="en-US" sz="3600" i="1" dirty="0" err="1" smtClean="0"/>
              <a:t>Shiido</a:t>
            </a:r>
            <a:r>
              <a:rPr lang="en-US" sz="3600" i="1" dirty="0" smtClean="0"/>
              <a:t> </a:t>
            </a:r>
            <a:r>
              <a:rPr lang="en-US" sz="3600" i="1" dirty="0" err="1" smtClean="0"/>
              <a:t>Desutinii</a:t>
            </a:r>
            <a:r>
              <a:rPr lang="en-US" sz="3600" i="1" dirty="0" smtClean="0"/>
              <a:t>)</a:t>
            </a:r>
            <a:endParaRPr lang="en-US" sz="3600" i="1" dirty="0"/>
          </a:p>
        </p:txBody>
      </p:sp>
      <p:pic>
        <p:nvPicPr>
          <p:cNvPr id="4" name="Content Placeholder 3" descr="Mobile Suit Gundam Seed Destiny.jpg"/>
          <p:cNvPicPr>
            <a:picLocks noGrp="1" noChangeAspect="1"/>
          </p:cNvPicPr>
          <p:nvPr>
            <p:ph idx="1"/>
          </p:nvPr>
        </p:nvPicPr>
        <p:blipFill>
          <a:blip r:embed="rId3">
            <a:extLst>
              <a:ext uri="{28A0092B-C50C-407E-A947-70E740481C1C}">
                <a14:useLocalDpi xmlns:a14="http://schemas.microsoft.com/office/drawing/2010/main" val="0"/>
              </a:ext>
            </a:extLst>
          </a:blip>
          <a:srcRect l="-10380" r="-10380"/>
          <a:stretch>
            <a:fillRect/>
          </a:stretch>
        </p:blipFill>
        <p:spPr/>
      </p:pic>
    </p:spTree>
    <p:extLst>
      <p:ext uri="{BB962C8B-B14F-4D97-AF65-F5344CB8AC3E}">
        <p14:creationId xmlns:p14="http://schemas.microsoft.com/office/powerpoint/2010/main" val="63095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Naruto</a:t>
            </a:r>
            <a:endParaRPr lang="en-US" dirty="0"/>
          </a:p>
        </p:txBody>
      </p:sp>
      <p:pic>
        <p:nvPicPr>
          <p:cNvPr id="4" name="Content Placeholder 3" descr="naruto.jpg"/>
          <p:cNvPicPr>
            <a:picLocks noGrp="1" noChangeAspect="1"/>
          </p:cNvPicPr>
          <p:nvPr>
            <p:ph idx="1"/>
          </p:nvPr>
        </p:nvPicPr>
        <p:blipFill>
          <a:blip r:embed="rId3">
            <a:extLst>
              <a:ext uri="{28A0092B-C50C-407E-A947-70E740481C1C}">
                <a14:useLocalDpi xmlns:a14="http://schemas.microsoft.com/office/drawing/2010/main" val="0"/>
              </a:ext>
            </a:extLst>
          </a:blip>
          <a:srcRect t="-23328" b="-23328"/>
          <a:stretch>
            <a:fillRect/>
          </a:stretch>
        </p:blipFill>
        <p:spPr/>
      </p:pic>
    </p:spTree>
    <p:extLst>
      <p:ext uri="{BB962C8B-B14F-4D97-AF65-F5344CB8AC3E}">
        <p14:creationId xmlns:p14="http://schemas.microsoft.com/office/powerpoint/2010/main" val="763640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TotalTime>
  <Words>1242</Words>
  <Application>Microsoft Office PowerPoint</Application>
  <PresentationFormat>On-screen Show (4:3)</PresentationFormat>
  <Paragraphs>34</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Japanese Cartoons</vt:lpstr>
      <vt:lpstr>Atashin’ chi</vt:lpstr>
      <vt:lpstr>Black Jack (Burakku Jakku)</vt:lpstr>
      <vt:lpstr>Bleach (Buriichi)</vt:lpstr>
      <vt:lpstr>Chibi maruko-chan</vt:lpstr>
      <vt:lpstr>Detective Conan (Konan)</vt:lpstr>
      <vt:lpstr>Doraemon</vt:lpstr>
      <vt:lpstr>Mobile Suit Gundam Seed Destiny (Kidoo Shenshi Gandamu Shiido Desutinii)</vt:lpstr>
      <vt:lpstr>Naruto</vt:lpstr>
      <vt:lpstr>One Piece (Wan Piisu)</vt:lpstr>
      <vt:lpstr>Pocket Monsters (Pokemon)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Cartoons</dc:title>
  <dc:creator>Kieran Rance</dc:creator>
  <cp:lastModifiedBy>Inge Foley</cp:lastModifiedBy>
  <cp:revision>7</cp:revision>
  <dcterms:created xsi:type="dcterms:W3CDTF">2013-05-22T23:43:35Z</dcterms:created>
  <dcterms:modified xsi:type="dcterms:W3CDTF">2014-12-01T21:33:12Z</dcterms:modified>
</cp:coreProperties>
</file>