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4" autoAdjust="0"/>
    <p:restoredTop sz="94494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3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9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1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314D8B-6411-44C8-A7C2-CA68AB81CF4A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0EB8ECF-7387-4CCB-BCFD-26F11A95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youtube.com/watch?feature=player_detailpage&amp;v=SLpLYo-Z63M#t=1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ja-JP" altLang="en-US" sz="6000" dirty="0" smtClean="0"/>
              <a:t>けいご</a:t>
            </a:r>
            <a:r>
              <a:rPr lang="en-US" altLang="ja-JP" sz="1100" dirty="0"/>
              <a:t/>
            </a:r>
            <a:br>
              <a:rPr lang="en-US" altLang="ja-JP" sz="1100" dirty="0"/>
            </a:br>
            <a:r>
              <a:rPr lang="ja-JP" altLang="en-US" sz="11500" dirty="0"/>
              <a:t>敬語</a:t>
            </a:r>
            <a:endParaRPr lang="en-AU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953000"/>
            <a:ext cx="5918454" cy="1069848"/>
          </a:xfrm>
        </p:spPr>
        <p:txBody>
          <a:bodyPr/>
          <a:lstStyle/>
          <a:p>
            <a:pPr algn="ctr"/>
            <a:r>
              <a:rPr lang="en-US" dirty="0" smtClean="0"/>
              <a:t>Polite speech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829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109" y="1590776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ja-JP" altLang="en-US" sz="2400" dirty="0" smtClean="0">
                <a:solidFill>
                  <a:srgbClr val="FF0000"/>
                </a:solidFill>
              </a:rPr>
              <a:t>警護（けいご）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1028700" lvl="1" indent="-571500">
              <a:buFont typeface="Arial" pitchFamily="34" charset="0"/>
              <a:buChar char="•"/>
            </a:pPr>
            <a:r>
              <a:rPr lang="en-US" altLang="ja-JP" sz="2400" dirty="0" smtClean="0"/>
              <a:t>Extra polite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ja-JP" altLang="en-US" sz="2400" b="1" dirty="0" smtClean="0"/>
              <a:t>お</a:t>
            </a:r>
            <a:r>
              <a:rPr lang="ja-JP" altLang="en-US" sz="2400" dirty="0" smtClean="0"/>
              <a:t>なまえ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ja-JP" altLang="en-US" sz="2400" dirty="0" smtClean="0">
                <a:solidFill>
                  <a:srgbClr val="FF0000"/>
                </a:solidFill>
              </a:rPr>
              <a:t>丁寧語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ていねいご）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1028700" lvl="1" indent="-571500">
              <a:buFont typeface="Arial" pitchFamily="34" charset="0"/>
              <a:buChar char="•"/>
            </a:pPr>
            <a:r>
              <a:rPr lang="en-US" altLang="ja-JP" sz="2400" dirty="0" smtClean="0"/>
              <a:t>Polite 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ja-JP" altLang="en-US" sz="2400" dirty="0" smtClean="0"/>
              <a:t>～</a:t>
            </a:r>
            <a:r>
              <a:rPr lang="ja-JP" altLang="en-US" sz="2400" dirty="0"/>
              <a:t>ます</a:t>
            </a:r>
            <a:r>
              <a:rPr lang="ja-JP" altLang="en-US" sz="2400" dirty="0" smtClean="0"/>
              <a:t>、です</a:t>
            </a:r>
            <a:endParaRPr lang="en-US" altLang="ja-JP" sz="2400" dirty="0" smtClean="0"/>
          </a:p>
          <a:p>
            <a:pPr marL="1028700" lvl="1" indent="-571500">
              <a:buFont typeface="Arial" pitchFamily="34" charset="0"/>
              <a:buChar char="•"/>
            </a:pPr>
            <a:endParaRPr lang="en-US" altLang="ja-JP" sz="2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ja-JP" altLang="en-US" sz="2400" dirty="0" smtClean="0">
                <a:solidFill>
                  <a:srgbClr val="FF0000"/>
                </a:solidFill>
              </a:rPr>
              <a:t>砕けた日本語（くだけたにほんご）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400" dirty="0" smtClean="0"/>
              <a:t>Casual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400" dirty="0" smtClean="0"/>
              <a:t>Dict. forms, short form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309" y="1447800"/>
            <a:ext cx="3581400" cy="22204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0709" y="76200"/>
            <a:ext cx="7772400" cy="1609344"/>
          </a:xfrm>
        </p:spPr>
        <p:txBody>
          <a:bodyPr/>
          <a:lstStyle/>
          <a:p>
            <a:r>
              <a:rPr lang="en-US" sz="4400" b="1" dirty="0"/>
              <a:t>Levels of Japanese Speech</a:t>
            </a:r>
            <a:br>
              <a:rPr lang="en-US" sz="4400" b="1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47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ja-JP" b="1" dirty="0" smtClean="0"/>
              <a:t>What is </a:t>
            </a:r>
            <a:r>
              <a:rPr lang="ja-JP" altLang="en-US" b="1" dirty="0" smtClean="0"/>
              <a:t>敬語 けいご </a:t>
            </a:r>
            <a:r>
              <a:rPr lang="en-US" altLang="ja-JP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63" y="1371600"/>
            <a:ext cx="86868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Literally “respect language”</a:t>
            </a:r>
          </a:p>
          <a:p>
            <a:r>
              <a:rPr lang="en-US" sz="2400" dirty="0" smtClean="0"/>
              <a:t>When is it used?</a:t>
            </a:r>
          </a:p>
          <a:p>
            <a:pPr lvl="1"/>
            <a:r>
              <a:rPr lang="en-US" sz="2000" dirty="0" smtClean="0"/>
              <a:t>When speaking to someone “significantly higher in rank” – the president of your company, your teacher, someone you don’t know at all, a customer at your company/store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y employees when speaking to customers/clients</a:t>
            </a:r>
          </a:p>
          <a:p>
            <a:pPr lvl="1"/>
            <a:r>
              <a:rPr lang="en-US" sz="2000" dirty="0" smtClean="0"/>
              <a:t>By employees when speaking to representatives of another company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490" y="4038600"/>
            <a:ext cx="2881745" cy="1930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39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</a:t>
            </a:r>
            <a:r>
              <a:rPr lang="ja-JP" altLang="en-US" dirty="0"/>
              <a:t>敬語</a:t>
            </a:r>
            <a:r>
              <a:rPr lang="ja-JP" altLang="en-US" dirty="0" smtClean="0"/>
              <a:t>　けいご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431792"/>
          </a:xfrm>
        </p:spPr>
        <p:txBody>
          <a:bodyPr/>
          <a:lstStyle/>
          <a:p>
            <a:pPr marL="731520" lvl="1" indent="-457200">
              <a:buFont typeface="+mj-lt"/>
              <a:buAutoNum type="arabicPeriod"/>
            </a:pPr>
            <a:r>
              <a:rPr lang="ja-JP" altLang="en-US" sz="2400" dirty="0" smtClean="0">
                <a:solidFill>
                  <a:srgbClr val="FF0000"/>
                </a:solidFill>
              </a:rPr>
              <a:t>尊</a:t>
            </a:r>
            <a:r>
              <a:rPr lang="ja-JP" altLang="en-US" sz="2400" dirty="0">
                <a:solidFill>
                  <a:srgbClr val="FF0000"/>
                </a:solidFill>
              </a:rPr>
              <a:t>敬語（そんけいご</a:t>
            </a:r>
            <a:r>
              <a:rPr lang="ja-JP" altLang="en-US" sz="2400" dirty="0" smtClean="0">
                <a:solidFill>
                  <a:srgbClr val="FF0000"/>
                </a:solidFill>
              </a:rPr>
              <a:t>）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en-US" altLang="ja-JP" sz="2400" dirty="0">
                <a:solidFill>
                  <a:srgbClr val="FF0000"/>
                </a:solidFill>
              </a:rPr>
              <a:t>exalted respect lang.”</a:t>
            </a:r>
          </a:p>
          <a:p>
            <a:pPr lvl="2"/>
            <a:r>
              <a:rPr lang="en-US" altLang="ja-JP" dirty="0"/>
              <a:t>For using words to describe the “higher” person or their actions</a:t>
            </a:r>
          </a:p>
          <a:p>
            <a:pPr lvl="2"/>
            <a:r>
              <a:rPr lang="ja-JP" altLang="en-US" dirty="0"/>
              <a:t>おかあさん、御社（おんしゃ</a:t>
            </a:r>
            <a:r>
              <a:rPr lang="en-US" altLang="ja-JP" dirty="0"/>
              <a:t>; “lit. honorable company”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548640" lvl="2" indent="0">
              <a:buNone/>
            </a:pPr>
            <a:endParaRPr lang="en-US" altLang="ja-JP" dirty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sz="2400" dirty="0">
                <a:solidFill>
                  <a:srgbClr val="FF0000"/>
                </a:solidFill>
              </a:rPr>
              <a:t>謙譲語　（けんじょうご</a:t>
            </a:r>
            <a:r>
              <a:rPr lang="ja-JP" altLang="en-US" sz="2400" dirty="0" smtClean="0">
                <a:solidFill>
                  <a:srgbClr val="FF0000"/>
                </a:solidFill>
              </a:rPr>
              <a:t>）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en-US" altLang="ja-JP" sz="2400" dirty="0">
                <a:solidFill>
                  <a:srgbClr val="FF0000"/>
                </a:solidFill>
              </a:rPr>
              <a:t>modesty conveying lang.”</a:t>
            </a:r>
          </a:p>
          <a:p>
            <a:pPr lvl="2"/>
            <a:r>
              <a:rPr lang="en-US" dirty="0"/>
              <a:t>For using words to talk about yourself or your actions, or those within your in-group (family, company, etc.)</a:t>
            </a:r>
          </a:p>
          <a:p>
            <a:pPr lvl="2"/>
            <a:r>
              <a:rPr lang="ja-JP" altLang="en-US" dirty="0"/>
              <a:t>はは、弊社（へいしゃ、</a:t>
            </a:r>
            <a:r>
              <a:rPr lang="en-US" altLang="ja-JP" dirty="0"/>
              <a:t>”lit. bad/evil/shabby company”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548640" lvl="2" indent="0">
              <a:buNone/>
            </a:pPr>
            <a:endParaRPr lang="en-US" altLang="ja-JP" dirty="0"/>
          </a:p>
          <a:p>
            <a:pPr marL="617220" lvl="1" indent="-3429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General </a:t>
            </a:r>
            <a:r>
              <a:rPr lang="ja-JP" altLang="en-US" sz="2400" dirty="0">
                <a:solidFill>
                  <a:srgbClr val="FF0000"/>
                </a:solidFill>
              </a:rPr>
              <a:t>けいご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endParaRPr lang="en-US" altLang="ja-JP" sz="2400" dirty="0"/>
          </a:p>
          <a:p>
            <a:pPr lvl="2"/>
            <a:r>
              <a:rPr lang="en-US" altLang="ja-JP" dirty="0" smtClean="0"/>
              <a:t>used </a:t>
            </a:r>
            <a:r>
              <a:rPr lang="en-US" altLang="ja-JP" dirty="0"/>
              <a:t>when in a formal situation but not speaking directly about oneself or one’s conversation partner, or any people/things belonging to either party.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6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94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 smtClean="0"/>
              <a:t>謙譲語（けんじょうご）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94" y="1524000"/>
            <a:ext cx="8229600" cy="5029200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z="7000" dirty="0" smtClean="0"/>
              <a:t>Examples:</a:t>
            </a:r>
            <a:endParaRPr lang="en-US" altLang="ja-JP" sz="7000" dirty="0"/>
          </a:p>
          <a:p>
            <a:r>
              <a:rPr lang="ja-JP" altLang="en-US" sz="3400" b="1" dirty="0" smtClean="0">
                <a:solidFill>
                  <a:srgbClr val="00B0F0"/>
                </a:solidFill>
              </a:rPr>
              <a:t>申す（もうす</a:t>
            </a:r>
            <a:r>
              <a:rPr lang="ja-JP" altLang="en-US" sz="3400" b="1" dirty="0" smtClean="0"/>
              <a:t>）</a:t>
            </a:r>
            <a:endParaRPr lang="en-US" altLang="ja-JP" sz="3400" b="1" dirty="0" smtClean="0"/>
          </a:p>
          <a:p>
            <a:pPr lvl="1"/>
            <a:r>
              <a:rPr lang="ja-JP" altLang="en-US" sz="3400" dirty="0" smtClean="0"/>
              <a:t>田中ひろこと申します。</a:t>
            </a:r>
            <a:endParaRPr lang="en-US" altLang="ja-JP" sz="3400" dirty="0" smtClean="0"/>
          </a:p>
          <a:p>
            <a:pPr lvl="1"/>
            <a:endParaRPr lang="en-US" altLang="ja-JP" sz="3400" dirty="0" smtClean="0"/>
          </a:p>
          <a:p>
            <a:r>
              <a:rPr lang="ja-JP" altLang="en-US" sz="3400" b="1" dirty="0" smtClean="0">
                <a:solidFill>
                  <a:srgbClr val="00B0F0"/>
                </a:solidFill>
              </a:rPr>
              <a:t>おる</a:t>
            </a:r>
            <a:endParaRPr lang="en-US" altLang="ja-JP" sz="3400" b="1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sz="3400" dirty="0" smtClean="0"/>
              <a:t>けんじょうご</a:t>
            </a:r>
            <a:r>
              <a:rPr lang="en-US" altLang="ja-JP" sz="3400" dirty="0" smtClean="0"/>
              <a:t> form of </a:t>
            </a:r>
            <a:r>
              <a:rPr lang="ja-JP" altLang="en-US" sz="3400" dirty="0" smtClean="0"/>
              <a:t>いる</a:t>
            </a:r>
            <a:endParaRPr lang="en-US" altLang="ja-JP" sz="3400" dirty="0" smtClean="0"/>
          </a:p>
          <a:p>
            <a:pPr lvl="1"/>
            <a:r>
              <a:rPr lang="ja-JP" altLang="en-US" sz="3400" dirty="0" smtClean="0"/>
              <a:t>ご</a:t>
            </a:r>
            <a:r>
              <a:rPr lang="ja-JP" altLang="en-US" sz="3400" dirty="0"/>
              <a:t>来店を心よりお待ちしておりま</a:t>
            </a:r>
            <a:r>
              <a:rPr lang="ja-JP" altLang="en-US" sz="3400" dirty="0" smtClean="0"/>
              <a:t>す。</a:t>
            </a:r>
            <a:endParaRPr lang="en-US" altLang="ja-JP" sz="3400" dirty="0" smtClean="0"/>
          </a:p>
          <a:p>
            <a:pPr lvl="1"/>
            <a:endParaRPr lang="en-US" altLang="ja-JP" sz="3400" dirty="0" smtClean="0"/>
          </a:p>
          <a:p>
            <a:r>
              <a:rPr lang="ja-JP" altLang="en-US" sz="3400" b="1" dirty="0">
                <a:solidFill>
                  <a:srgbClr val="00B0F0"/>
                </a:solidFill>
              </a:rPr>
              <a:t>いた</a:t>
            </a:r>
            <a:r>
              <a:rPr lang="ja-JP" altLang="en-US" sz="3400" b="1" dirty="0" smtClean="0">
                <a:solidFill>
                  <a:srgbClr val="00B0F0"/>
                </a:solidFill>
              </a:rPr>
              <a:t>す</a:t>
            </a:r>
            <a:endParaRPr lang="en-US" altLang="ja-JP" sz="3400" b="1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sz="3400" dirty="0"/>
              <a:t>けんじょう</a:t>
            </a:r>
            <a:r>
              <a:rPr lang="ja-JP" altLang="en-US" sz="3400" dirty="0" smtClean="0"/>
              <a:t>ご</a:t>
            </a:r>
            <a:r>
              <a:rPr lang="en-US" altLang="ja-JP" sz="3400" dirty="0" smtClean="0"/>
              <a:t> form of </a:t>
            </a:r>
            <a:r>
              <a:rPr lang="ja-JP" altLang="en-US" sz="3400" dirty="0" smtClean="0"/>
              <a:t>する</a:t>
            </a:r>
            <a:endParaRPr lang="en-US" altLang="ja-JP" sz="3400" dirty="0" smtClean="0"/>
          </a:p>
          <a:p>
            <a:pPr lvl="1"/>
            <a:r>
              <a:rPr lang="ja-JP" altLang="en-US" sz="3400" dirty="0"/>
              <a:t>どう</a:t>
            </a:r>
            <a:r>
              <a:rPr lang="ja-JP" altLang="en-US" sz="3400" dirty="0" smtClean="0"/>
              <a:t>ぞよろしくおねがいいたします。</a:t>
            </a:r>
            <a:endParaRPr lang="en-US" altLang="ja-JP" sz="3400" dirty="0" smtClean="0"/>
          </a:p>
          <a:p>
            <a:pPr lvl="1"/>
            <a:endParaRPr lang="en-US" altLang="ja-JP" sz="3400" dirty="0" smtClean="0"/>
          </a:p>
          <a:p>
            <a:r>
              <a:rPr lang="ja-JP" altLang="en-US" sz="3400" b="1" dirty="0">
                <a:solidFill>
                  <a:srgbClr val="00B0F0"/>
                </a:solidFill>
              </a:rPr>
              <a:t>いただく</a:t>
            </a:r>
            <a:endParaRPr lang="en-US" altLang="ja-JP" sz="3400" b="1" dirty="0">
              <a:solidFill>
                <a:srgbClr val="00B0F0"/>
              </a:solidFill>
            </a:endParaRPr>
          </a:p>
          <a:p>
            <a:pPr lvl="1"/>
            <a:r>
              <a:rPr lang="ja-JP" altLang="en-US" sz="3400" dirty="0" smtClean="0"/>
              <a:t>けんじょうご</a:t>
            </a:r>
            <a:r>
              <a:rPr lang="en-US" altLang="ja-JP" sz="3400" dirty="0" smtClean="0"/>
              <a:t> form of </a:t>
            </a:r>
            <a:r>
              <a:rPr lang="ja-JP" altLang="en-US" sz="3400" dirty="0" smtClean="0"/>
              <a:t>くれる</a:t>
            </a:r>
            <a:r>
              <a:rPr lang="en-US" altLang="ja-JP" sz="3400" dirty="0" smtClean="0"/>
              <a:t> (to receive)</a:t>
            </a:r>
          </a:p>
          <a:p>
            <a:pPr lvl="1"/>
            <a:r>
              <a:rPr lang="en-US" altLang="ja-JP" sz="3400" dirty="0" smtClean="0"/>
              <a:t>We’ll look at this more later.</a:t>
            </a:r>
          </a:p>
          <a:p>
            <a:pPr lvl="1"/>
            <a:endParaRPr lang="en-US" altLang="ja-JP" sz="3000" dirty="0" smtClean="0"/>
          </a:p>
          <a:p>
            <a:endParaRPr lang="en-US" altLang="ja-JP" sz="3400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143000"/>
            <a:ext cx="497205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21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562856" cy="3227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General </a:t>
            </a:r>
            <a:r>
              <a:rPr lang="ja-JP" altLang="en-US" b="1" dirty="0" smtClean="0"/>
              <a:t>け</a:t>
            </a:r>
            <a:r>
              <a:rPr lang="ja-JP" altLang="en-US" b="1" dirty="0"/>
              <a:t>いご・ていねいご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144"/>
            <a:ext cx="4800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000" dirty="0" smtClean="0"/>
              <a:t>Examples:</a:t>
            </a:r>
          </a:p>
          <a:p>
            <a:r>
              <a:rPr lang="ja-JP" altLang="en-US" sz="1900" dirty="0" smtClean="0">
                <a:solidFill>
                  <a:srgbClr val="00B0F0"/>
                </a:solidFill>
              </a:rPr>
              <a:t>でございます</a:t>
            </a:r>
            <a:r>
              <a:rPr lang="ja-JP" altLang="en-US" sz="1900" dirty="0" smtClean="0"/>
              <a:t>　</a:t>
            </a:r>
            <a:endParaRPr lang="en-US" altLang="ja-JP" sz="1900" dirty="0"/>
          </a:p>
          <a:p>
            <a:pPr lvl="1"/>
            <a:r>
              <a:rPr lang="ja-JP" altLang="en-US" sz="1900" dirty="0" smtClean="0"/>
              <a:t>けいご</a:t>
            </a:r>
            <a:r>
              <a:rPr lang="en-US" altLang="ja-JP" sz="1900" dirty="0" smtClean="0"/>
              <a:t> equivalent of </a:t>
            </a:r>
            <a:r>
              <a:rPr lang="ja-JP" altLang="en-US" sz="1900" dirty="0" smtClean="0"/>
              <a:t>です</a:t>
            </a:r>
            <a:endParaRPr lang="en-US" altLang="ja-JP" sz="1900" dirty="0" smtClean="0"/>
          </a:p>
          <a:p>
            <a:pPr lvl="1"/>
            <a:r>
              <a:rPr lang="ja-JP" altLang="en-US" sz="1900" dirty="0"/>
              <a:t>こちらは小林けんじでございます</a:t>
            </a:r>
            <a:r>
              <a:rPr lang="ja-JP" altLang="en-US" sz="1900" dirty="0" smtClean="0"/>
              <a:t>。</a:t>
            </a:r>
            <a:endParaRPr lang="en-US" altLang="ja-JP" sz="1900" dirty="0" smtClean="0"/>
          </a:p>
          <a:p>
            <a:pPr lvl="1"/>
            <a:endParaRPr lang="en-US" altLang="ja-JP" sz="1900" dirty="0" smtClean="0"/>
          </a:p>
          <a:p>
            <a:r>
              <a:rPr lang="ja-JP" altLang="en-US" sz="1900" dirty="0">
                <a:solidFill>
                  <a:srgbClr val="00B0F0"/>
                </a:solidFill>
              </a:rPr>
              <a:t>こちら</a:t>
            </a:r>
            <a:r>
              <a:rPr lang="ja-JP" altLang="en-US" sz="1900" dirty="0" smtClean="0">
                <a:solidFill>
                  <a:srgbClr val="00B0F0"/>
                </a:solidFill>
              </a:rPr>
              <a:t>・そちら・あちら</a:t>
            </a:r>
            <a:r>
              <a:rPr lang="en-US" altLang="ja-JP" sz="1900" dirty="0" smtClean="0"/>
              <a:t>	</a:t>
            </a:r>
          </a:p>
          <a:p>
            <a:pPr lvl="1"/>
            <a:r>
              <a:rPr lang="ja-JP" altLang="en-US" sz="1900" dirty="0" smtClean="0"/>
              <a:t>これ、ここ、この</a:t>
            </a:r>
            <a:r>
              <a:rPr lang="en-US" altLang="ja-JP" sz="1900" dirty="0" smtClean="0"/>
              <a:t> – Can mean this one/person, here, this direction/way depending on context.</a:t>
            </a:r>
          </a:p>
          <a:p>
            <a:pPr lvl="1"/>
            <a:r>
              <a:rPr lang="ja-JP" altLang="en-US" sz="1900" dirty="0"/>
              <a:t>こちらでございます</a:t>
            </a:r>
            <a:r>
              <a:rPr lang="ja-JP" altLang="en-US" sz="1900" dirty="0" smtClean="0"/>
              <a:t>。</a:t>
            </a:r>
            <a:endParaRPr lang="en-US" altLang="ja-JP" sz="19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514600"/>
            <a:ext cx="3642697" cy="3066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88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 smtClean="0"/>
              <a:t>尊敬語（そんけいご）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53340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4300" dirty="0" smtClean="0"/>
              <a:t>Examples:</a:t>
            </a:r>
          </a:p>
          <a:p>
            <a:r>
              <a:rPr lang="ja-JP" altLang="en-US" sz="2700" dirty="0" smtClean="0">
                <a:solidFill>
                  <a:srgbClr val="00B0F0"/>
                </a:solidFill>
              </a:rPr>
              <a:t>いらっしゃる</a:t>
            </a:r>
            <a:r>
              <a:rPr lang="ja-JP" altLang="en-US" sz="2700" dirty="0" smtClean="0"/>
              <a:t>　</a:t>
            </a:r>
            <a:endParaRPr lang="en-US" altLang="ja-JP" sz="2700" dirty="0"/>
          </a:p>
          <a:p>
            <a:pPr lvl="1"/>
            <a:r>
              <a:rPr lang="ja-JP" altLang="en-US" sz="2700" dirty="0" smtClean="0"/>
              <a:t>そんけいご</a:t>
            </a:r>
            <a:r>
              <a:rPr lang="en-US" altLang="ja-JP" sz="2700" dirty="0" smtClean="0"/>
              <a:t> equivalent of </a:t>
            </a:r>
            <a:r>
              <a:rPr lang="ja-JP" altLang="en-US" sz="2700" dirty="0"/>
              <a:t>いる</a:t>
            </a:r>
            <a:r>
              <a:rPr lang="ja-JP" altLang="en-US" sz="2700" dirty="0" smtClean="0"/>
              <a:t>、行く、来る</a:t>
            </a:r>
            <a:endParaRPr lang="en-US" altLang="ja-JP" sz="2700" dirty="0" smtClean="0"/>
          </a:p>
          <a:p>
            <a:pPr lvl="1"/>
            <a:r>
              <a:rPr lang="ja-JP" altLang="en-US" sz="2700" dirty="0"/>
              <a:t>おす</a:t>
            </a:r>
            <a:r>
              <a:rPr lang="ja-JP" altLang="en-US" sz="2700" dirty="0" smtClean="0"/>
              <a:t>か先生がいらっしゃいますか。</a:t>
            </a:r>
            <a:endParaRPr lang="en-US" altLang="ja-JP" sz="2700" dirty="0" smtClean="0"/>
          </a:p>
          <a:p>
            <a:pPr lvl="1"/>
            <a:r>
              <a:rPr lang="ja-JP" altLang="en-US" sz="2700" dirty="0" smtClean="0"/>
              <a:t>いらっしゃいませ！</a:t>
            </a:r>
            <a:endParaRPr lang="en-US" altLang="ja-JP" sz="2700" dirty="0" smtClean="0"/>
          </a:p>
          <a:p>
            <a:pPr lvl="1"/>
            <a:endParaRPr lang="en-US" altLang="ja-JP" sz="2700" dirty="0" smtClean="0"/>
          </a:p>
          <a:p>
            <a:r>
              <a:rPr lang="ja-JP" altLang="en-US" sz="2700" dirty="0">
                <a:solidFill>
                  <a:srgbClr val="00B0F0"/>
                </a:solidFill>
              </a:rPr>
              <a:t>でいらっしゃ</a:t>
            </a:r>
            <a:r>
              <a:rPr lang="ja-JP" altLang="en-US" sz="2700" dirty="0" smtClean="0">
                <a:solidFill>
                  <a:srgbClr val="00B0F0"/>
                </a:solidFill>
              </a:rPr>
              <a:t>る</a:t>
            </a:r>
            <a:endParaRPr lang="en-US" altLang="ja-JP" sz="2700" dirty="0" smtClean="0">
              <a:solidFill>
                <a:srgbClr val="00B0F0"/>
              </a:solidFill>
            </a:endParaRPr>
          </a:p>
          <a:p>
            <a:pPr lvl="1"/>
            <a:r>
              <a:rPr lang="en-US" altLang="ja-JP" sz="2700" dirty="0" smtClean="0"/>
              <a:t>Equivalent of </a:t>
            </a:r>
            <a:r>
              <a:rPr lang="ja-JP" altLang="en-US" sz="2700" dirty="0" smtClean="0"/>
              <a:t>です</a:t>
            </a:r>
            <a:r>
              <a:rPr lang="en-US" altLang="ja-JP" sz="2700" dirty="0" smtClean="0"/>
              <a:t> when talking about a person to whom you must show respect</a:t>
            </a:r>
          </a:p>
          <a:p>
            <a:pPr lvl="1"/>
            <a:endParaRPr lang="en-US" altLang="ja-JP" sz="2700" dirty="0" smtClean="0"/>
          </a:p>
          <a:p>
            <a:r>
              <a:rPr lang="ja-JP" altLang="en-US" sz="2700" dirty="0" smtClean="0">
                <a:solidFill>
                  <a:srgbClr val="00B0F0"/>
                </a:solidFill>
              </a:rPr>
              <a:t>様</a:t>
            </a:r>
            <a:r>
              <a:rPr lang="ja-JP" altLang="en-US" sz="2700" dirty="0">
                <a:solidFill>
                  <a:srgbClr val="00B0F0"/>
                </a:solidFill>
              </a:rPr>
              <a:t>（さま</a:t>
            </a:r>
            <a:r>
              <a:rPr lang="ja-JP" altLang="en-US" sz="2700" dirty="0" smtClean="0">
                <a:solidFill>
                  <a:srgbClr val="00B0F0"/>
                </a:solidFill>
              </a:rPr>
              <a:t>）</a:t>
            </a:r>
            <a:endParaRPr lang="en-US" altLang="ja-JP" sz="2700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sz="2700" dirty="0"/>
              <a:t>そんけい</a:t>
            </a:r>
            <a:r>
              <a:rPr lang="ja-JP" altLang="en-US" sz="2700" dirty="0" smtClean="0"/>
              <a:t>ご</a:t>
            </a:r>
            <a:r>
              <a:rPr lang="en-US" altLang="ja-JP" sz="2700" dirty="0"/>
              <a:t> </a:t>
            </a:r>
            <a:r>
              <a:rPr lang="en-US" altLang="ja-JP" sz="2700" dirty="0" smtClean="0"/>
              <a:t>equivalent of </a:t>
            </a:r>
            <a:r>
              <a:rPr lang="ja-JP" altLang="en-US" sz="2700" dirty="0" smtClean="0"/>
              <a:t>さん</a:t>
            </a:r>
            <a:endParaRPr lang="en-US" altLang="ja-JP" sz="2700" dirty="0" smtClean="0"/>
          </a:p>
          <a:p>
            <a:pPr lvl="1"/>
            <a:endParaRPr lang="en-US" altLang="ja-JP" sz="2700" dirty="0" smtClean="0"/>
          </a:p>
          <a:p>
            <a:r>
              <a:rPr lang="ja-JP" altLang="en-US" sz="2700" dirty="0" smtClean="0">
                <a:solidFill>
                  <a:srgbClr val="00B0F0"/>
                </a:solidFill>
              </a:rPr>
              <a:t>なさる</a:t>
            </a:r>
            <a:endParaRPr lang="en-US" altLang="ja-JP" sz="2700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sz="2700" dirty="0" smtClean="0"/>
              <a:t>そんけいご</a:t>
            </a:r>
            <a:r>
              <a:rPr lang="en-US" altLang="ja-JP" sz="2700" dirty="0" smtClean="0"/>
              <a:t> equivalent of </a:t>
            </a:r>
            <a:r>
              <a:rPr lang="ja-JP" altLang="en-US" sz="2700" dirty="0" smtClean="0"/>
              <a:t>する</a:t>
            </a:r>
            <a:endParaRPr lang="en-US" altLang="ja-JP" sz="2700" dirty="0" smtClean="0"/>
          </a:p>
          <a:p>
            <a:pPr lvl="1"/>
            <a:r>
              <a:rPr lang="ja-JP" altLang="en-US" sz="2700" dirty="0" smtClean="0"/>
              <a:t>入院なさるかんじゃさまへ</a:t>
            </a:r>
            <a:endParaRPr lang="en-US" altLang="ja-JP" sz="2700" dirty="0" smtClean="0"/>
          </a:p>
          <a:p>
            <a:pPr lvl="1"/>
            <a:endParaRPr lang="en-US" altLang="ja-JP" sz="2600" dirty="0" smtClean="0"/>
          </a:p>
          <a:p>
            <a:pPr lvl="1"/>
            <a:endParaRPr lang="en-US" altLang="ja-JP" sz="2600" dirty="0" smtClean="0"/>
          </a:p>
          <a:p>
            <a:pPr lvl="1"/>
            <a:endParaRPr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229160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 smtClean="0"/>
              <a:t>聞く練習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000" dirty="0" smtClean="0">
                <a:hlinkClick r:id="rId2"/>
              </a:rPr>
              <a:t>http://www.youtube.com/watch?feature=player_detailpage&amp;v=SLpLYo-Z63M#t=172</a:t>
            </a:r>
            <a:r>
              <a:rPr lang="ja-JP" altLang="en-US" sz="1000" dirty="0"/>
              <a:t>　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敬語を聞いたら、書いてください。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男の人は何をしに来ましたか。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52800"/>
            <a:ext cx="4343400" cy="346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18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400" b="1" dirty="0" smtClean="0"/>
              <a:t>練習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a polite self introduction.</a:t>
            </a:r>
          </a:p>
          <a:p>
            <a:r>
              <a:rPr lang="en-US" dirty="0" smtClean="0"/>
              <a:t>Practice giving it to a partner/the class.</a:t>
            </a:r>
          </a:p>
          <a:p>
            <a:r>
              <a:rPr lang="en-US" dirty="0" smtClean="0"/>
              <a:t>Write out a polite conversation between yourself and the president of another company, whom you are meeting for the first time.</a:t>
            </a:r>
          </a:p>
          <a:p>
            <a:r>
              <a:rPr lang="en-US" dirty="0" smtClean="0"/>
              <a:t>Practice it with a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2431</TotalTime>
  <Words>417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HG明朝B</vt:lpstr>
      <vt:lpstr>Arial</vt:lpstr>
      <vt:lpstr>Rockwell</vt:lpstr>
      <vt:lpstr>Rockwell Condensed</vt:lpstr>
      <vt:lpstr>Wingdings</vt:lpstr>
      <vt:lpstr>Wood Type</vt:lpstr>
      <vt:lpstr>けいご 敬語</vt:lpstr>
      <vt:lpstr>Levels of Japanese Speech </vt:lpstr>
      <vt:lpstr>What is 敬語 けいご ?</vt:lpstr>
      <vt:lpstr>Three types of 敬語　けいご</vt:lpstr>
      <vt:lpstr>謙譲語（けんじょうご）</vt:lpstr>
      <vt:lpstr>General けいご・ていねいご</vt:lpstr>
      <vt:lpstr>尊敬語（そんけいご）</vt:lpstr>
      <vt:lpstr>聞く練習 http://www.youtube.com/watch?feature=player_detailpage&amp;v=SLpLYo-Z63M#t=172　</vt:lpstr>
      <vt:lpstr>練習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</dc:creator>
  <cp:lastModifiedBy>billinge</cp:lastModifiedBy>
  <cp:revision>26</cp:revision>
  <dcterms:created xsi:type="dcterms:W3CDTF">2013-09-01T01:53:12Z</dcterms:created>
  <dcterms:modified xsi:type="dcterms:W3CDTF">2013-09-06T12:05:34Z</dcterms:modified>
</cp:coreProperties>
</file>