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ACDB3CC-F982-40F9-8DD6-BCC9AFBF44BD}" type="datetime1">
              <a:rPr lang="en-US" smtClean="0"/>
              <a:pPr/>
              <a:t>11/15/2013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49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C3EB-42FB-4C38-8CAE-7A1293B83421}" type="datetime1">
              <a:rPr lang="en-US" smtClean="0"/>
              <a:pPr/>
              <a:t>11/15/2013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33390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C3EB-42FB-4C38-8CAE-7A1293B83421}" type="datetime1">
              <a:rPr lang="en-US" smtClean="0"/>
              <a:pPr/>
              <a:t>11/15/2013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31751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C3EB-42FB-4C38-8CAE-7A1293B83421}" type="datetime1">
              <a:rPr lang="en-US" smtClean="0"/>
              <a:pPr/>
              <a:t>11/15/2013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34994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C3EB-42FB-4C38-8CAE-7A1293B83421}" type="datetime1">
              <a:rPr lang="en-US" smtClean="0"/>
              <a:pPr/>
              <a:t>11/15/2013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4851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C3EB-42FB-4C38-8CAE-7A1293B83421}" type="datetime1">
              <a:rPr lang="en-US" smtClean="0"/>
              <a:pPr/>
              <a:t>11/15/2013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03484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C3EB-42FB-4C38-8CAE-7A1293B83421}" type="datetime1">
              <a:rPr lang="en-US" smtClean="0"/>
              <a:pPr/>
              <a:t>11/15/2013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0328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114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410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6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59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12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11/15/2013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34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11/15/2013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670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11/15/2013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587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0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0FC3EB-42FB-4C38-8CAE-7A1293B83421}" type="datetime1">
              <a:rPr lang="en-US" smtClean="0"/>
              <a:pPr/>
              <a:t>11/15/2013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78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これ、それ、あれ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Using Demonstrative Adjectives to indicate things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1782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44738" y="915988"/>
            <a:ext cx="6799262" cy="1303337"/>
          </a:xfrm>
        </p:spPr>
        <p:txBody>
          <a:bodyPr/>
          <a:lstStyle/>
          <a:p>
            <a:r>
              <a:rPr lang="en-US" dirty="0" smtClean="0"/>
              <a:t>Answering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61571" y="2032000"/>
            <a:ext cx="734785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A: </a:t>
            </a:r>
            <a:r>
              <a:rPr lang="ja-JP" altLang="en-US" sz="3600" dirty="0" smtClean="0"/>
              <a:t>あれはペンです。</a:t>
            </a:r>
            <a:endParaRPr lang="en-AU" altLang="ja-JP" sz="3600" dirty="0" smtClean="0"/>
          </a:p>
          <a:p>
            <a:r>
              <a:rPr lang="en-AU" sz="3600" dirty="0" smtClean="0"/>
              <a:t>Are </a:t>
            </a:r>
            <a:r>
              <a:rPr lang="en-AU" sz="3600" dirty="0" err="1" smtClean="0"/>
              <a:t>wa</a:t>
            </a:r>
            <a:r>
              <a:rPr lang="en-AU" sz="3600" dirty="0" smtClean="0"/>
              <a:t> pen </a:t>
            </a:r>
            <a:r>
              <a:rPr lang="en-AU" sz="3600" dirty="0" err="1" smtClean="0"/>
              <a:t>desu</a:t>
            </a:r>
            <a:r>
              <a:rPr lang="en-AU" sz="3600" dirty="0" smtClean="0"/>
              <a:t>.</a:t>
            </a:r>
          </a:p>
          <a:p>
            <a:r>
              <a:rPr lang="en-AU" sz="3200" dirty="0" smtClean="0"/>
              <a:t>(That </a:t>
            </a:r>
            <a:r>
              <a:rPr lang="en-AU" sz="3200" dirty="0"/>
              <a:t>(</a:t>
            </a:r>
            <a:r>
              <a:rPr lang="en-AU" sz="3200" dirty="0" smtClean="0"/>
              <a:t>over there) is a pen.)</a:t>
            </a:r>
            <a:endParaRPr lang="en-US" sz="3200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rcRect t="-24053" b="-24053"/>
          <a:stretch>
            <a:fillRect/>
          </a:stretch>
        </p:blipFill>
        <p:spPr>
          <a:xfrm>
            <a:off x="5660571" y="3180620"/>
            <a:ext cx="3276863" cy="3592151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17714" y="1879237"/>
            <a:ext cx="5442857" cy="2475049"/>
          </a:xfrm>
          <a:prstGeom prst="wedgeEllipseCallout">
            <a:avLst>
              <a:gd name="adj1" fmla="val 68167"/>
              <a:gd name="adj2" fmla="val 23314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9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 dirty="0" smtClean="0"/>
              <a:t>どれ</a:t>
            </a:r>
            <a:r>
              <a:rPr lang="en-US" altLang="ja-JP" dirty="0" smtClean="0"/>
              <a:t> (</a:t>
            </a:r>
            <a:r>
              <a:rPr lang="en-US" altLang="ja-JP" dirty="0" err="1" smtClean="0"/>
              <a:t>dore</a:t>
            </a:r>
            <a:r>
              <a:rPr lang="en-US" altLang="ja-JP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E.g. </a:t>
            </a:r>
            <a:r>
              <a:rPr lang="ja-JP" altLang="en-US" dirty="0" smtClean="0"/>
              <a:t>ぺんは</a:t>
            </a:r>
            <a:r>
              <a:rPr lang="ja-JP" altLang="en-US" dirty="0" smtClean="0">
                <a:solidFill>
                  <a:srgbClr val="FF0000"/>
                </a:solidFill>
              </a:rPr>
              <a:t>どれ</a:t>
            </a:r>
            <a:r>
              <a:rPr lang="ja-JP" altLang="en-US" dirty="0" smtClean="0"/>
              <a:t>ですか？</a:t>
            </a:r>
            <a:endParaRPr lang="en-AU" altLang="ja-JP" dirty="0" smtClean="0"/>
          </a:p>
          <a:p>
            <a:pPr marL="0" indent="0">
              <a:buNone/>
            </a:pPr>
            <a:r>
              <a:rPr lang="en-AU" dirty="0" smtClean="0"/>
              <a:t>D</a:t>
            </a:r>
            <a:r>
              <a:rPr lang="en-US" dirty="0" smtClean="0"/>
              <a:t>ore </a:t>
            </a:r>
            <a:r>
              <a:rPr lang="en-US" dirty="0" err="1" smtClean="0"/>
              <a:t>wa</a:t>
            </a:r>
            <a:r>
              <a:rPr lang="en-US" dirty="0" smtClean="0"/>
              <a:t> pen </a:t>
            </a:r>
            <a:r>
              <a:rPr lang="en-US" dirty="0" err="1" smtClean="0"/>
              <a:t>desu</a:t>
            </a:r>
            <a:r>
              <a:rPr lang="en-US" dirty="0" smtClean="0"/>
              <a:t> </a:t>
            </a:r>
            <a:r>
              <a:rPr lang="en-US" dirty="0" err="1" smtClean="0"/>
              <a:t>ka</a:t>
            </a:r>
            <a:r>
              <a:rPr lang="en-US" dirty="0" smtClean="0"/>
              <a:t>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*Notice </a:t>
            </a:r>
            <a:r>
              <a:rPr lang="ja-JP" altLang="en-US" dirty="0" smtClean="0"/>
              <a:t>どれ</a:t>
            </a:r>
            <a:r>
              <a:rPr lang="en-US" altLang="ja-JP" dirty="0" smtClean="0"/>
              <a:t> comes in the middle</a:t>
            </a:r>
          </a:p>
          <a:p>
            <a:pPr marL="0" indent="0">
              <a:buNone/>
            </a:pPr>
            <a:r>
              <a:rPr lang="en-US" dirty="0"/>
              <a:t>o</a:t>
            </a:r>
            <a:r>
              <a:rPr lang="en-US" dirty="0" smtClean="0"/>
              <a:t>f the sentence instead of </a:t>
            </a:r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t the beginning.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492" y="2038388"/>
            <a:ext cx="3153228" cy="412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47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Work in pair.</a:t>
            </a:r>
          </a:p>
          <a:p>
            <a:r>
              <a:rPr lang="en-US" sz="3600" dirty="0" smtClean="0"/>
              <a:t>Make a skit with three – four dialogues using </a:t>
            </a:r>
            <a:r>
              <a:rPr lang="ja-JP" altLang="en-US" sz="3600" dirty="0" smtClean="0"/>
              <a:t>これ</a:t>
            </a:r>
            <a:r>
              <a:rPr lang="en-AU" altLang="ja-JP" sz="3600" dirty="0" smtClean="0"/>
              <a:t>, </a:t>
            </a:r>
            <a:r>
              <a:rPr lang="ja-JP" altLang="en-US" sz="3600" dirty="0" smtClean="0"/>
              <a:t>それ、あれ</a:t>
            </a:r>
            <a:r>
              <a:rPr lang="en-US" altLang="ja-JP" sz="3600" dirty="0" smtClean="0"/>
              <a:t> to ask and indicate about classroom objects.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901" y="710504"/>
            <a:ext cx="1508700" cy="1508700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2824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z="5400" dirty="0" smtClean="0"/>
              <a:t>これ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9563" y="1814780"/>
            <a:ext cx="3856037" cy="322844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err="1" smtClean="0"/>
              <a:t>Kore</a:t>
            </a:r>
            <a:r>
              <a:rPr lang="en-US" sz="2400" dirty="0" smtClean="0"/>
              <a:t> – This one (used for things within your reach – closer to you)</a:t>
            </a:r>
          </a:p>
          <a:p>
            <a:pPr algn="ctr"/>
            <a:endParaRPr lang="en-US" sz="1300" dirty="0"/>
          </a:p>
          <a:p>
            <a:pPr algn="ctr"/>
            <a:r>
              <a:rPr lang="en-US" sz="1300" dirty="0"/>
              <a:t>http://</a:t>
            </a:r>
            <a:r>
              <a:rPr lang="en-US" sz="1300" dirty="0" err="1"/>
              <a:t>katanepc.exblog.jp</a:t>
            </a:r>
            <a:r>
              <a:rPr lang="en-US" sz="1300" dirty="0"/>
              <a:t>/2590780/</a:t>
            </a:r>
          </a:p>
        </p:txBody>
      </p:sp>
    </p:spTree>
    <p:extLst>
      <p:ext uri="{BB962C8B-B14F-4D97-AF65-F5344CB8AC3E}">
        <p14:creationId xmlns:p14="http://schemas.microsoft.com/office/powerpoint/2010/main" val="3626341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z="5400" dirty="0" smtClean="0"/>
              <a:t>それ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9563" y="1919201"/>
            <a:ext cx="3856037" cy="301959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Sore – that one (used to describe things close to you, but out of your reach – closer to the listener)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2037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z="5400" dirty="0" smtClean="0"/>
              <a:t>あれ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9563" y="2001963"/>
            <a:ext cx="3856037" cy="285407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Are – that one </a:t>
            </a:r>
            <a:r>
              <a:rPr lang="en-US" sz="2400" u="sng" dirty="0" smtClean="0"/>
              <a:t>over there</a:t>
            </a:r>
            <a:r>
              <a:rPr lang="en-US" sz="2400" dirty="0" smtClean="0"/>
              <a:t> (used to describe things far away from both of you)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1807419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44738" y="915988"/>
            <a:ext cx="6799262" cy="13033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Asking about things near to the speaker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34143" y="2413000"/>
            <a:ext cx="723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/>
              <a:t>Q</a:t>
            </a:r>
            <a:r>
              <a:rPr lang="ja-JP" altLang="en-US" sz="3600" dirty="0" smtClean="0"/>
              <a:t>：これはなんですか？</a:t>
            </a:r>
            <a:endParaRPr lang="en-AU" altLang="ja-JP" sz="3600" dirty="0" smtClean="0"/>
          </a:p>
          <a:p>
            <a:r>
              <a:rPr lang="en-AU" sz="3600" dirty="0" err="1" smtClean="0"/>
              <a:t>Kore</a:t>
            </a:r>
            <a:r>
              <a:rPr lang="en-AU" sz="3600" dirty="0" smtClean="0"/>
              <a:t> </a:t>
            </a:r>
            <a:r>
              <a:rPr lang="en-AU" sz="3600" dirty="0" err="1" smtClean="0"/>
              <a:t>wa</a:t>
            </a:r>
            <a:r>
              <a:rPr lang="en-AU" sz="3600" dirty="0" smtClean="0"/>
              <a:t> nan </a:t>
            </a:r>
            <a:r>
              <a:rPr lang="en-AU" sz="3600" dirty="0" err="1" smtClean="0"/>
              <a:t>desu</a:t>
            </a:r>
            <a:r>
              <a:rPr lang="en-AU" sz="3600" dirty="0" smtClean="0"/>
              <a:t> </a:t>
            </a:r>
            <a:r>
              <a:rPr lang="en-AU" sz="3600" dirty="0" err="1" smtClean="0"/>
              <a:t>ka</a:t>
            </a:r>
            <a:r>
              <a:rPr lang="en-AU" sz="3600" dirty="0" smtClean="0"/>
              <a:t>?</a:t>
            </a:r>
          </a:p>
          <a:p>
            <a:r>
              <a:rPr lang="en-AU" sz="2400" dirty="0" smtClean="0"/>
              <a:t>      </a:t>
            </a:r>
            <a:r>
              <a:rPr lang="en-AU" sz="3200" dirty="0" smtClean="0"/>
              <a:t>   (What is this?)</a:t>
            </a:r>
            <a:endParaRPr lang="en-AU" sz="3200" dirty="0"/>
          </a:p>
          <a:p>
            <a:endParaRPr lang="en-AU" altLang="ja-JP" sz="2400" dirty="0" smtClean="0"/>
          </a:p>
          <a:p>
            <a:r>
              <a:rPr lang="ja-JP" altLang="en-US" sz="2400" dirty="0" smtClean="0"/>
              <a:t>これ</a:t>
            </a:r>
            <a:r>
              <a:rPr lang="en-US" altLang="ja-JP" sz="2400" dirty="0" smtClean="0"/>
              <a:t> = this one</a:t>
            </a:r>
          </a:p>
          <a:p>
            <a:r>
              <a:rPr lang="ja-JP" altLang="en-US" sz="2400" dirty="0" smtClean="0"/>
              <a:t>は</a:t>
            </a:r>
            <a:r>
              <a:rPr lang="en-US" altLang="ja-JP" sz="2400" dirty="0" smtClean="0"/>
              <a:t> = particle marking subject</a:t>
            </a:r>
          </a:p>
          <a:p>
            <a:r>
              <a:rPr lang="ja-JP" altLang="en-US" sz="2400" dirty="0" smtClean="0"/>
              <a:t>なん</a:t>
            </a:r>
            <a:r>
              <a:rPr lang="en-US" altLang="ja-JP" sz="2400" dirty="0" smtClean="0"/>
              <a:t> = question word = what</a:t>
            </a:r>
          </a:p>
          <a:p>
            <a:r>
              <a:rPr lang="ja-JP" altLang="en-US" sz="2400" dirty="0" smtClean="0"/>
              <a:t>です</a:t>
            </a:r>
            <a:r>
              <a:rPr lang="en-US" altLang="ja-JP" sz="2400" dirty="0" smtClean="0"/>
              <a:t> = verb: it is/ to be</a:t>
            </a:r>
          </a:p>
          <a:p>
            <a:r>
              <a:rPr lang="ja-JP" altLang="en-US" sz="2400" dirty="0" smtClean="0"/>
              <a:t>か</a:t>
            </a:r>
            <a:r>
              <a:rPr lang="en-US" altLang="ja-JP" sz="2400" dirty="0" smtClean="0"/>
              <a:t> = particle: question marker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rcRect t="-999" b="-999"/>
          <a:stretch>
            <a:fillRect/>
          </a:stretch>
        </p:blipFill>
        <p:spPr>
          <a:xfrm>
            <a:off x="5447761" y="3574144"/>
            <a:ext cx="2825382" cy="241281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780143" y="1879237"/>
            <a:ext cx="5388428" cy="2311763"/>
          </a:xfrm>
          <a:prstGeom prst="wedgeEllipseCallout">
            <a:avLst>
              <a:gd name="adj1" fmla="val 39811"/>
              <a:gd name="adj2" fmla="val 5229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95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44738" y="915988"/>
            <a:ext cx="6799262" cy="1303337"/>
          </a:xfrm>
        </p:spPr>
        <p:txBody>
          <a:bodyPr/>
          <a:lstStyle/>
          <a:p>
            <a:r>
              <a:rPr lang="en-US" dirty="0" smtClean="0"/>
              <a:t>Answering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45343" y="2195286"/>
            <a:ext cx="80414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A: </a:t>
            </a:r>
            <a:r>
              <a:rPr lang="ja-JP" altLang="en-US" sz="3600" dirty="0" smtClean="0"/>
              <a:t>それはペンです。</a:t>
            </a:r>
            <a:endParaRPr lang="en-AU" altLang="ja-JP" sz="3600" dirty="0" smtClean="0"/>
          </a:p>
          <a:p>
            <a:r>
              <a:rPr lang="en-AU" altLang="ja-JP" sz="3600" dirty="0" smtClean="0"/>
              <a:t>Sore </a:t>
            </a:r>
            <a:r>
              <a:rPr lang="en-AU" altLang="ja-JP" sz="3600" dirty="0" err="1" smtClean="0"/>
              <a:t>wa</a:t>
            </a:r>
            <a:r>
              <a:rPr lang="en-AU" altLang="ja-JP" sz="3600" dirty="0" smtClean="0"/>
              <a:t> pen </a:t>
            </a:r>
            <a:r>
              <a:rPr lang="en-AU" altLang="ja-JP" sz="3600" dirty="0" err="1" smtClean="0"/>
              <a:t>desu</a:t>
            </a:r>
            <a:endParaRPr lang="en-AU" altLang="ja-JP" sz="3600" dirty="0" smtClean="0"/>
          </a:p>
          <a:p>
            <a:r>
              <a:rPr lang="en-AU" altLang="ja-JP" sz="3200" dirty="0" smtClean="0"/>
              <a:t>                (That is a pen.)</a:t>
            </a:r>
            <a:endParaRPr lang="en-AU" altLang="ja-JP" sz="3200" dirty="0"/>
          </a:p>
          <a:p>
            <a:r>
              <a:rPr lang="ja-JP" altLang="en-US" sz="2400" dirty="0" smtClean="0"/>
              <a:t>それ</a:t>
            </a:r>
            <a:r>
              <a:rPr lang="en-US" altLang="ja-JP" sz="2400" dirty="0" smtClean="0"/>
              <a:t> = that one</a:t>
            </a:r>
          </a:p>
          <a:p>
            <a:r>
              <a:rPr lang="ja-JP" altLang="en-US" sz="2400" dirty="0" smtClean="0"/>
              <a:t>ペン</a:t>
            </a:r>
            <a:r>
              <a:rPr lang="en-US" altLang="ja-JP" sz="2400" dirty="0" smtClean="0"/>
              <a:t> = pen</a:t>
            </a:r>
            <a:endParaRPr lang="en-AU" altLang="ja-JP" sz="2400" dirty="0" smtClean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rcRect t="-999" b="-999"/>
          <a:stretch>
            <a:fillRect/>
          </a:stretch>
        </p:blipFill>
        <p:spPr>
          <a:xfrm>
            <a:off x="4826000" y="3915074"/>
            <a:ext cx="2957285" cy="2525452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616901" y="1741714"/>
            <a:ext cx="6876142" cy="2173360"/>
          </a:xfrm>
          <a:prstGeom prst="wedgeEllipseCallout">
            <a:avLst>
              <a:gd name="adj1" fmla="val 43283"/>
              <a:gd name="adj2" fmla="val 60830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6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44738" y="915988"/>
            <a:ext cx="6799262" cy="13033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Asking about things near to the listener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43429" y="2485571"/>
            <a:ext cx="73297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Q: </a:t>
            </a:r>
            <a:r>
              <a:rPr lang="ja-JP" altLang="en-US" sz="3600" dirty="0" smtClean="0"/>
              <a:t>それはなんですか？</a:t>
            </a:r>
            <a:endParaRPr lang="en-AU" altLang="ja-JP" sz="3600" dirty="0" smtClean="0"/>
          </a:p>
          <a:p>
            <a:r>
              <a:rPr lang="en-AU" sz="3600" dirty="0" smtClean="0"/>
              <a:t>Sore </a:t>
            </a:r>
            <a:r>
              <a:rPr lang="en-AU" sz="3600" dirty="0" err="1" smtClean="0"/>
              <a:t>wa</a:t>
            </a:r>
            <a:r>
              <a:rPr lang="en-AU" sz="3600" dirty="0" smtClean="0"/>
              <a:t> nan </a:t>
            </a:r>
            <a:r>
              <a:rPr lang="en-AU" sz="3600" dirty="0" err="1" smtClean="0"/>
              <a:t>desu</a:t>
            </a:r>
            <a:r>
              <a:rPr lang="en-AU" sz="3600" dirty="0" smtClean="0"/>
              <a:t> </a:t>
            </a:r>
            <a:r>
              <a:rPr lang="en-AU" sz="3600" dirty="0" err="1" smtClean="0"/>
              <a:t>ka</a:t>
            </a:r>
            <a:r>
              <a:rPr lang="en-AU" sz="3600" dirty="0" smtClean="0"/>
              <a:t>?</a:t>
            </a:r>
          </a:p>
          <a:p>
            <a:r>
              <a:rPr lang="en-AU" sz="3200" dirty="0" smtClean="0"/>
              <a:t>(What is that?)</a:t>
            </a:r>
          </a:p>
          <a:p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rcRect t="-19994" b="-19994"/>
          <a:stretch>
            <a:fillRect/>
          </a:stretch>
        </p:blipFill>
        <p:spPr>
          <a:xfrm>
            <a:off x="5613814" y="3174999"/>
            <a:ext cx="2978906" cy="3265525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417286" y="2068286"/>
            <a:ext cx="5442857" cy="2448610"/>
          </a:xfrm>
          <a:prstGeom prst="wedgeEllipseCallout">
            <a:avLst>
              <a:gd name="adj1" fmla="val 45167"/>
              <a:gd name="adj2" fmla="val 42669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1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14183" y="492126"/>
            <a:ext cx="6799262" cy="1303337"/>
          </a:xfrm>
        </p:spPr>
        <p:txBody>
          <a:bodyPr/>
          <a:lstStyle/>
          <a:p>
            <a:r>
              <a:rPr lang="en-US" dirty="0" smtClean="0"/>
              <a:t>Answering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92197" y="2104394"/>
            <a:ext cx="6799262" cy="3444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 A: </a:t>
            </a:r>
            <a:r>
              <a:rPr lang="ja-JP" altLang="en-US" sz="3600" dirty="0" smtClean="0"/>
              <a:t>これはペンです。</a:t>
            </a:r>
            <a:endParaRPr lang="en-AU" altLang="ja-JP" sz="3600" dirty="0" smtClean="0"/>
          </a:p>
          <a:p>
            <a:pPr marL="0" indent="0">
              <a:buNone/>
            </a:pPr>
            <a:r>
              <a:rPr lang="en-AU" sz="3600" dirty="0" err="1" smtClean="0"/>
              <a:t>Kore</a:t>
            </a:r>
            <a:r>
              <a:rPr lang="en-AU" sz="3600" dirty="0" smtClean="0"/>
              <a:t> </a:t>
            </a:r>
            <a:r>
              <a:rPr lang="en-AU" sz="3600" dirty="0" err="1" smtClean="0"/>
              <a:t>wa</a:t>
            </a:r>
            <a:r>
              <a:rPr lang="en-AU" sz="3600" dirty="0" smtClean="0"/>
              <a:t> pen </a:t>
            </a:r>
            <a:r>
              <a:rPr lang="en-AU" sz="3600" dirty="0" err="1" smtClean="0"/>
              <a:t>desu</a:t>
            </a:r>
            <a:r>
              <a:rPr lang="en-AU" sz="3600" dirty="0" smtClean="0"/>
              <a:t>.</a:t>
            </a:r>
          </a:p>
          <a:p>
            <a:pPr marL="0" indent="0">
              <a:buNone/>
            </a:pPr>
            <a:endParaRPr lang="en-AU" sz="3600" dirty="0" smtClean="0"/>
          </a:p>
          <a:p>
            <a:pPr marL="0" indent="0">
              <a:buNone/>
            </a:pPr>
            <a:r>
              <a:rPr lang="en-AU" sz="3600" dirty="0" smtClean="0"/>
              <a:t>(This is a pen.)</a:t>
            </a:r>
            <a:endParaRPr lang="en-US" sz="3600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rcRect t="-19994" b="-19994"/>
          <a:stretch>
            <a:fillRect/>
          </a:stretch>
        </p:blipFill>
        <p:spPr>
          <a:xfrm>
            <a:off x="5613814" y="3174999"/>
            <a:ext cx="2978906" cy="3265525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846879" y="1560287"/>
            <a:ext cx="6464691" cy="2376714"/>
          </a:xfrm>
          <a:prstGeom prst="wedgeEllipseCallout">
            <a:avLst>
              <a:gd name="adj1" fmla="val 50135"/>
              <a:gd name="adj2" fmla="val 37184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5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44738" y="915988"/>
            <a:ext cx="6799262" cy="13033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Asking about things distant from both speakers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3847" y="2527144"/>
            <a:ext cx="786700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Q:  </a:t>
            </a:r>
            <a:r>
              <a:rPr lang="ja-JP" altLang="en-US" sz="3600" dirty="0" smtClean="0"/>
              <a:t>あれはなんですか？</a:t>
            </a:r>
            <a:endParaRPr lang="en-AU" altLang="ja-JP" sz="3600" dirty="0" smtClean="0"/>
          </a:p>
          <a:p>
            <a:r>
              <a:rPr lang="en-AU" sz="3600" dirty="0" smtClean="0"/>
              <a:t>Are </a:t>
            </a:r>
            <a:r>
              <a:rPr lang="en-AU" sz="3600" dirty="0" err="1" smtClean="0"/>
              <a:t>wa</a:t>
            </a:r>
            <a:r>
              <a:rPr lang="en-AU" sz="3600" dirty="0" smtClean="0"/>
              <a:t> nan </a:t>
            </a:r>
            <a:r>
              <a:rPr lang="en-AU" sz="3600" dirty="0" err="1" smtClean="0"/>
              <a:t>desu</a:t>
            </a:r>
            <a:r>
              <a:rPr lang="en-AU" sz="3600" dirty="0" smtClean="0"/>
              <a:t> </a:t>
            </a:r>
            <a:r>
              <a:rPr lang="en-AU" sz="3600" dirty="0" err="1" smtClean="0"/>
              <a:t>ka</a:t>
            </a:r>
            <a:r>
              <a:rPr lang="en-AU" sz="3600" dirty="0" smtClean="0"/>
              <a:t>?</a:t>
            </a:r>
          </a:p>
          <a:p>
            <a:r>
              <a:rPr lang="en-US" sz="3200" dirty="0" smtClean="0"/>
              <a:t>(What is that over there?)</a:t>
            </a:r>
            <a:endParaRPr lang="en-US" sz="3200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rcRect t="-24053" b="-24053"/>
          <a:stretch>
            <a:fillRect/>
          </a:stretch>
        </p:blipFill>
        <p:spPr>
          <a:xfrm>
            <a:off x="5660571" y="2902802"/>
            <a:ext cx="3276863" cy="3592151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734108" y="2111500"/>
            <a:ext cx="5696857" cy="2416235"/>
          </a:xfrm>
          <a:prstGeom prst="wedgeEllipseCallout">
            <a:avLst>
              <a:gd name="adj1" fmla="val 49848"/>
              <a:gd name="adj2" fmla="val 33883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6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</TotalTime>
  <Words>358</Words>
  <Application>Microsoft Office PowerPoint</Application>
  <PresentationFormat>On-screen Show (4:3)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ＭＳ Ｐゴシック</vt:lpstr>
      <vt:lpstr>ＭＳ Ｐ明朝</vt:lpstr>
      <vt:lpstr>Arial</vt:lpstr>
      <vt:lpstr>Garamond</vt:lpstr>
      <vt:lpstr>Organic</vt:lpstr>
      <vt:lpstr>これ、それ、あれ</vt:lpstr>
      <vt:lpstr>これ</vt:lpstr>
      <vt:lpstr>それ</vt:lpstr>
      <vt:lpstr>あれ</vt:lpstr>
      <vt:lpstr>Asking about things near to the speaker</vt:lpstr>
      <vt:lpstr>Answering</vt:lpstr>
      <vt:lpstr>Asking about things near to the listener</vt:lpstr>
      <vt:lpstr>Answering</vt:lpstr>
      <vt:lpstr>Asking about things distant from both speakers</vt:lpstr>
      <vt:lpstr>Answering</vt:lpstr>
      <vt:lpstr>Question word</vt:lpstr>
      <vt:lpstr>SKIT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これ、それ、あれ</dc:title>
  <dc:creator>Joyce Leung</dc:creator>
  <cp:lastModifiedBy>billinge</cp:lastModifiedBy>
  <cp:revision>14</cp:revision>
  <dcterms:created xsi:type="dcterms:W3CDTF">2011-05-29T14:01:48Z</dcterms:created>
  <dcterms:modified xsi:type="dcterms:W3CDTF">2013-11-15T04:12:33Z</dcterms:modified>
</cp:coreProperties>
</file>