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94" r:id="rId3"/>
    <p:sldId id="256" r:id="rId4"/>
    <p:sldId id="285" r:id="rId5"/>
    <p:sldId id="286" r:id="rId6"/>
    <p:sldId id="282" r:id="rId7"/>
    <p:sldId id="277" r:id="rId8"/>
    <p:sldId id="281" r:id="rId9"/>
    <p:sldId id="279" r:id="rId10"/>
    <p:sldId id="288" r:id="rId11"/>
    <p:sldId id="262" r:id="rId12"/>
    <p:sldId id="289" r:id="rId13"/>
    <p:sldId id="257" r:id="rId14"/>
    <p:sldId id="258" r:id="rId15"/>
    <p:sldId id="261" r:id="rId16"/>
    <p:sldId id="259" r:id="rId17"/>
    <p:sldId id="260" r:id="rId18"/>
    <p:sldId id="280" r:id="rId19"/>
    <p:sldId id="295" r:id="rId20"/>
    <p:sldId id="269" r:id="rId21"/>
    <p:sldId id="270" r:id="rId22"/>
    <p:sldId id="296" r:id="rId23"/>
    <p:sldId id="264" r:id="rId24"/>
    <p:sldId id="268" r:id="rId25"/>
    <p:sldId id="274" r:id="rId26"/>
    <p:sldId id="275" r:id="rId27"/>
    <p:sldId id="276" r:id="rId28"/>
    <p:sldId id="265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87" autoAdjust="0"/>
    <p:restoredTop sz="86421" autoAdjust="0"/>
  </p:normalViewPr>
  <p:slideViewPr>
    <p:cSldViewPr>
      <p:cViewPr varScale="1">
        <p:scale>
          <a:sx n="100" d="100"/>
          <a:sy n="100" d="100"/>
        </p:scale>
        <p:origin x="8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45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9EFA6-4D20-4A34-952A-9F10FA1EC6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5963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BFAFA-37B3-4322-8CD7-993C6468E54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0884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43346-4EB1-444E-BE2B-6D98F08024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3249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BCE3B-8B19-4D2A-BB97-A09A0C660F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8791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38E4-A62F-4650-A537-D92176DB6D5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656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D2B97-D38A-4074-9BF0-318104FB4DF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624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C905-ACFE-4CE8-974C-2428E5C1609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5731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D7852-26CE-4EF4-8FCC-6F0774102A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818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68DBF-109C-44BE-8147-268E1283F4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324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50ABA-4F1D-4356-9D8E-E35F327F6F0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4581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F51C6-1B81-4497-8B39-357DF1A4F4B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8203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panose="020B0600070205080204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panose="020B0600070205080204" pitchFamily="34" charset="-128"/>
              </a:defRPr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7ED16753-6BA7-42A1-A4F2-3D6D13EC8C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isetan.co.jp/icm2/jsp/shopping/seasongift/goodsSearch.ac?resultPageName=seasongift&amp;condition.webShopID=0000000002&amp;condition.startPrice=5000&amp;condition.endPrice=5999&amp;condition.sortType=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1.bp.blogspot.com/-l49GcDNQUPg/UYzZddOtScI/AAAAAAAAR6c/lcOhOZxUGxk/s800/bounenkai_title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hyperlink" Target="http://2.bp.blogspot.com/-mhOhIIq4KCE/UZYlt8IsaxI/AAAAAAAATT8/NGBv8VytkWM/s800/nomikai_joshikai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google.com/url?sa=i&amp;rct=j&amp;q=%E5%BF%98%E5%B9%B4%E4%BC%9A&amp;source=images&amp;cd=&amp;cad=rja&amp;docid=C5W5uxUUOFaebM&amp;tbnid=_FhX6OZRJXdplM:&amp;ved=0CAUQjRw&amp;url=http://u-note.me/note/47487268&amp;ei=5GuzUt71L5broATF9IGgDw&amp;bvm=bv.58187178,d.cGU&amp;psig=AFQjCNHZJzabAEsAroQRrVBXOW-g3cm3jw&amp;ust=138757667003048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hyperlink" Target="http://1.bp.blogspot.com/-l49GcDNQUPg/UYzZddOtScI/AAAAAAAAR6c/lcOhOZxUGxk/s800/bounenkai_title.p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q84n-RxWaow/UYzZhg1uKPI/AAAAAAAAR7g/97lUd9d3Hr0/s800/oosouji_title.png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om/url?sa=i&amp;rct=j&amp;q=%E7%B4%85%E7%99%BD%E6%AD%8C%E5%90%88%E6%88%A6%202013&amp;source=images&amp;cd=&amp;cad=rja&amp;docid=ny0JBGgDPM7D5M&amp;tbnid=DhIOdqorsDYbeM:&amp;ved=0CAUQjRw&amp;url=http://event47.net/2013/12/06/4364/&amp;ei=aG6zUvrVKYjYoAThtYDwDg&amp;bvm=bv.58187178,d.cGU&amp;psig=AFQjCNGUHZL-gx1fOjxq5oYhO5csBbiP7w&amp;ust=138757730231514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www.youtube.com/watch?v=PNhdornqYlk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://youtu.be/fxGaBzOc0zY?t=35s" TargetMode="Externa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hyperlink" Target="http://www.youtube.com/watch?v=a4SJuqpk5uo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IMRf4mNfIpA/UYzZbzfQ9OI/AAAAAAAAR58/cYUmqlg12HI/s800/kotatsu_animal.png" TargetMode="External"/><Relationship Id="rId13" Type="http://schemas.openxmlformats.org/officeDocument/2006/relationships/image" Target="../media/image13.png"/><Relationship Id="rId18" Type="http://schemas.openxmlformats.org/officeDocument/2006/relationships/hyperlink" Target="http://3.bp.blogspot.com/-sFOFMtRknVk/UZNyF0oJ_1I/AAAAAAAAShA/m5B3YsZNEjA/s800/syougatsu_kagamimochi.pn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hyperlink" Target="http://1.bp.blogspot.com/-MZvh7tcl18I/UMaeiDTgdbI/AAAAAAAAH08/yuwUYJ8k2xQ/s1600/osechiryouri_osyougatsu.png" TargetMode="External"/><Relationship Id="rId17" Type="http://schemas.openxmlformats.org/officeDocument/2006/relationships/image" Target="../media/image15.png"/><Relationship Id="rId2" Type="http://schemas.openxmlformats.org/officeDocument/2006/relationships/hyperlink" Target="http://1.bp.blogspot.com/-CL0HeixnfPc/UqA6ZpHSqPI/AAAAAAAAbRs/BEM4h47oHh0/s800/christmas_santa_girl.png" TargetMode="External"/><Relationship Id="rId16" Type="http://schemas.openxmlformats.org/officeDocument/2006/relationships/hyperlink" Target="http://2.bp.blogspot.com/-q62M2UFmkwQ/UZNyKgFFdNI/AAAAAAAASiI/_cZv1Si4jWE/s800/syougatsu2_omikuji.pn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1.bp.blogspot.com/-yBWx7tnomrM/UYzZee_nfII/AAAAAAAAR6s/Fg40sqyLKqs/s800/oosouji_dougu.png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hyperlink" Target="http://2.bp.blogspot.com/-AuRHDdC9UAE/UZYluti-GuI/AAAAAAAATUA/NTEn4HkcJao/s800/nomikai_salaryman.png" TargetMode="External"/><Relationship Id="rId19" Type="http://schemas.openxmlformats.org/officeDocument/2006/relationships/image" Target="../media/image16.png"/><Relationship Id="rId4" Type="http://schemas.openxmlformats.org/officeDocument/2006/relationships/hyperlink" Target="http://3.bp.blogspot.com/-GCKpHvUQ5K0/UYzZa6ZVyhI/AAAAAAAAR5o/K4XeD3K1ia4/s800/joyanokane.png" TargetMode="External"/><Relationship Id="rId9" Type="http://schemas.openxmlformats.org/officeDocument/2006/relationships/image" Target="../media/image11.png"/><Relationship Id="rId14" Type="http://schemas.openxmlformats.org/officeDocument/2006/relationships/hyperlink" Target="http://3.bp.blogspot.com/-qdNtetzLxG8/UZRBUj0j0JI/AAAAAAAASjQ/2zMxTtswA2U/s800/hatsumoude_couple.png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1.bp.blogspot.com/-5hkXcYGYNps/UZYk4tX5waI/AAAAAAAATHk/bX-BCVgXLgc/s800/christmas_title.png" TargetMode="Externa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skuyper\Desktop\jinglebells.mp3" TargetMode="External"/><Relationship Id="rId6" Type="http://schemas.openxmlformats.org/officeDocument/2006/relationships/image" Target="../media/image18.png"/><Relationship Id="rId5" Type="http://schemas.openxmlformats.org/officeDocument/2006/relationships/hyperlink" Target="http://3.bp.blogspot.com/-4OlH2uTztnk/Uq7ljubfOJI/AAAAAAAAbqk/oHzKEvPwpHo/s800/christmas_kazaritsuke.png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/url?sa=i&amp;rct=j&amp;q=%E3%82%AF%E3%83%AA%E3%82%B9%E3%83%9E%E3%82%B9%E3%83%84%E3%83%AA%E3%83%BC%E3%80%80%E9%A3%BE%E3%82%8A%E4%BB%98%E3%81%91&amp;source=images&amp;cd=&amp;cad=rja&amp;docid=4haGU2kUNoA60M&amp;tbnid=lzdUQAIbZo6m4M:&amp;ved=0CAUQjRw&amp;url=http://www.accent.jp/agawa/20101206/diary_3310.html&amp;ei=01azUuyRKcH8oASOgoGICw&amp;bvm=bv.58187178,d.cGU&amp;psig=AFQjCNFzR-mqF9-AevfUIO63ggZoNHIc0Q&amp;ust=1387571261649221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hyperlink" Target="http://1.bp.blogspot.com/-5hkXcYGYNps/UZYk4tX5waI/AAAAAAAATHk/bX-BCVgXLgc/s800/christmas_title.png" TargetMode="Externa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://www.youtube.com/watch?v=KCAqY5bn5h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1.bp.blogspot.com/-zsoZgEuuKw0/UZYlSmKRIjI/AAAAAAAATMg/EFt9gd3L1ek/s800/christmas_cake.pn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hyperlink" Target="http://www.google.com/url?sa=i&amp;rct=j&amp;q=%E3%82%AF%E3%83%AA%E3%82%B9%E3%83%9E%E3%82%B9%E3%82%B1%E3%83%BC%E3%82%AD&amp;source=images&amp;cd=&amp;cad=rja&amp;docid=CX74dUhRwPR4rM&amp;tbnid=FDwiojtkBKwIVM:&amp;ved=0CAUQjRw&amp;url=http://food-jami-ru.jugem.jp/?eid=44&amp;ei=omGzUq-yCNCJogSSoIK4CA&amp;bvm=bv.58187178,d.cGU&amp;psig=AFQjCNE7OR2MmKu3zcTUlP7_MaUV2_wyHA&amp;ust=138757403374456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/url?sa=i&amp;rct=j&amp;q=%E3%82%AF%E3%83%AA%E3%82%B9%E3%83%9E%E3%82%B9+%E3%83%87%E3%83%BC%E3%83%88&amp;source=images&amp;cd=&amp;cad=rja&amp;docid=6kJ9OW7irARUnM&amp;tbnid=qIp1YmPAbinRAM:&amp;ved=0CAUQjRw&amp;url=http://nanapi.jp/95313/&amp;ei=YWOzUr_TO5LzoATy-ICIBA&amp;bvm=bv.58187178,d.cGU&amp;psig=AFQjCNHVTjJEUjrDZXBVcJfT7J1FY263vQ&amp;ust=138757439595461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hyperlink" Target="http://www.google.com/url?sa=i&amp;rct=j&amp;q=%E3%82%AF%E3%83%AA%E3%82%B9%E3%83%9E%E3%82%B9+%E3%83%87%E3%83%BC%E3%83%88&amp;source=images&amp;cd=&amp;cad=rja&amp;docid=6kJ9OW7irARUnM&amp;tbnid=qIp1YmPAbinRAM:&amp;ved=0CAUQjRw&amp;url=http://plaza.rakuten.co.jp/kaochan35/diary/201112280000/&amp;ei=dmOzUpeTA5D4oAS2u4CQDQ&amp;bvm=bv.58187178,d.cGU&amp;psig=AFQjCNHVTjJEUjrDZXBVcJfT7J1FY263vQ&amp;ust=138757439595461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4.bp.blogspot.com/-T7byJgtD9TA/UMaejLcyZwI/AAAAAAAAH1E/kCyGd1zD-6Q/s1600/oseibo.pn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hyperlink" Target="http://1.bp.blogspot.com/-dBp7lcrNk9o/Uab36wrlf8I/AAAAAAAAUYE/jFjKvOLFd-A/s800/text_oseibo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572500" cy="6858000"/>
          </a:xfrm>
          <a:prstGeom prst="rect">
            <a:avLst/>
          </a:prstGeom>
        </p:spPr>
      </p:pic>
      <p:pic>
        <p:nvPicPr>
          <p:cNvPr id="1030" name="Picture 6" descr="http://www.gashi.cc/gasi/kinga04/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05" y="330240"/>
            <a:ext cx="2971800" cy="619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gashi.cc/gasi/kinga04/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0785"/>
            <a:ext cx="3009900" cy="627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turgeonteachers.ca/wp-content/uploads/2012/09/welcome-back-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88620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0"/>
          <p:cNvSpPr txBox="1">
            <a:spLocks noChangeArrowheads="1"/>
          </p:cNvSpPr>
          <p:nvPr/>
        </p:nvSpPr>
        <p:spPr bwMode="auto">
          <a:xfrm>
            <a:off x="152400" y="228600"/>
            <a:ext cx="89916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ea typeface="ＭＳ Ｐゴシック" panose="020B0600070205080204" pitchFamily="34" charset="-128"/>
              </a:rPr>
              <a:t>お歳暮（おせいぼ）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ea typeface="ＭＳ Ｐゴシック" panose="020B0600070205080204" pitchFamily="34" charset="-128"/>
              </a:rPr>
              <a:t>日本では、おかしやお酒、フルーツなど　いろいろな物をおくります。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ea typeface="ＭＳ Ｐゴシック" panose="020B0600070205080204" pitchFamily="34" charset="-128"/>
              </a:rPr>
              <a:t>アメリカでは、どうですか。</a:t>
            </a:r>
            <a:endParaRPr lang="en-US" altLang="ja-JP">
              <a:ea typeface="ＭＳ Ｐゴシック" panose="020B0600070205080204" pitchFamily="34" charset="-128"/>
            </a:endParaRPr>
          </a:p>
        </p:txBody>
      </p:sp>
      <p:pic>
        <p:nvPicPr>
          <p:cNvPr id="9219" name="Picture 2" descr="http://t3.gstatic.com/images?q=tbn:ANd9GcRan5a2QIiVHPjlEdx_4sYPa4-IMMOJsepKDYM1IkfQ1LHoCrqm_w:www.mochikichi.co.jp/img_cabinet/event/oseibo2013_top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894013"/>
            <a:ext cx="42005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603250" y="2438400"/>
            <a:ext cx="80295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3600" b="1">
                <a:ea typeface="ＭＳ Ｐゴシック" panose="020B0600070205080204" pitchFamily="34" charset="-128"/>
              </a:rPr>
              <a:t>十二月に　おとなは　忘年会をします。</a:t>
            </a:r>
            <a:endParaRPr lang="en-US" altLang="ja-JP" sz="3600" b="1">
              <a:ea typeface="ＭＳ Ｐゴシック" panose="020B0600070205080204" pitchFamily="34" charset="-128"/>
            </a:endParaRPr>
          </a:p>
        </p:txBody>
      </p:sp>
      <p:pic>
        <p:nvPicPr>
          <p:cNvPr id="10243" name="Picture 8" descr="忘年会のイラスト「タイトル文字」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58738"/>
            <a:ext cx="43275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8"/>
          <p:cNvSpPr txBox="1">
            <a:spLocks noChangeArrowheads="1"/>
          </p:cNvSpPr>
          <p:nvPr/>
        </p:nvSpPr>
        <p:spPr bwMode="auto">
          <a:xfrm>
            <a:off x="3322638" y="34925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ea typeface="ＭＳ Ｐゴシック" panose="020B0600070205080204" pitchFamily="34" charset="-128"/>
              </a:rPr>
              <a:t>ぼうねんかい</a:t>
            </a:r>
          </a:p>
        </p:txBody>
      </p:sp>
      <p:pic>
        <p:nvPicPr>
          <p:cNvPr id="10245" name="Picture 10" descr="女子会のイラスト「鍋で忘年会」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3200400"/>
            <a:ext cx="405606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t3.gstatic.com/images?q=tbn:ANd9GcRzt8TOS3GRUIX7-Xw8kzlIb0HxA0d21DRGCZgHTSMryhP7xUt5:u-note.me/img/note/b_4748726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2862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4876800" y="3048000"/>
            <a:ext cx="3962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1">
                <a:ea typeface="ＭＳ Ｐゴシック" panose="020B0600070205080204" pitchFamily="34" charset="-128"/>
              </a:rPr>
              <a:t>友だちや会社の人とご飯を食べます。おさけを飲みます。</a:t>
            </a:r>
            <a:endParaRPr lang="en-US" altLang="ja-JP" b="1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1">
                <a:ea typeface="ＭＳ Ｐゴシック" panose="020B0600070205080204" pitchFamily="34" charset="-128"/>
              </a:rPr>
              <a:t>カラオケをします。</a:t>
            </a:r>
          </a:p>
        </p:txBody>
      </p:sp>
      <p:pic>
        <p:nvPicPr>
          <p:cNvPr id="11268" name="Picture 8" descr="忘年会のイラスト「タイトル文字」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58738"/>
            <a:ext cx="432752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322638" y="349250"/>
            <a:ext cx="259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ea typeface="ＭＳ Ｐゴシック" panose="020B0600070205080204" pitchFamily="34" charset="-128"/>
              </a:rPr>
              <a:t>ぼうねんかい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b_i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43200"/>
            <a:ext cx="748665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61925" y="2154238"/>
            <a:ext cx="88392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1">
                <a:ea typeface="ＭＳ Ｐゴシック" panose="020B0600070205080204" pitchFamily="34" charset="-128"/>
              </a:rPr>
              <a:t>日本では、十二月のおわりに「おおそうじ」をします。</a:t>
            </a:r>
          </a:p>
        </p:txBody>
      </p:sp>
      <p:pic>
        <p:nvPicPr>
          <p:cNvPr id="12292" name="Picture 8" descr="大掃除のイラスト「タイトル文字」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42862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3095625" y="1524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ea typeface="ＭＳ Ｐゴシック" panose="020B0600070205080204" pitchFamily="34" charset="-128"/>
              </a:rPr>
              <a:t>おおそうじ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mg157_img_20050719T1817403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 descr="h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8600"/>
            <a:ext cx="4343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228600" y="1066800"/>
            <a:ext cx="41148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400">
                <a:ea typeface="ＭＳ Ｐゴシック" panose="020B0600070205080204" pitchFamily="34" charset="-128"/>
              </a:rPr>
              <a:t>学校でも</a:t>
            </a:r>
            <a:endParaRPr lang="en-US" altLang="ja-JP" sz="440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400">
                <a:ea typeface="ＭＳ Ｐゴシック" panose="020B0600070205080204" pitchFamily="34" charset="-128"/>
              </a:rPr>
              <a:t>そうじをします。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PNL-4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828800"/>
            <a:ext cx="647700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533400" y="309563"/>
            <a:ext cx="80772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ea typeface="ＭＳ Ｐゴシック" panose="020B0600070205080204" pitchFamily="34" charset="-128"/>
              </a:rPr>
              <a:t>かぞくと　いっしょに　そうじをします。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ea typeface="ＭＳ Ｐゴシック" panose="020B0600070205080204" pitchFamily="34" charset="-128"/>
              </a:rPr>
              <a:t>みなさんのうちでは、だれがそうじをしますか。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toshikoshi-so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1905000"/>
            <a:ext cx="5029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84175" y="5562600"/>
            <a:ext cx="83820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ea typeface="ＭＳ Ｐゴシック" panose="020B0600070205080204" pitchFamily="34" charset="-128"/>
              </a:rPr>
              <a:t>十二月三十一日（おおみそか）に「としこしそば」を食べます。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ea typeface="ＭＳ Ｐゴシック" panose="020B0600070205080204" pitchFamily="34" charset="-128"/>
              </a:rPr>
              <a:t>おそばはながいので、ながくいきるためのシンボルです。</a:t>
            </a:r>
          </a:p>
        </p:txBody>
      </p:sp>
      <p:sp>
        <p:nvSpPr>
          <p:cNvPr id="1536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600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としこしそば</a:t>
            </a:r>
          </a:p>
        </p:txBody>
      </p:sp>
      <p:sp>
        <p:nvSpPr>
          <p:cNvPr id="15365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smtClean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8"/>
          <p:cNvSpPr txBox="1">
            <a:spLocks noChangeArrowheads="1"/>
          </p:cNvSpPr>
          <p:nvPr/>
        </p:nvSpPr>
        <p:spPr bwMode="auto">
          <a:xfrm>
            <a:off x="4910138" y="196850"/>
            <a:ext cx="4233862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ea typeface="ＭＳ Ｐゴシック" panose="020B0600070205080204" pitchFamily="34" charset="-128"/>
              </a:rPr>
              <a:t>おおみそかに　かぞくと　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ea typeface="ＭＳ Ｐゴシック" panose="020B0600070205080204" pitchFamily="34" charset="-128"/>
              </a:rPr>
              <a:t>テレビを見ます。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ea typeface="ＭＳ Ｐゴシック" panose="020B0600070205080204" pitchFamily="34" charset="-128"/>
              </a:rPr>
              <a:t>「こうはくうたがっせん」は</a:t>
            </a:r>
            <a:endParaRPr lang="en-US" altLang="ja-JP" sz="240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>
                <a:ea typeface="ＭＳ Ｐゴシック" panose="020B0600070205080204" pitchFamily="34" charset="-128"/>
              </a:rPr>
              <a:t>とてもゆうめいです。</a:t>
            </a:r>
          </a:p>
        </p:txBody>
      </p:sp>
      <p:pic>
        <p:nvPicPr>
          <p:cNvPr id="16389" name="Picture 10" descr="http://t2.gstatic.com/images?q=tbn:ANd9GcSYEvVtreFL344EjcjJcnVsXW-ZomkNDuyIzZaRujSwqWLGNR5D:event47.net/wp-content/uploads/img_120943_14069112_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6850"/>
            <a:ext cx="4572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ttp://stat.ameba.jp/user_images/20140102/22/akb9600/bf/92/j/o05500309128017112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238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7" descr="PNL-4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3657600"/>
            <a:ext cx="39925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tamesituki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7" descr="year_event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86200"/>
            <a:ext cx="43338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4800600" y="1676400"/>
            <a:ext cx="3962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400">
                <a:ea typeface="ＭＳ Ｐゴシック" panose="020B0600070205080204" pitchFamily="34" charset="-128"/>
              </a:rPr>
              <a:t>じょやのかね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228600" y="4572000"/>
            <a:ext cx="41910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ea typeface="ＭＳ Ｐゴシック" panose="020B0600070205080204" pitchFamily="34" charset="-128"/>
              </a:rPr>
              <a:t>おおみそかに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ea typeface="ＭＳ Ｐゴシック" panose="020B0600070205080204" pitchFamily="34" charset="-128"/>
              </a:rPr>
              <a:t>お寺のかねが</a:t>
            </a:r>
            <a:r>
              <a:rPr lang="en-US" altLang="ja-JP">
                <a:ea typeface="ＭＳ Ｐゴシック" panose="020B0600070205080204" pitchFamily="34" charset="-128"/>
              </a:rPr>
              <a:t>108</a:t>
            </a:r>
            <a:r>
              <a:rPr lang="ja-JP" altLang="en-US">
                <a:ea typeface="ＭＳ Ｐゴシック" panose="020B0600070205080204" pitchFamily="34" charset="-128"/>
              </a:rPr>
              <a:t>回</a:t>
            </a:r>
            <a:endParaRPr lang="en-US" altLang="ja-JP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>
                <a:ea typeface="ＭＳ Ｐゴシック" panose="020B0600070205080204" pitchFamily="34" charset="-128"/>
              </a:rPr>
              <a:t>なります。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19200"/>
            <a:ext cx="7810500" cy="5334000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284452" y="111204"/>
            <a:ext cx="45735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600" dirty="0" err="1" smtClean="0">
                <a:solidFill>
                  <a:srgbClr val="FFFFFF"/>
                </a:solidFill>
              </a:rPr>
              <a:t>はつ</a:t>
            </a:r>
            <a:r>
              <a:rPr kumimoji="1" lang="ja-JP" altLang="en-US" sz="6600" dirty="0" smtClean="0">
                <a:solidFill>
                  <a:srgbClr val="FFFFFF"/>
                </a:solidFill>
              </a:rPr>
              <a:t>ひので</a:t>
            </a:r>
            <a:endParaRPr kumimoji="1" lang="ja-JP" alt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02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59" y="381000"/>
            <a:ext cx="9166918" cy="6096000"/>
          </a:xfrm>
          <a:prstGeom prst="rect">
            <a:avLst/>
          </a:prstGeom>
        </p:spPr>
      </p:pic>
      <p:pic>
        <p:nvPicPr>
          <p:cNvPr id="3074" name="Picture 2" descr="http://stat.ameba.jp/user_images/20121225/13/grooovy-cafe-custom/48/fd/p/o08000476123460486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733800"/>
            <a:ext cx="4354286" cy="2590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459" y="0"/>
            <a:ext cx="5497859" cy="11952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624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5400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はつもうで</a:t>
            </a:r>
          </a:p>
        </p:txBody>
      </p:sp>
      <p:sp>
        <p:nvSpPr>
          <p:cNvPr id="18435" name="Text Box 10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038600" cy="3108325"/>
          </a:xfrm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ja-JP" altLang="en-US" b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一月一日におてらか　　じんじゃに行きます。</a:t>
            </a:r>
            <a:endParaRPr lang="en-US" altLang="ja-JP" b="1" smtClean="0">
              <a:solidFill>
                <a:schemeClr val="bg1"/>
              </a:solidFill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</a:pPr>
            <a:r>
              <a:rPr lang="ja-JP" altLang="en-US" b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一年の願いごとをします。</a:t>
            </a:r>
          </a:p>
          <a:p>
            <a:pPr eaLnBrk="1" hangingPunct="1">
              <a:spcBef>
                <a:spcPct val="50000"/>
              </a:spcBef>
            </a:pPr>
            <a:r>
              <a:rPr lang="ja-JP" altLang="en-US" b="1" smtClean="0">
                <a:solidFill>
                  <a:schemeClr val="bg1"/>
                </a:solidFill>
                <a:ea typeface="ＭＳ Ｐゴシック" panose="020B0600070205080204" pitchFamily="34" charset="-128"/>
              </a:rPr>
              <a:t>きものをきる人も　　　たくさんいます。</a:t>
            </a:r>
          </a:p>
        </p:txBody>
      </p:sp>
      <p:pic>
        <p:nvPicPr>
          <p:cNvPr id="18436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19296" r="16251" b="16887"/>
          <a:stretch>
            <a:fillRect/>
          </a:stretch>
        </p:blipFill>
        <p:spPr bwMode="auto">
          <a:xfrm>
            <a:off x="4343400" y="3762375"/>
            <a:ext cx="3886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コンテンツ プレースホルダー 1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473200"/>
            <a:ext cx="4038600" cy="2693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20050102_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239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400" b="1">
                <a:solidFill>
                  <a:schemeClr val="bg1"/>
                </a:solidFill>
                <a:ea typeface="ＭＳ Ｐゴシック" panose="020B0600070205080204" pitchFamily="34" charset="-128"/>
              </a:rPr>
              <a:t>ゆうめいなお寺には、たくさんの人がはつもうでに行きます。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600200" y="200561"/>
            <a:ext cx="63594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b="1" dirty="0" smtClean="0">
                <a:solidFill>
                  <a:srgbClr val="FFFFFF"/>
                </a:solidFill>
              </a:rPr>
              <a:t>みなさんもお祈りをして、</a:t>
            </a:r>
            <a:endParaRPr kumimoji="1" lang="en-US" altLang="ja-JP" sz="4000" b="1" dirty="0" smtClean="0">
              <a:solidFill>
                <a:srgbClr val="FFFFFF"/>
              </a:solidFill>
            </a:endParaRPr>
          </a:p>
          <a:p>
            <a:r>
              <a:rPr kumimoji="1" lang="ja-JP" altLang="en-US" sz="4000" b="1" dirty="0" smtClean="0">
                <a:solidFill>
                  <a:srgbClr val="FFFFFF"/>
                </a:solidFill>
              </a:rPr>
              <a:t>おみくじを引きましょう！</a:t>
            </a:r>
            <a:endParaRPr kumimoji="1" lang="ja-JP" altLang="en-US" sz="4000" b="1" dirty="0">
              <a:solidFill>
                <a:srgbClr val="FFFFFF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ea"/>
              <a:buAutoNum type="circleNumDbPlain"/>
            </a:pPr>
            <a:r>
              <a:rPr kumimoji="1" lang="ja-JP" altLang="en-US" sz="3200" dirty="0" err="1" smtClean="0">
                <a:solidFill>
                  <a:schemeClr val="bg1"/>
                </a:solidFill>
              </a:rPr>
              <a:t>おさい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銭を入れる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3200" dirty="0" smtClean="0">
                <a:solidFill>
                  <a:schemeClr val="bg1"/>
                </a:solidFill>
              </a:rPr>
              <a:t>２回手をたたく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3200" dirty="0" smtClean="0">
                <a:solidFill>
                  <a:schemeClr val="bg1"/>
                </a:solidFill>
              </a:rPr>
              <a:t>２回おじぎ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3200" dirty="0" smtClean="0">
                <a:solidFill>
                  <a:schemeClr val="bg1"/>
                </a:solidFill>
              </a:rPr>
              <a:t>いのる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ea"/>
              <a:buAutoNum type="circleNumDbPlain"/>
            </a:pPr>
            <a:r>
              <a:rPr kumimoji="1" lang="ja-JP" altLang="en-US" sz="3200" dirty="0" smtClean="0">
                <a:solidFill>
                  <a:schemeClr val="bg1"/>
                </a:solidFill>
              </a:rPr>
              <a:t>１回おじぎ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pPr marL="514350" indent="-514350">
              <a:buFont typeface="+mj-ea"/>
              <a:buAutoNum type="circleNumDbPlain"/>
            </a:pPr>
            <a:endParaRPr kumimoji="1" lang="ja-JP" altLang="en-US" sz="3200" dirty="0">
              <a:solidFill>
                <a:schemeClr val="bg1"/>
              </a:solidFill>
            </a:endParaRPr>
          </a:p>
        </p:txBody>
      </p:sp>
      <p:pic>
        <p:nvPicPr>
          <p:cNvPr id="7" name="コンテンツ プレースホルダー 6">
            <a:hlinkClick r:id="rId2"/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843881"/>
            <a:ext cx="40386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32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PNL-4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7620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2895600" y="5867400"/>
            <a:ext cx="3657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800">
                <a:ea typeface="ＭＳ Ｐゴシック" panose="020B0600070205080204" pitchFamily="34" charset="-128"/>
              </a:rPr>
              <a:t>おせち料理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k0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6400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6" descr="otoshidama-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0600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7"/>
          <p:cNvSpPr txBox="1">
            <a:spLocks noChangeArrowheads="1"/>
          </p:cNvSpPr>
          <p:nvPr/>
        </p:nvSpPr>
        <p:spPr bwMode="auto">
          <a:xfrm>
            <a:off x="1600200" y="5257800"/>
            <a:ext cx="3429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800" b="1">
                <a:solidFill>
                  <a:schemeClr val="bg1"/>
                </a:solidFill>
                <a:ea typeface="ＭＳ Ｐゴシック" panose="020B0600070205080204" pitchFamily="34" charset="-128"/>
              </a:rPr>
              <a:t>おとしだま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nfo_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447675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2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2838"/>
            <a:ext cx="4229100" cy="298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295400" y="4876800"/>
            <a:ext cx="2819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800" b="1">
                <a:solidFill>
                  <a:schemeClr val="bg1"/>
                </a:solidFill>
                <a:ea typeface="ＭＳ Ｐゴシック" panose="020B0600070205080204" pitchFamily="34" charset="-128"/>
              </a:rPr>
              <a:t>たこあげ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4c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3000375" cy="236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 descr="hyakun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50958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1" descr="tyo-01028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8600"/>
            <a:ext cx="3519488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12"/>
          <p:cNvSpPr txBox="1">
            <a:spLocks noChangeArrowheads="1"/>
          </p:cNvSpPr>
          <p:nvPr/>
        </p:nvSpPr>
        <p:spPr bwMode="auto">
          <a:xfrm>
            <a:off x="5715000" y="4343400"/>
            <a:ext cx="342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b="1">
                <a:solidFill>
                  <a:schemeClr val="bg1"/>
                </a:solidFill>
                <a:ea typeface="ＭＳ Ｐゴシック" panose="020B0600070205080204" pitchFamily="34" charset="-128"/>
              </a:rPr>
              <a:t>ひゃくにんいっしゅ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5" descr="cb5c93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50958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7" descr="kaki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94335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1066800" y="4876800"/>
            <a:ext cx="2743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b="1">
                <a:solidFill>
                  <a:schemeClr val="bg1"/>
                </a:solidFill>
                <a:ea typeface="ＭＳ Ｐゴシック" panose="020B0600070205080204" pitchFamily="34" charset="-128"/>
              </a:rPr>
              <a:t>「かきぞめ」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PNL-4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042988"/>
            <a:ext cx="40608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6"/>
          <p:cNvSpPr txBox="1">
            <a:spLocks noChangeArrowheads="1"/>
          </p:cNvSpPr>
          <p:nvPr/>
        </p:nvSpPr>
        <p:spPr bwMode="auto">
          <a:xfrm>
            <a:off x="1638300" y="219075"/>
            <a:ext cx="586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b="1">
                <a:solidFill>
                  <a:schemeClr val="bg1"/>
                </a:solidFill>
                <a:ea typeface="ＭＳ Ｐゴシック" panose="020B0600070205080204" pitchFamily="34" charset="-128"/>
              </a:rPr>
              <a:t>ねんがじょう</a:t>
            </a:r>
          </a:p>
        </p:txBody>
      </p:sp>
      <p:pic>
        <p:nvPicPr>
          <p:cNvPr id="23557" name="Picture 5" descr="http://nengaj.com/2014_uma/uma/uma_07_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19200"/>
            <a:ext cx="4332288" cy="29067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559" name="Picture 7" descr="http://nengaj.com/2014_uma/uma/uma_01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3657600"/>
            <a:ext cx="4038600" cy="27289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1638300" y="219075"/>
            <a:ext cx="5867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b="1">
                <a:solidFill>
                  <a:srgbClr val="FFFFFF"/>
                </a:solidFill>
                <a:ea typeface="ＭＳ Ｐゴシック" panose="020B0600070205080204" pitchFamily="34" charset="-128"/>
              </a:rPr>
              <a:t>ねんがじょう</a:t>
            </a:r>
          </a:p>
        </p:txBody>
      </p:sp>
      <p:pic>
        <p:nvPicPr>
          <p:cNvPr id="44034" name="Picture 2" descr="http://www.poipoi.com/yakko/cgi-bin/sb/img/work/material/2014/2014nenga_tem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" y="1062038"/>
            <a:ext cx="4171950" cy="2819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4036" name="Picture 4" descr="http://wanpagu.info/2014/20130305-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42988"/>
            <a:ext cx="3233738" cy="4787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4038" name="Picture 6" descr="http://pds2.exblog.jp/pds/1/201309/14/96/e0309396_2224333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38300" y="4038600"/>
            <a:ext cx="3733800" cy="26908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2D050"/>
            </a:gs>
            <a:gs pos="28999">
              <a:srgbClr val="92D050"/>
            </a:gs>
            <a:gs pos="57001">
              <a:srgbClr val="85C2FF"/>
            </a:gs>
            <a:gs pos="75999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3962400"/>
          </a:xfrm>
        </p:spPr>
        <p:txBody>
          <a:bodyPr/>
          <a:lstStyle/>
          <a:p>
            <a:pPr eaLnBrk="1" hangingPunct="1"/>
            <a:r>
              <a:rPr lang="ja-JP" altLang="en-US" sz="5400" smtClean="0">
                <a:ea typeface="ＭＳ Ｐゴシック" panose="020B0600070205080204" pitchFamily="34" charset="-128"/>
              </a:rPr>
              <a:t>日本の年末･年始</a:t>
            </a:r>
            <a:br>
              <a:rPr lang="ja-JP" altLang="en-US" sz="5400" smtClean="0">
                <a:ea typeface="ＭＳ Ｐゴシック" panose="020B0600070205080204" pitchFamily="34" charset="-128"/>
              </a:rPr>
            </a:br>
            <a:r>
              <a:rPr lang="ja-JP" altLang="en-US" sz="5400" smtClean="0">
                <a:ea typeface="ＭＳ Ｐゴシック" panose="020B0600070205080204" pitchFamily="34" charset="-128"/>
              </a:rPr>
              <a:t/>
            </a:r>
            <a:br>
              <a:rPr lang="ja-JP" altLang="en-US" sz="5400" smtClean="0">
                <a:ea typeface="ＭＳ Ｐゴシック" panose="020B0600070205080204" pitchFamily="34" charset="-128"/>
              </a:rPr>
            </a:br>
            <a:r>
              <a:rPr lang="ja-JP" altLang="en-US" sz="4000" smtClean="0">
                <a:latin typeface="ＭＳ Ｐゴシック" panose="020B0600070205080204" pitchFamily="34" charset="-128"/>
                <a:ea typeface="ＭＳ Ｐゴシック" panose="020B0600070205080204" pitchFamily="34" charset="-128"/>
              </a:rPr>
              <a:t>クリスマスからお正月まで</a:t>
            </a:r>
            <a:endParaRPr lang="en-US" altLang="ja-JP" sz="3200" smtClean="0"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pic>
        <p:nvPicPr>
          <p:cNvPr id="2051" name="Picture 5" descr="■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85725"/>
            <a:ext cx="2209800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除夜の鐘のイラスト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59363"/>
            <a:ext cx="22415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大掃除のイラスト「掃除道具」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897313"/>
            <a:ext cx="1981200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年末のイラスト「クマと猫とコタツ」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5392738"/>
            <a:ext cx="2057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 descr="忘年会のイラスト「サラリーマンの飲み会」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92313"/>
            <a:ext cx="2144713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5" descr="おせち料理のイラスト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59363"/>
            <a:ext cx="159543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 descr="初詣のイラスト「カップルで初詣」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3756025"/>
            <a:ext cx="2063750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3" descr="おみくじのイラスト「大吉」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13" y="2133600"/>
            <a:ext cx="9556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5" descr="鏡餅のイラスト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07950"/>
            <a:ext cx="19939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1"/>
          <p:cNvSpPr txBox="1">
            <a:spLocks noChangeArrowheads="1"/>
          </p:cNvSpPr>
          <p:nvPr/>
        </p:nvSpPr>
        <p:spPr bwMode="auto">
          <a:xfrm>
            <a:off x="4070350" y="1762125"/>
            <a:ext cx="14160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ＭＳ Ｐゴシック" panose="020B0600070205080204" pitchFamily="34" charset="-128"/>
              </a:rPr>
              <a:t>ねんまつ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5767388" y="1762125"/>
            <a:ext cx="13144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ea typeface="ＭＳ Ｐゴシック" panose="020B0600070205080204" pitchFamily="34" charset="-128"/>
              </a:rPr>
              <a:t>ねんし</a:t>
            </a:r>
          </a:p>
        </p:txBody>
      </p:sp>
      <p:sp>
        <p:nvSpPr>
          <p:cNvPr id="2062" name="TextBox 17"/>
          <p:cNvSpPr txBox="1">
            <a:spLocks noChangeArrowheads="1"/>
          </p:cNvSpPr>
          <p:nvPr/>
        </p:nvSpPr>
        <p:spPr bwMode="auto">
          <a:xfrm>
            <a:off x="5135563" y="3414713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ea typeface="ＭＳ Ｐゴシック" panose="020B0600070205080204" pitchFamily="34" charset="-128"/>
              </a:rPr>
              <a:t>しょうがつ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6"/>
          <p:cNvSpPr txBox="1">
            <a:spLocks noChangeArrowheads="1"/>
          </p:cNvSpPr>
          <p:nvPr/>
        </p:nvSpPr>
        <p:spPr bwMode="auto">
          <a:xfrm>
            <a:off x="1219200" y="304800"/>
            <a:ext cx="68199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4800" b="1">
                <a:solidFill>
                  <a:srgbClr val="FFFFFF"/>
                </a:solidFill>
                <a:ea typeface="ＭＳ Ｐゴシック" panose="020B0600070205080204" pitchFamily="34" charset="-128"/>
              </a:rPr>
              <a:t>ねんがじょうをかきます！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04800" y="1905000"/>
            <a:ext cx="4572000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kumimoji="1" lang="ja-JP" altLang="en-US" sz="2400" b="1">
                <a:latin typeface="HGPGyoshotai" panose="03000600000000000000" pitchFamily="66" charset="-128"/>
                <a:ea typeface="HGPGyoshotai" panose="03000600000000000000" pitchFamily="66" charset="-128"/>
              </a:rPr>
              <a:t>あけましておめでとう</a:t>
            </a:r>
            <a:endParaRPr kumimoji="1" lang="en-US" altLang="ja-JP" sz="2400" b="1">
              <a:latin typeface="HGPGyoshotai" panose="03000600000000000000" pitchFamily="66" charset="-128"/>
              <a:ea typeface="HGPGyoshotai" panose="03000600000000000000" pitchFamily="66" charset="-128"/>
            </a:endParaRPr>
          </a:p>
          <a:p>
            <a:pPr eaLnBrk="1" hangingPunct="1"/>
            <a:endParaRPr kumimoji="1" lang="en-US" altLang="ja-JP" sz="2000">
              <a:ea typeface="ＭＳ Ｐゴシック" panose="020B0600070205080204" pitchFamily="34" charset="-128"/>
            </a:endParaRPr>
          </a:p>
          <a:p>
            <a:pPr eaLnBrk="1" hangingPunct="1"/>
            <a:endParaRPr kumimoji="1" lang="en-US" altLang="ja-JP" sz="2000">
              <a:ea typeface="ＭＳ Ｐゴシック" panose="020B0600070205080204" pitchFamily="34" charset="-128"/>
            </a:endParaRPr>
          </a:p>
          <a:p>
            <a:pPr eaLnBrk="1" hangingPunct="1"/>
            <a:endParaRPr kumimoji="1" lang="en-US" altLang="ja-JP" sz="2000">
              <a:ea typeface="ＭＳ Ｐゴシック" panose="020B0600070205080204" pitchFamily="34" charset="-128"/>
            </a:endParaRPr>
          </a:p>
          <a:p>
            <a:pPr eaLnBrk="1" hangingPunct="1"/>
            <a:endParaRPr kumimoji="1" lang="en-US" altLang="ja-JP" sz="2000">
              <a:ea typeface="ＭＳ Ｐゴシック" panose="020B0600070205080204" pitchFamily="34" charset="-128"/>
            </a:endParaRPr>
          </a:p>
          <a:p>
            <a:pPr eaLnBrk="1" hangingPunct="1"/>
            <a:endParaRPr kumimoji="1" lang="en-US" altLang="ja-JP" sz="2000">
              <a:ea typeface="ＭＳ Ｐゴシック" panose="020B0600070205080204" pitchFamily="34" charset="-128"/>
            </a:endParaRPr>
          </a:p>
          <a:p>
            <a:pPr eaLnBrk="1" hangingPunct="1"/>
            <a:endParaRPr kumimoji="1" lang="en-US" altLang="ja-JP" sz="2000">
              <a:ea typeface="ＭＳ Ｐゴシック" panose="020B0600070205080204" pitchFamily="34" charset="-128"/>
            </a:endParaRPr>
          </a:p>
          <a:p>
            <a:pPr eaLnBrk="1" hangingPunct="1"/>
            <a:endParaRPr kumimoji="1" lang="en-US" altLang="ja-JP" sz="2000">
              <a:ea typeface="ＭＳ Ｐゴシック" panose="020B0600070205080204" pitchFamily="34" charset="-128"/>
            </a:endParaRPr>
          </a:p>
          <a:p>
            <a:pPr eaLnBrk="1" hangingPunct="1"/>
            <a:endParaRPr kumimoji="1" lang="en-US" altLang="ja-JP" sz="2000">
              <a:ea typeface="ＭＳ Ｐゴシック" panose="020B0600070205080204" pitchFamily="34" charset="-128"/>
            </a:endParaRPr>
          </a:p>
          <a:p>
            <a:pPr eaLnBrk="1" hangingPunct="1"/>
            <a:endParaRPr kumimoji="1" lang="en-US" altLang="ja-JP" sz="2000">
              <a:ea typeface="ＭＳ Ｐゴシック" panose="020B0600070205080204" pitchFamily="34" charset="-128"/>
            </a:endParaRPr>
          </a:p>
          <a:p>
            <a:pPr eaLnBrk="1" hangingPunct="1"/>
            <a:r>
              <a:rPr kumimoji="1" lang="ja-JP" altLang="en-US" sz="2000" b="1">
                <a:latin typeface="HGSGothicM" panose="020B0600000000000000" pitchFamily="50" charset="-128"/>
                <a:ea typeface="HGSGothicM" panose="020B0600000000000000" pitchFamily="50" charset="-128"/>
              </a:rPr>
              <a:t>二〇一四年一月一日</a:t>
            </a:r>
            <a:endParaRPr kumimoji="1" lang="en-US" altLang="ja-JP" sz="2000" b="1">
              <a:latin typeface="HGSGothicM" panose="020B0600000000000000" pitchFamily="50" charset="-128"/>
              <a:ea typeface="HGSGothicM" panose="020B0600000000000000" pitchFamily="50" charset="-128"/>
            </a:endParaRPr>
          </a:p>
          <a:p>
            <a:pPr eaLnBrk="1" hangingPunct="1"/>
            <a:r>
              <a:rPr kumimoji="1" lang="ja-JP" altLang="en-US" sz="2000" b="1">
                <a:latin typeface="HGSGothicM" panose="020B0600000000000000" pitchFamily="50" charset="-128"/>
                <a:ea typeface="HGSGothicM" panose="020B0600000000000000" pitchFamily="50" charset="-128"/>
              </a:rPr>
              <a:t>　　　　　　　なまえ</a:t>
            </a:r>
            <a:endParaRPr kumimoji="1" lang="en-US" altLang="ja-JP" sz="2000" b="1">
              <a:latin typeface="HGSGothicM" panose="020B0600000000000000" pitchFamily="50" charset="-128"/>
              <a:ea typeface="HGSGothicM" panose="020B06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5334000" y="1447800"/>
            <a:ext cx="3429000" cy="464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kumimoji="1" lang="ja-JP" altLang="en-US" sz="8000" dirty="0">
                <a:solidFill>
                  <a:schemeClr val="tx1"/>
                </a:solidFill>
                <a:latin typeface="HGPGyoshotai" panose="03000600000000000000" pitchFamily="66" charset="-128"/>
                <a:ea typeface="HGPGyoshotai" panose="03000600000000000000" pitchFamily="66" charset="-128"/>
              </a:rPr>
              <a:t>賀正</a:t>
            </a:r>
            <a:endParaRPr kumimoji="1" lang="en-US" altLang="ja-JP" sz="8000" dirty="0">
              <a:solidFill>
                <a:schemeClr val="tx1"/>
              </a:solidFill>
              <a:latin typeface="HGPGyoshotai" panose="03000600000000000000" pitchFamily="66" charset="-128"/>
              <a:ea typeface="HGPGyoshotai" panose="03000600000000000000" pitchFamily="66" charset="-128"/>
            </a:endParaRPr>
          </a:p>
          <a:p>
            <a:pPr algn="ctr" eaLnBrk="1" hangingPunct="1">
              <a:defRPr/>
            </a:pPr>
            <a:endParaRPr kumimoji="1" lang="en-US" altLang="ja-JP" sz="2400" dirty="0">
              <a:solidFill>
                <a:schemeClr val="tx1"/>
              </a:solidFill>
              <a:latin typeface="HGPGyoshotai" panose="03000600000000000000" pitchFamily="66" charset="-128"/>
              <a:ea typeface="HGPGyoshotai" panose="03000600000000000000" pitchFamily="66" charset="-128"/>
            </a:endParaRPr>
          </a:p>
          <a:p>
            <a:pPr algn="ctr" eaLnBrk="1" hangingPunct="1">
              <a:defRPr/>
            </a:pPr>
            <a:endParaRPr kumimoji="1" lang="en-US" altLang="ja-JP" sz="2400" dirty="0">
              <a:solidFill>
                <a:schemeClr val="tx1"/>
              </a:solidFill>
              <a:latin typeface="HGPGyoshotai" panose="03000600000000000000" pitchFamily="66" charset="-128"/>
              <a:ea typeface="HGPGyoshotai" panose="03000600000000000000" pitchFamily="66" charset="-128"/>
            </a:endParaRPr>
          </a:p>
          <a:p>
            <a:pPr algn="ctr" eaLnBrk="1" hangingPunct="1">
              <a:defRPr/>
            </a:pPr>
            <a:endParaRPr kumimoji="1" lang="en-US" altLang="ja-JP" sz="2400" dirty="0">
              <a:solidFill>
                <a:schemeClr val="tx1"/>
              </a:solidFill>
              <a:latin typeface="HGPGyoshotai" panose="03000600000000000000" pitchFamily="66" charset="-128"/>
              <a:ea typeface="HGPGyoshotai" panose="03000600000000000000" pitchFamily="66" charset="-128"/>
            </a:endParaRPr>
          </a:p>
          <a:p>
            <a:pPr algn="ctr" eaLnBrk="1" hangingPunct="1">
              <a:defRPr/>
            </a:pPr>
            <a:endParaRPr kumimoji="1" lang="en-US" altLang="ja-JP" sz="2400" dirty="0">
              <a:solidFill>
                <a:schemeClr val="tx1"/>
              </a:solidFill>
              <a:latin typeface="HGPGyoshotai" panose="03000600000000000000" pitchFamily="66" charset="-128"/>
              <a:ea typeface="HGPGyoshotai" panose="03000600000000000000" pitchFamily="66" charset="-128"/>
            </a:endParaRPr>
          </a:p>
          <a:p>
            <a:pPr algn="ctr" eaLnBrk="1" hangingPunct="1">
              <a:defRPr/>
            </a:pPr>
            <a:endParaRPr kumimoji="1" lang="en-US" altLang="ja-JP" sz="2400" dirty="0">
              <a:solidFill>
                <a:schemeClr val="tx1"/>
              </a:solidFill>
              <a:latin typeface="HGPGyoshotai" panose="03000600000000000000" pitchFamily="66" charset="-128"/>
              <a:ea typeface="HGPGyoshotai" panose="03000600000000000000" pitchFamily="66" charset="-128"/>
            </a:endParaRPr>
          </a:p>
          <a:p>
            <a:pPr algn="ctr" eaLnBrk="1" hangingPunct="1">
              <a:defRPr/>
            </a:pPr>
            <a:endParaRPr kumimoji="1" lang="en-US" altLang="ja-JP" sz="2400" dirty="0">
              <a:solidFill>
                <a:schemeClr val="tx1"/>
              </a:solidFill>
              <a:latin typeface="HGPGyoshotai" panose="03000600000000000000" pitchFamily="66" charset="-128"/>
              <a:ea typeface="HGPGyoshotai" panose="03000600000000000000" pitchFamily="66" charset="-128"/>
            </a:endParaRPr>
          </a:p>
          <a:p>
            <a:pPr algn="ctr" eaLnBrk="1" hangingPunct="1">
              <a:defRPr/>
            </a:pPr>
            <a:endParaRPr kumimoji="1" lang="en-US" altLang="ja-JP" sz="2400" dirty="0">
              <a:solidFill>
                <a:schemeClr val="tx1"/>
              </a:solidFill>
              <a:latin typeface="HGPGyoshotai" panose="03000600000000000000" pitchFamily="66" charset="-128"/>
              <a:ea typeface="HGPGyoshotai" panose="03000600000000000000" pitchFamily="66" charset="-128"/>
            </a:endParaRPr>
          </a:p>
          <a:p>
            <a:pPr algn="ctr" eaLnBrk="1" hangingPunct="1">
              <a:defRPr/>
            </a:pPr>
            <a:r>
              <a:rPr kumimoji="1" lang="ja-JP" altLang="en-US" sz="2400" dirty="0">
                <a:solidFill>
                  <a:schemeClr val="tx1"/>
                </a:solidFill>
                <a:latin typeface="HGPGyoshotai" panose="03000600000000000000" pitchFamily="66" charset="-128"/>
                <a:ea typeface="HGPGyoshotai" panose="03000600000000000000" pitchFamily="66" charset="-128"/>
              </a:rPr>
              <a:t>２０１４年１月１日</a:t>
            </a:r>
            <a:endParaRPr kumimoji="1" lang="en-US" altLang="ja-JP" sz="2400" dirty="0">
              <a:solidFill>
                <a:schemeClr val="tx1"/>
              </a:solidFill>
              <a:latin typeface="HGPGyoshotai" panose="03000600000000000000" pitchFamily="66" charset="-128"/>
              <a:ea typeface="HGPGyoshotai" panose="03000600000000000000" pitchFamily="66" charset="-128"/>
            </a:endParaRPr>
          </a:p>
          <a:p>
            <a:pPr algn="ctr" eaLnBrk="1" hangingPunct="1">
              <a:defRPr/>
            </a:pPr>
            <a:r>
              <a:rPr kumimoji="1" lang="ja-JP" altLang="en-US" sz="2400" dirty="0">
                <a:solidFill>
                  <a:schemeClr val="tx1"/>
                </a:solidFill>
                <a:latin typeface="HGPGyoshotai" panose="03000600000000000000" pitchFamily="66" charset="-128"/>
                <a:ea typeface="HGPGyoshotai" panose="03000600000000000000" pitchFamily="66" charset="-128"/>
              </a:rPr>
              <a:t>なまえ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クリスマスのイラスト「タイトル文字」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23875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クリスマスツリーの飾り付けをしているイラスト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841625"/>
            <a:ext cx="4056062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69850" y="1917700"/>
            <a:ext cx="907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ea typeface="ＭＳ Ｐゴシック" panose="020B0600070205080204" pitchFamily="34" charset="-128"/>
              </a:rPr>
              <a:t>クリスマスには、</a:t>
            </a:r>
            <a:endParaRPr lang="en-US" altLang="ja-JP" sz="3600"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ea typeface="ＭＳ Ｐゴシック" panose="020B0600070205080204" pitchFamily="34" charset="-128"/>
              </a:rPr>
              <a:t>クリスマスツリーをかざります。</a:t>
            </a:r>
          </a:p>
        </p:txBody>
      </p:sp>
      <p:pic>
        <p:nvPicPr>
          <p:cNvPr id="3077" name="Picture 6" descr="http://2.bp.blogspot.com/-EeIM6je89pU/UqA6N__Z1zI/AAAAAAAAbQI/_59pUeJH6SY/s800/line_christmas_tre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278563"/>
            <a:ext cx="8832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jinglebell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0.gstatic.com/images?q=tbn:ANd9GcS2dFTBBQkSkCkxGjsyWearwZxfYNX-lwr7L4qDn_Ly5_1oOedN2w:www.accent.jp/agawa/wp-content/uploads/2010/12/P103039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28600"/>
            <a:ext cx="4454525" cy="5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http://2.bp.blogspot.com/-EeIM6je89pU/UqA6N__Z1zI/AAAAAAAAbQI/_59pUeJH6SY/s800/line_christmas_tre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6278563"/>
            <a:ext cx="883285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Placeholder 5"/>
          <p:cNvSpPr>
            <a:spLocks noGrp="1"/>
          </p:cNvSpPr>
          <p:nvPr>
            <p:ph type="body" sz="half" idx="2"/>
          </p:nvPr>
        </p:nvSpPr>
        <p:spPr>
          <a:ln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sz="3600" smtClean="0">
                <a:ea typeface="ＭＳ Ｐゴシック" panose="020B0600070205080204" pitchFamily="34" charset="-128"/>
              </a:rPr>
              <a:t>クリスマス</a:t>
            </a:r>
            <a:endParaRPr lang="en-US" altLang="ja-JP" sz="36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ja-JP" altLang="en-US" sz="3600" smtClean="0">
                <a:ea typeface="ＭＳ Ｐゴシック" panose="020B0600070205080204" pitchFamily="34" charset="-128"/>
              </a:rPr>
              <a:t>ツリーは</a:t>
            </a:r>
            <a:endParaRPr lang="en-US" altLang="ja-JP" sz="36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ja-JP" altLang="en-US" sz="3600" smtClean="0">
                <a:ea typeface="ＭＳ Ｐゴシック" panose="020B0600070205080204" pitchFamily="34" charset="-128"/>
              </a:rPr>
              <a:t>こどもたちといっしょに</a:t>
            </a:r>
            <a:endParaRPr lang="en-US" altLang="ja-JP" sz="360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ja-JP" altLang="en-US" sz="3600" smtClean="0">
                <a:ea typeface="ＭＳ Ｐゴシック" panose="020B0600070205080204" pitchFamily="34" charset="-128"/>
              </a:rPr>
              <a:t>かざります。</a:t>
            </a:r>
          </a:p>
        </p:txBody>
      </p:sp>
      <p:pic>
        <p:nvPicPr>
          <p:cNvPr id="4101" name="Picture 2" descr="クリスマスのイラスト「タイトル文字」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28600"/>
            <a:ext cx="31527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48025"/>
            <a:ext cx="44069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2700338"/>
            <a:ext cx="337185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5275263" y="228600"/>
            <a:ext cx="3640137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b="1">
                <a:ea typeface="ＭＳ Ｐゴシック" panose="020B0600070205080204" pitchFamily="34" charset="-128"/>
              </a:rPr>
              <a:t>どうしてケンタッキー？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000" b="1">
                <a:ea typeface="ＭＳ Ｐゴシック" panose="020B0600070205080204" pitchFamily="34" charset="-128"/>
              </a:rPr>
              <a:t>１９７０年ごろに日本に住んでいた外国人が、「日本では七面鳥が買えないのでチキンを買いに来た」と言ったのが始まりで、ケンタッキーがコマーシャルを始めました。</a:t>
            </a:r>
          </a:p>
        </p:txBody>
      </p:sp>
      <p:pic>
        <p:nvPicPr>
          <p:cNvPr id="5125" name="Picture 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" t="4378" r="5136"/>
          <a:stretch>
            <a:fillRect/>
          </a:stretch>
        </p:blipFill>
        <p:spPr bwMode="auto">
          <a:xfrm>
            <a:off x="304800" y="304800"/>
            <a:ext cx="497046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8"/>
          <p:cNvSpPr txBox="1">
            <a:spLocks noChangeArrowheads="1"/>
          </p:cNvSpPr>
          <p:nvPr/>
        </p:nvSpPr>
        <p:spPr bwMode="auto">
          <a:xfrm>
            <a:off x="365125" y="152400"/>
            <a:ext cx="8229600" cy="147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b="1">
                <a:ea typeface="ＭＳ Ｐゴシック" panose="020B0600070205080204" pitchFamily="34" charset="-128"/>
              </a:rPr>
              <a:t>クリスマスケーキを食べます。</a:t>
            </a:r>
            <a:endParaRPr lang="en-US" altLang="ja-JP" sz="3600" b="1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3600" b="1">
                <a:ea typeface="ＭＳ Ｐゴシック" panose="020B0600070205080204" pitchFamily="34" charset="-128"/>
              </a:rPr>
              <a:t>おいしそうですね。</a:t>
            </a:r>
          </a:p>
        </p:txBody>
      </p:sp>
      <p:pic>
        <p:nvPicPr>
          <p:cNvPr id="6147" name="Picture 10" descr="クリスマスケーキのイラスト「苺のケーキ」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3324225"/>
            <a:ext cx="3998913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2" descr="http://food-jami-ru.img.jugem.jp/20111203_2775135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5" y="1066800"/>
            <a:ext cx="4257675" cy="38766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9" name="TextBox 14"/>
          <p:cNvSpPr txBox="1">
            <a:spLocks noChangeArrowheads="1"/>
          </p:cNvSpPr>
          <p:nvPr/>
        </p:nvSpPr>
        <p:spPr bwMode="auto">
          <a:xfrm>
            <a:off x="4208463" y="5210175"/>
            <a:ext cx="4802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ea typeface="ＭＳ Ｐゴシック" panose="020B0600070205080204" pitchFamily="34" charset="-128"/>
              </a:rPr>
              <a:t>７インチで　三千円</a:t>
            </a:r>
            <a:endParaRPr lang="en-US" altLang="ja-JP" sz="3600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3600">
                <a:ea typeface="ＭＳ Ｐゴシック" panose="020B0600070205080204" pitchFamily="34" charset="-128"/>
              </a:rPr>
              <a:t>１０インチで　五千円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7"/>
          <p:cNvSpPr txBox="1">
            <a:spLocks noChangeArrowheads="1"/>
          </p:cNvSpPr>
          <p:nvPr/>
        </p:nvSpPr>
        <p:spPr bwMode="auto">
          <a:xfrm>
            <a:off x="203200" y="152400"/>
            <a:ext cx="69977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b="1">
                <a:ea typeface="ＭＳ Ｐゴシック" panose="020B0600070205080204" pitchFamily="34" charset="-128"/>
              </a:rPr>
              <a:t>日本では、恋人と　いっしょに　すごす人が　多いです。</a:t>
            </a:r>
            <a:endParaRPr lang="en-US" altLang="ja-JP" sz="4000" b="1"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 b="1">
                <a:ea typeface="ＭＳ Ｐゴシック" panose="020B0600070205080204" pitchFamily="34" charset="-128"/>
              </a:rPr>
              <a:t>アメリカでは、どうですか？</a:t>
            </a:r>
          </a:p>
        </p:txBody>
      </p:sp>
      <p:pic>
        <p:nvPicPr>
          <p:cNvPr id="7171" name="Picture 13" descr="http://p.cdnanapi.com/r/2013/12/05/16/20131205161222_52a02756b7cb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5143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5" descr="http://st01.zorg.com/pict/201112/29/10332509406300010839_d94t3jovm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143000"/>
            <a:ext cx="28924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"/>
          <p:cNvSpPr txBox="1">
            <a:spLocks noChangeArrowheads="1"/>
          </p:cNvSpPr>
          <p:nvPr/>
        </p:nvSpPr>
        <p:spPr bwMode="auto">
          <a:xfrm>
            <a:off x="457200" y="228600"/>
            <a:ext cx="8458200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4000">
                <a:ea typeface="ＭＳ Ｐゴシック" panose="020B0600070205080204" pitchFamily="34" charset="-128"/>
              </a:rPr>
              <a:t>お歳暮（おせいぼ）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ja-JP" altLang="en-US" sz="2800" b="1">
                <a:ea typeface="ＭＳ Ｐゴシック" panose="020B0600070205080204" pitchFamily="34" charset="-128"/>
              </a:rPr>
              <a:t>友だちや会社の人に一年のおれいをします。</a:t>
            </a:r>
            <a:endParaRPr lang="en-US" altLang="ja-JP" sz="2800" b="1">
              <a:ea typeface="ＭＳ Ｐゴシック" panose="020B0600070205080204" pitchFamily="34" charset="-128"/>
            </a:endParaRPr>
          </a:p>
        </p:txBody>
      </p:sp>
      <p:pic>
        <p:nvPicPr>
          <p:cNvPr id="8195" name="Picture 12" descr="お歳暮のイラスト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51050"/>
            <a:ext cx="22955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4" descr="「お歳暮」のイラスト文字 横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3956050"/>
            <a:ext cx="3810000" cy="19907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Rounded Rectangular Callout 1"/>
          <p:cNvSpPr/>
          <p:nvPr/>
        </p:nvSpPr>
        <p:spPr>
          <a:xfrm>
            <a:off x="3514725" y="2051050"/>
            <a:ext cx="4943475" cy="1149350"/>
          </a:xfrm>
          <a:prstGeom prst="wedgeRoundRectCallout">
            <a:avLst>
              <a:gd name="adj1" fmla="val -51703"/>
              <a:gd name="adj2" fmla="val 82215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ja-JP" altLang="en-US" sz="3200" smtClean="0">
                <a:ea typeface="ＭＳ Ｐゴシック" panose="020B0600070205080204" pitchFamily="34" charset="-128"/>
              </a:rPr>
              <a:t>今年も</a:t>
            </a:r>
            <a:endParaRPr lang="en-US" altLang="ja-JP" sz="3200" smtClean="0">
              <a:ea typeface="ＭＳ Ｐゴシック" panose="020B0600070205080204" pitchFamily="34" charset="-128"/>
            </a:endParaRPr>
          </a:p>
          <a:p>
            <a:pPr eaLnBrk="1" hangingPunct="1">
              <a:defRPr/>
            </a:pPr>
            <a:r>
              <a:rPr lang="ja-JP" altLang="en-US" sz="3200" smtClean="0">
                <a:ea typeface="ＭＳ Ｐゴシック" panose="020B0600070205080204" pitchFamily="34" charset="-128"/>
              </a:rPr>
              <a:t>ありがとうございました。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631</Words>
  <Application>Microsoft Office PowerPoint</Application>
  <PresentationFormat>On-screen Show (4:3)</PresentationFormat>
  <Paragraphs>90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HGPGyoshotai</vt:lpstr>
      <vt:lpstr>HGSGothicM</vt:lpstr>
      <vt:lpstr>MS PGothic</vt:lpstr>
      <vt:lpstr>Arial</vt:lpstr>
      <vt:lpstr>Default Design</vt:lpstr>
      <vt:lpstr>PowerPoint Presentation</vt:lpstr>
      <vt:lpstr>PowerPoint Presentation</vt:lpstr>
      <vt:lpstr>日本の年末･年始  クリスマスからお正月まで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としこしそば</vt:lpstr>
      <vt:lpstr>PowerPoint Presentation</vt:lpstr>
      <vt:lpstr>PowerPoint Presentation</vt:lpstr>
      <vt:lpstr>PowerPoint Presentation</vt:lpstr>
      <vt:lpstr>はつもうで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Lake Washington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日本のおしょうがつ</dc:title>
  <dc:creator>Taku Okamoto</dc:creator>
  <cp:lastModifiedBy>Inge Foley</cp:lastModifiedBy>
  <cp:revision>40</cp:revision>
  <dcterms:created xsi:type="dcterms:W3CDTF">2005-12-02T16:44:07Z</dcterms:created>
  <dcterms:modified xsi:type="dcterms:W3CDTF">2014-12-01T00:41:51Z</dcterms:modified>
</cp:coreProperties>
</file>