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8" r:id="rId5"/>
    <p:sldId id="256" r:id="rId6"/>
    <p:sldId id="259" r:id="rId7"/>
    <p:sldId id="260" r:id="rId8"/>
    <p:sldId id="263" r:id="rId9"/>
    <p:sldId id="262" r:id="rId10"/>
    <p:sldId id="261" r:id="rId11"/>
    <p:sldId id="265" r:id="rId12"/>
    <p:sldId id="266" r:id="rId13"/>
    <p:sldId id="268" r:id="rId14"/>
    <p:sldId id="267" r:id="rId15"/>
    <p:sldId id="269" r:id="rId16"/>
    <p:sldId id="270" r:id="rId17"/>
    <p:sldId id="279" r:id="rId18"/>
    <p:sldId id="281" r:id="rId19"/>
    <p:sldId id="280" r:id="rId20"/>
    <p:sldId id="282" r:id="rId21"/>
    <p:sldId id="264" r:id="rId22"/>
    <p:sldId id="271" r:id="rId23"/>
    <p:sldId id="272" r:id="rId24"/>
    <p:sldId id="273" r:id="rId25"/>
    <p:sldId id="275" r:id="rId26"/>
    <p:sldId id="274" r:id="rId27"/>
    <p:sldId id="277" r:id="rId28"/>
    <p:sldId id="276" r:id="rId29"/>
    <p:sldId id="298" r:id="rId30"/>
    <p:sldId id="278" r:id="rId31"/>
    <p:sldId id="283" r:id="rId32"/>
    <p:sldId id="285" r:id="rId33"/>
    <p:sldId id="286" r:id="rId34"/>
    <p:sldId id="287" r:id="rId35"/>
    <p:sldId id="288" r:id="rId36"/>
    <p:sldId id="289" r:id="rId37"/>
    <p:sldId id="290" r:id="rId38"/>
    <p:sldId id="296" r:id="rId39"/>
    <p:sldId id="291" r:id="rId40"/>
    <p:sldId id="292" r:id="rId41"/>
    <p:sldId id="293" r:id="rId42"/>
    <p:sldId id="294" r:id="rId43"/>
    <p:sldId id="295" r:id="rId44"/>
    <p:sldId id="299" r:id="rId45"/>
    <p:sldId id="29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846" y="108"/>
      </p:cViewPr>
      <p:guideLst/>
    </p:cSldViewPr>
  </p:slideViewPr>
  <p:outlineViewPr>
    <p:cViewPr>
      <p:scale>
        <a:sx n="33" d="100"/>
        <a:sy n="33" d="100"/>
      </p:scale>
      <p:origin x="0" y="-7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38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929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377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2955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17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87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55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49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19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2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33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5009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75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80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17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58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37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0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69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12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91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8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108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91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50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25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54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91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56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01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91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6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1895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76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79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48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51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9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772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793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963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655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4972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BAA0C-574E-49AD-96B9-8857D83534E8}" type="datetimeFigureOut">
              <a:rPr lang="en-AU" smtClean="0"/>
              <a:t>21/11/2014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2B2B5-178A-495B-87AF-E052CD1E97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565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4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9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EF74A-8260-4210-AD0C-B51EBE09502E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21/11/2014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500F5-9C9C-46E0-875E-6520F657C65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8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6gNBy3UUNp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greeting.rakuten.co.jp/event/nenga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6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openxmlformats.org/officeDocument/2006/relationships/image" Target="../media/image60.png"/><Relationship Id="rId10" Type="http://schemas.openxmlformats.org/officeDocument/2006/relationships/image" Target="../media/image66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799" y="1"/>
            <a:ext cx="109727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6738" y="2600587"/>
            <a:ext cx="222368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おしょうがつ</a:t>
            </a:r>
            <a:endParaRPr lang="en-US" altLang="ja-JP" sz="28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ja-JP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お</a:t>
            </a:r>
            <a:r>
              <a:rPr lang="ja-JP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正月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20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Japanese New Year</a:t>
            </a:r>
            <a:endParaRPr lang="en-AU" sz="20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0760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441" cy="60795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1956" y="5842340"/>
            <a:ext cx="8126627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ja-JP" altLang="en-US" sz="2400" dirty="0">
                <a:solidFill>
                  <a:srgbClr val="FF0000"/>
                </a:solidFill>
              </a:rPr>
              <a:t>もち </a:t>
            </a:r>
            <a:r>
              <a:rPr lang="en-US" altLang="ja-JP" sz="2400" dirty="0">
                <a:solidFill>
                  <a:prstClr val="black"/>
                </a:solidFill>
              </a:rPr>
              <a:t>is made by putting boiled sticky rice into wooden bucket like containers and pound with a wooden mallet. </a:t>
            </a:r>
          </a:p>
        </p:txBody>
      </p:sp>
    </p:spTree>
    <p:extLst>
      <p:ext uri="{BB962C8B-B14F-4D97-AF65-F5344CB8AC3E}">
        <p14:creationId xmlns:p14="http://schemas.microsoft.com/office/powerpoint/2010/main" val="211451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86" y="5959614"/>
            <a:ext cx="9041114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もち</a:t>
            </a:r>
            <a:r>
              <a:rPr lang="ja-JP" altLang="en-US" sz="2400" dirty="0" smtClean="0"/>
              <a:t>　</a:t>
            </a:r>
            <a:r>
              <a:rPr lang="en-AU" sz="2400" dirty="0" smtClean="0"/>
              <a:t>is </a:t>
            </a:r>
            <a:r>
              <a:rPr lang="en-AU" sz="2400" dirty="0"/>
              <a:t>made into a New </a:t>
            </a:r>
            <a:r>
              <a:rPr lang="en-AU" sz="2400" dirty="0" smtClean="0"/>
              <a:t>Year‘s </a:t>
            </a:r>
            <a:r>
              <a:rPr lang="en-AU" sz="2400" dirty="0"/>
              <a:t>decoration </a:t>
            </a:r>
            <a:r>
              <a:rPr lang="en-AU" sz="2400" dirty="0" smtClean="0"/>
              <a:t>called</a:t>
            </a:r>
            <a:r>
              <a:rPr lang="ja-JP" altLang="en-US" sz="2400" dirty="0" smtClean="0"/>
              <a:t>　</a:t>
            </a:r>
            <a:r>
              <a:rPr lang="ja-JP" altLang="en-US" sz="2400" dirty="0" smtClean="0">
                <a:solidFill>
                  <a:srgbClr val="FF0000"/>
                </a:solidFill>
              </a:rPr>
              <a:t>かがみもち</a:t>
            </a:r>
            <a:r>
              <a:rPr lang="en-AU" sz="2400" dirty="0" smtClean="0">
                <a:solidFill>
                  <a:srgbClr val="FF0000"/>
                </a:solidFill>
              </a:rPr>
              <a:t> </a:t>
            </a:r>
            <a:r>
              <a:rPr lang="en-AU" sz="2400" dirty="0"/>
              <a:t>formed from two round cakes of </a:t>
            </a:r>
            <a:r>
              <a:rPr lang="ja-JP" altLang="en-US" sz="2400" dirty="0" smtClean="0">
                <a:solidFill>
                  <a:srgbClr val="FF0000"/>
                </a:solidFill>
              </a:rPr>
              <a:t>もち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with  a tangerine placed on top. </a:t>
            </a:r>
            <a:endParaRPr lang="en-A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353" y="0"/>
            <a:ext cx="4537762" cy="3401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503352" cy="3377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353" y="3377514"/>
            <a:ext cx="3375410" cy="2531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56" y="3384067"/>
            <a:ext cx="3402397" cy="25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21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219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686" y="4919008"/>
            <a:ext cx="8888627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400" dirty="0"/>
              <a:t>At midnight </a:t>
            </a:r>
            <a:r>
              <a:rPr lang="en-AU" sz="2400" dirty="0" smtClean="0"/>
              <a:t>on</a:t>
            </a:r>
            <a:r>
              <a:rPr lang="ja-JP" altLang="en-US" sz="2400" dirty="0" smtClean="0"/>
              <a:t> </a:t>
            </a:r>
            <a:r>
              <a:rPr lang="ja-JP" altLang="en-US" sz="2400" dirty="0" smtClean="0">
                <a:solidFill>
                  <a:srgbClr val="FF0000"/>
                </a:solidFill>
              </a:rPr>
              <a:t>１２月３１日 </a:t>
            </a:r>
            <a:r>
              <a:rPr lang="en-US" altLang="ja-JP" sz="2400" dirty="0" smtClean="0"/>
              <a:t>(also known as </a:t>
            </a:r>
            <a:r>
              <a:rPr lang="ja-JP" altLang="en-US" sz="2400" dirty="0" smtClean="0">
                <a:solidFill>
                  <a:srgbClr val="FF0000"/>
                </a:solidFill>
              </a:rPr>
              <a:t>おおみそか</a:t>
            </a:r>
            <a:r>
              <a:rPr lang="en-US" altLang="ja-JP" sz="2400" dirty="0" smtClean="0"/>
              <a:t>)</a:t>
            </a:r>
            <a:r>
              <a:rPr lang="en-AU" sz="2400" dirty="0" smtClean="0"/>
              <a:t>, </a:t>
            </a:r>
            <a:r>
              <a:rPr lang="en-AU" sz="2400" dirty="0"/>
              <a:t>Buddhist temples all over Japan ring their bells </a:t>
            </a:r>
            <a:r>
              <a:rPr lang="en-US" altLang="ja-JP" sz="2400" dirty="0" smtClean="0"/>
              <a:t>108</a:t>
            </a:r>
            <a:r>
              <a:rPr lang="en-AU" sz="2400" dirty="0" smtClean="0"/>
              <a:t> times</a:t>
            </a:r>
            <a:r>
              <a:rPr lang="en-US" altLang="ja-JP" sz="2400" dirty="0" smtClean="0"/>
              <a:t>. The bells are rung this many times as it symbolizes the 108 </a:t>
            </a:r>
            <a:r>
              <a:rPr lang="en-AU" sz="2400" dirty="0" smtClean="0"/>
              <a:t>human sins in Buddhism.   Japanese </a:t>
            </a:r>
            <a:r>
              <a:rPr lang="en-AU" sz="2400" dirty="0"/>
              <a:t>believe that the ringing of bells can rid their sins </a:t>
            </a:r>
            <a:r>
              <a:rPr lang="en-AU" sz="2400" dirty="0" smtClean="0"/>
              <a:t>from </a:t>
            </a:r>
            <a:r>
              <a:rPr lang="en-AU" sz="2400" dirty="0"/>
              <a:t>the previous year. </a:t>
            </a:r>
          </a:p>
        </p:txBody>
      </p:sp>
    </p:spTree>
    <p:extLst>
      <p:ext uri="{BB962C8B-B14F-4D97-AF65-F5344CB8AC3E}">
        <p14:creationId xmlns:p14="http://schemas.microsoft.com/office/powerpoint/2010/main" val="3826991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8658" y="4102611"/>
            <a:ext cx="5675871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2400" dirty="0" smtClean="0"/>
              <a:t>After the ringing of the </a:t>
            </a:r>
            <a:r>
              <a:rPr lang="en-AU" sz="2400" dirty="0"/>
              <a:t>bells, </a:t>
            </a:r>
            <a:r>
              <a:rPr lang="en-AU" sz="2400" dirty="0" smtClean="0"/>
              <a:t>Japanese people celebrate and feast </a:t>
            </a:r>
            <a:r>
              <a:rPr lang="en-AU" sz="2400" dirty="0"/>
              <a:t>on </a:t>
            </a:r>
            <a:r>
              <a:rPr lang="en-AU" sz="2400" dirty="0" smtClean="0"/>
              <a:t>noodles. These are called </a:t>
            </a:r>
            <a:r>
              <a:rPr lang="ja-JP" altLang="en-US" sz="2400" dirty="0" smtClean="0">
                <a:solidFill>
                  <a:srgbClr val="FF0000"/>
                </a:solidFill>
              </a:rPr>
              <a:t>としこしそば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and are long buckwheat </a:t>
            </a:r>
            <a:r>
              <a:rPr lang="en-AU" sz="2400" dirty="0" smtClean="0"/>
              <a:t>noodles which symbolize the crossing over from one year to the next and are connected to enjoying a long life.</a:t>
            </a:r>
            <a:endParaRPr lang="en-AU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4034032"/>
            <a:ext cx="2319142" cy="2833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20"/>
            <a:ext cx="3863546" cy="3863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080" y="436606"/>
            <a:ext cx="5037920" cy="314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26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2535" y="3901851"/>
            <a:ext cx="2891482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400" dirty="0"/>
              <a:t>On </a:t>
            </a:r>
            <a:r>
              <a:rPr lang="en-US" altLang="ja-JP" sz="2400" dirty="0" smtClean="0"/>
              <a:t>New Year’s Day </a:t>
            </a:r>
            <a:r>
              <a:rPr lang="en-AU" sz="2400" dirty="0" smtClean="0"/>
              <a:t>Japanese </a:t>
            </a:r>
            <a:r>
              <a:rPr lang="en-AU" sz="2400" dirty="0"/>
              <a:t>people have a custom of giving money to children. This is known </a:t>
            </a:r>
            <a:r>
              <a:rPr lang="en-AU" sz="2400" dirty="0" smtClean="0"/>
              <a:t>as</a:t>
            </a:r>
            <a:r>
              <a:rPr lang="ja-JP" altLang="en-US" sz="2400" dirty="0" smtClean="0">
                <a:solidFill>
                  <a:srgbClr val="FF0000"/>
                </a:solidFill>
              </a:rPr>
              <a:t>　おとしだま</a:t>
            </a:r>
            <a:r>
              <a:rPr lang="en-US" altLang="ja-JP" sz="2400" dirty="0" smtClean="0"/>
              <a:t>.</a:t>
            </a:r>
            <a:r>
              <a:rPr lang="en-AU" sz="2400" dirty="0" smtClean="0"/>
              <a:t> </a:t>
            </a:r>
            <a:endParaRPr lang="en-AU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4761471" cy="3571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288" y="504649"/>
            <a:ext cx="4077729" cy="3066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130" y="3619884"/>
            <a:ext cx="2154194" cy="2872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37" y="3619884"/>
            <a:ext cx="3331693" cy="31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26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184" y="5293493"/>
            <a:ext cx="853440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おとしだ</a:t>
            </a:r>
            <a:r>
              <a:rPr lang="ja-JP" altLang="en-US" sz="2400" dirty="0">
                <a:solidFill>
                  <a:srgbClr val="FF0000"/>
                </a:solidFill>
              </a:rPr>
              <a:t>ま</a:t>
            </a:r>
            <a:r>
              <a:rPr lang="en-AU" sz="2400" dirty="0" smtClean="0">
                <a:solidFill>
                  <a:srgbClr val="FF0000"/>
                </a:solidFill>
              </a:rPr>
              <a:t> </a:t>
            </a:r>
            <a:r>
              <a:rPr lang="en-AU" sz="2400" dirty="0"/>
              <a:t>is handed out in small decorated envelopes called </a:t>
            </a:r>
            <a:r>
              <a:rPr lang="ja-JP" altLang="en-US" sz="2400" dirty="0">
                <a:solidFill>
                  <a:srgbClr val="FF0000"/>
                </a:solidFill>
              </a:rPr>
              <a:t>ぽちぶくろ</a:t>
            </a:r>
            <a:r>
              <a:rPr lang="en-US" altLang="ja-JP" sz="2400" dirty="0"/>
              <a:t>. </a:t>
            </a:r>
            <a:r>
              <a:rPr lang="en-AU" sz="2400" dirty="0"/>
              <a:t>The amount of money given depends on the age of the child</a:t>
            </a:r>
            <a:r>
              <a:rPr lang="en-US" altLang="ja-JP" sz="2400" dirty="0"/>
              <a:t>.</a:t>
            </a:r>
            <a:r>
              <a:rPr lang="ja-JP" altLang="en-US" sz="2400" dirty="0"/>
              <a:t> </a:t>
            </a:r>
            <a:r>
              <a:rPr lang="en-US" altLang="ja-JP" sz="2400" dirty="0"/>
              <a:t>Teenagers often receive between </a:t>
            </a:r>
            <a:r>
              <a:rPr lang="ja-JP" altLang="en-US" sz="2400" dirty="0"/>
              <a:t>５０００円 </a:t>
            </a:r>
            <a:r>
              <a:rPr lang="en-US" altLang="ja-JP" sz="2400" dirty="0"/>
              <a:t>and </a:t>
            </a:r>
            <a:r>
              <a:rPr lang="ja-JP" altLang="en-US" sz="2400" dirty="0"/>
              <a:t>１００００円</a:t>
            </a:r>
            <a:r>
              <a:rPr lang="en-AU" sz="24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70" y="97308"/>
            <a:ext cx="6831227" cy="51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92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4" y="925696"/>
            <a:ext cx="8790803" cy="44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80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731" y="123567"/>
            <a:ext cx="4351123" cy="2466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1" y="123567"/>
            <a:ext cx="4389025" cy="2466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8716" y="6385933"/>
            <a:ext cx="52351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dirty="0" smtClean="0">
                <a:hlinkClick r:id="rId4"/>
              </a:rPr>
              <a:t>https</a:t>
            </a:r>
            <a:r>
              <a:rPr lang="en-AU" dirty="0">
                <a:hlinkClick r:id="rId4"/>
              </a:rPr>
              <a:t>://</a:t>
            </a:r>
            <a:r>
              <a:rPr lang="en-AU" dirty="0" smtClean="0">
                <a:hlinkClick r:id="rId4"/>
              </a:rPr>
              <a:t>www.youtube.com/watch?v=6gNBy3UUNpc</a:t>
            </a: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305595" y="2791494"/>
            <a:ext cx="8514271" cy="26776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/>
                </a:solidFill>
              </a:rPr>
              <a:t>On New Year’s eve on NHK </a:t>
            </a:r>
            <a:r>
              <a:rPr lang="en-US" altLang="ja-JP" sz="2400" dirty="0" err="1" smtClean="0">
                <a:solidFill>
                  <a:schemeClr val="tx1"/>
                </a:solidFill>
              </a:rPr>
              <a:t>tv</a:t>
            </a:r>
            <a:r>
              <a:rPr lang="en-US" altLang="ja-JP" sz="2400" dirty="0" smtClean="0">
                <a:solidFill>
                  <a:schemeClr val="tx1"/>
                </a:solidFill>
              </a:rPr>
              <a:t> there is a highly popular singing contest called </a:t>
            </a:r>
            <a:r>
              <a:rPr lang="ja-JP" altLang="en-US" sz="2400" dirty="0" smtClean="0">
                <a:solidFill>
                  <a:srgbClr val="FF0000"/>
                </a:solidFill>
              </a:rPr>
              <a:t>こ</a:t>
            </a:r>
            <a:r>
              <a:rPr lang="ja-JP" altLang="en-US" sz="2400" dirty="0">
                <a:solidFill>
                  <a:srgbClr val="FF0000"/>
                </a:solidFill>
              </a:rPr>
              <a:t>うは</a:t>
            </a:r>
            <a:r>
              <a:rPr lang="ja-JP" altLang="en-US" sz="2400" dirty="0" smtClean="0">
                <a:solidFill>
                  <a:srgbClr val="FF0000"/>
                </a:solidFill>
              </a:rPr>
              <a:t>く　うたがっせん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(the red and white song battle) The </a:t>
            </a:r>
            <a:r>
              <a:rPr lang="en-AU" sz="2400" dirty="0" smtClean="0"/>
              <a:t>program </a:t>
            </a:r>
            <a:r>
              <a:rPr lang="en-AU" sz="2400" dirty="0"/>
              <a:t>divides the most popular music artists of the year into competing teams of red and white. </a:t>
            </a:r>
            <a:r>
              <a:rPr lang="ja-JP" altLang="en-US" sz="2400" dirty="0" smtClean="0">
                <a:solidFill>
                  <a:srgbClr val="FF0000"/>
                </a:solidFill>
              </a:rPr>
              <a:t>あかぐみ　</a:t>
            </a:r>
            <a:r>
              <a:rPr lang="en-AU" altLang="ja-JP" sz="2400" dirty="0" smtClean="0"/>
              <a:t>are</a:t>
            </a:r>
            <a:r>
              <a:rPr lang="en-AU" sz="2400" dirty="0" smtClean="0"/>
              <a:t> </a:t>
            </a:r>
            <a:r>
              <a:rPr lang="en-AU" sz="2400" dirty="0"/>
              <a:t>all female artists </a:t>
            </a:r>
            <a:r>
              <a:rPr lang="en-AU" sz="2400" dirty="0" smtClean="0"/>
              <a:t>and </a:t>
            </a:r>
            <a:r>
              <a:rPr lang="ja-JP" altLang="en-US" sz="2400" dirty="0" smtClean="0">
                <a:solidFill>
                  <a:srgbClr val="FF0000"/>
                </a:solidFill>
              </a:rPr>
              <a:t>しろぐみ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are</a:t>
            </a:r>
            <a:r>
              <a:rPr lang="en-AU" sz="2400" dirty="0" smtClean="0"/>
              <a:t> </a:t>
            </a:r>
            <a:r>
              <a:rPr lang="en-AU" sz="2400" dirty="0"/>
              <a:t>all </a:t>
            </a:r>
            <a:r>
              <a:rPr lang="en-AU" sz="2400" dirty="0" smtClean="0"/>
              <a:t>male artists. A panel of celebrity judges, as well as the audience at home, vote for one team.  The team with the most votes wins. In 2014 </a:t>
            </a:r>
            <a:r>
              <a:rPr lang="ja-JP" altLang="en-US" sz="2400" dirty="0" smtClean="0">
                <a:solidFill>
                  <a:srgbClr val="FF0000"/>
                </a:solidFill>
              </a:rPr>
              <a:t>しろぐみ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were the winners!</a:t>
            </a:r>
            <a:endParaRPr lang="en-A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32022" y="5885029"/>
            <a:ext cx="302089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Video clip of the song contest: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9847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801" y="2205049"/>
            <a:ext cx="1927025" cy="454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142" y="132926"/>
            <a:ext cx="1709372" cy="50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008" y="43580"/>
            <a:ext cx="5845893" cy="29091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616" y="57665"/>
            <a:ext cx="4753233" cy="25784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510" y="-273019"/>
            <a:ext cx="5845893" cy="2909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5362" y="2461970"/>
            <a:ext cx="5845893" cy="2909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650" y="2458377"/>
            <a:ext cx="5845893" cy="2909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1222" y="4453798"/>
            <a:ext cx="5845893" cy="2909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789" y="4582041"/>
            <a:ext cx="5845893" cy="2909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3" y="132926"/>
            <a:ext cx="1645052" cy="3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39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552" y="5569797"/>
            <a:ext cx="8130746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ねんがじょ</a:t>
            </a:r>
            <a:r>
              <a:rPr lang="ja-JP" altLang="en-US" sz="2400" dirty="0" smtClean="0">
                <a:solidFill>
                  <a:srgbClr val="FF0000"/>
                </a:solidFill>
              </a:rPr>
              <a:t>う </a:t>
            </a:r>
            <a:r>
              <a:rPr lang="en-AU" altLang="ja-JP" sz="2400" dirty="0" smtClean="0"/>
              <a:t>are Ne</a:t>
            </a:r>
            <a:r>
              <a:rPr lang="en-AU" sz="2400" dirty="0" smtClean="0"/>
              <a:t>w year’s day post cards. Japanese people send  </a:t>
            </a:r>
            <a:r>
              <a:rPr lang="ja-JP" altLang="en-US" sz="2400" dirty="0" smtClean="0">
                <a:solidFill>
                  <a:srgbClr val="FF0000"/>
                </a:solidFill>
              </a:rPr>
              <a:t>ねんがじょう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to all of their family and friends. The cards are sent so that they </a:t>
            </a:r>
            <a:r>
              <a:rPr lang="en-AU" sz="2400" dirty="0" smtClean="0"/>
              <a:t>arrive </a:t>
            </a:r>
            <a:r>
              <a:rPr lang="en-AU" sz="2400" dirty="0"/>
              <a:t>on 1 </a:t>
            </a:r>
            <a:r>
              <a:rPr lang="en-AU" sz="2400" dirty="0" smtClean="0"/>
              <a:t>January. </a:t>
            </a:r>
            <a:endParaRPr lang="en-A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02" y="0"/>
            <a:ext cx="7075530" cy="544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90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652" y="5349875"/>
            <a:ext cx="8662407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ja-JP" alt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お</a:t>
            </a:r>
            <a:r>
              <a:rPr lang="ja-JP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し</a:t>
            </a:r>
            <a:r>
              <a:rPr lang="ja-JP" alt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ょうがつ</a:t>
            </a:r>
            <a:r>
              <a:rPr lang="en-US" alt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</a:rPr>
              <a:t>is the most </a:t>
            </a:r>
            <a:r>
              <a:rPr lang="en-US" altLang="en-US" sz="2400" dirty="0" smtClean="0">
                <a:latin typeface="Arial" panose="020B0604020202020204" pitchFamily="34" charset="0"/>
              </a:rPr>
              <a:t>important holiday in </a:t>
            </a:r>
            <a:r>
              <a:rPr lang="en-US" altLang="en-US" sz="2400" dirty="0">
                <a:latin typeface="Arial" panose="020B0604020202020204" pitchFamily="34" charset="0"/>
              </a:rPr>
              <a:t>Japan. Most businesses shut down from January 1 to January 3, and families typically gather to spend the days together. 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22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65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9501" y="5018557"/>
            <a:ext cx="4876800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2400" dirty="0"/>
              <a:t>Most of the cards have the Chinese zodiac sign of the New year as their design. In 2015 it will be the year of the </a:t>
            </a:r>
            <a:r>
              <a:rPr lang="ja-JP" altLang="en-US" sz="2400" dirty="0" smtClean="0">
                <a:solidFill>
                  <a:srgbClr val="FF0000"/>
                </a:solidFill>
              </a:rPr>
              <a:t>ひつじ</a:t>
            </a:r>
            <a:r>
              <a:rPr lang="en-US" altLang="ja-JP" sz="2400" dirty="0" smtClean="0"/>
              <a:t>.</a:t>
            </a:r>
            <a:endParaRPr lang="en-AU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7" y="0"/>
            <a:ext cx="2646132" cy="3917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456" y="-16778"/>
            <a:ext cx="3450845" cy="2331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085" y="0"/>
            <a:ext cx="2686537" cy="3971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900" y="2405082"/>
            <a:ext cx="3524250" cy="2371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917219"/>
            <a:ext cx="4063307" cy="282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1250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" y="0"/>
            <a:ext cx="9339919" cy="63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55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7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04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058" y="-288324"/>
            <a:ext cx="5050688" cy="7475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7242" y="4305454"/>
            <a:ext cx="700833" cy="4308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100" i="1" dirty="0" smtClean="0"/>
              <a:t>excellent</a:t>
            </a:r>
          </a:p>
          <a:p>
            <a:pPr algn="ctr"/>
            <a:r>
              <a:rPr lang="en-US" sz="1100" i="1" dirty="0" smtClean="0"/>
              <a:t>luck</a:t>
            </a:r>
            <a:endParaRPr lang="en-AU" sz="11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510361" y="4449197"/>
            <a:ext cx="473206" cy="4308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100" i="1" dirty="0" smtClean="0"/>
              <a:t>good</a:t>
            </a:r>
          </a:p>
          <a:p>
            <a:pPr algn="ctr"/>
            <a:r>
              <a:rPr lang="en-US" sz="1100" i="1" dirty="0" smtClean="0"/>
              <a:t>luck</a:t>
            </a:r>
            <a:endParaRPr lang="en-AU" sz="11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848933" y="4524435"/>
            <a:ext cx="577401" cy="4308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100" i="1" dirty="0" smtClean="0"/>
              <a:t>a little </a:t>
            </a:r>
          </a:p>
          <a:p>
            <a:pPr algn="ctr"/>
            <a:r>
              <a:rPr lang="en-US" sz="1100" i="1" dirty="0" smtClean="0"/>
              <a:t>luck</a:t>
            </a:r>
            <a:endParaRPr lang="en-AU" sz="11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994675" y="4524435"/>
            <a:ext cx="652744" cy="4308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100" i="1" dirty="0" smtClean="0"/>
              <a:t>medium</a:t>
            </a:r>
          </a:p>
          <a:p>
            <a:pPr algn="ctr"/>
            <a:r>
              <a:rPr lang="en-US" sz="1100" i="1" dirty="0" smtClean="0"/>
              <a:t>luck</a:t>
            </a:r>
            <a:endParaRPr lang="en-AU" sz="11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919191" y="4928010"/>
            <a:ext cx="662362" cy="2616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rtlCol="0">
            <a:spAutoFit/>
          </a:bodyPr>
          <a:lstStyle/>
          <a:p>
            <a:pPr algn="ctr"/>
            <a:r>
              <a:rPr lang="en-US" sz="1100" i="1" dirty="0" smtClean="0"/>
              <a:t>Study ↑</a:t>
            </a:r>
            <a:endParaRPr lang="en-AU" sz="11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677681" y="4749279"/>
            <a:ext cx="692818" cy="2616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100" i="1" dirty="0" smtClean="0"/>
              <a:t>sports ↑</a:t>
            </a:r>
            <a:endParaRPr lang="en-AU" sz="11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1687" y="5104938"/>
            <a:ext cx="821059" cy="4308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100" i="1" dirty="0" smtClean="0"/>
              <a:t>chances of </a:t>
            </a:r>
          </a:p>
          <a:p>
            <a:pPr algn="ctr"/>
            <a:r>
              <a:rPr lang="en-US" sz="1100" i="1" dirty="0" smtClean="0"/>
              <a:t>love ↑</a:t>
            </a:r>
            <a:endParaRPr lang="en-AU" sz="1100" i="1" dirty="0"/>
          </a:p>
        </p:txBody>
      </p:sp>
    </p:spTree>
    <p:extLst>
      <p:ext uri="{BB962C8B-B14F-4D97-AF65-F5344CB8AC3E}">
        <p14:creationId xmlns:p14="http://schemas.microsoft.com/office/powerpoint/2010/main" val="3590529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8" y="255373"/>
            <a:ext cx="9120242" cy="61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708" y="208088"/>
            <a:ext cx="411708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Some common greetings on </a:t>
            </a:r>
            <a:r>
              <a:rPr lang="ja-JP" altLang="en-US" dirty="0" smtClean="0"/>
              <a:t>ねんがじょう</a:t>
            </a:r>
            <a:r>
              <a:rPr lang="en-US" altLang="ja-JP" dirty="0" smtClean="0"/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011" y="854842"/>
            <a:ext cx="5832389" cy="424731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dirty="0" smtClean="0"/>
              <a:t>きんが　しんねん</a:t>
            </a:r>
            <a:endParaRPr lang="en-US" altLang="ja-JP" dirty="0" smtClean="0"/>
          </a:p>
          <a:p>
            <a:r>
              <a:rPr lang="ja-JP" altLang="en-US" sz="2400" b="1" dirty="0">
                <a:solidFill>
                  <a:srgbClr val="FF0000"/>
                </a:solidFill>
              </a:rPr>
              <a:t>謹賀新年</a:t>
            </a:r>
            <a:endParaRPr lang="en-AU" sz="2400" b="1" dirty="0" smtClean="0">
              <a:solidFill>
                <a:srgbClr val="FF0000"/>
              </a:solidFill>
            </a:endParaRPr>
          </a:p>
          <a:p>
            <a:r>
              <a:rPr lang="en-US" altLang="ja-JP" dirty="0" err="1"/>
              <a:t>K</a:t>
            </a:r>
            <a:r>
              <a:rPr lang="en-AU" dirty="0" err="1" smtClean="0"/>
              <a:t>inga</a:t>
            </a:r>
            <a:r>
              <a:rPr lang="en-AU" dirty="0" smtClean="0"/>
              <a:t> shin</a:t>
            </a:r>
            <a:r>
              <a:rPr lang="ja-JP" altLang="en-US" dirty="0"/>
              <a:t> </a:t>
            </a:r>
            <a:r>
              <a:rPr lang="en-AU" dirty="0" err="1" smtClean="0"/>
              <a:t>nen</a:t>
            </a:r>
            <a:r>
              <a:rPr lang="en-AU" dirty="0" smtClean="0"/>
              <a:t> </a:t>
            </a:r>
          </a:p>
          <a:p>
            <a:r>
              <a:rPr lang="en-AU" i="1" dirty="0" smtClean="0"/>
              <a:t>Happy </a:t>
            </a:r>
            <a:r>
              <a:rPr lang="en-AU" i="1" dirty="0"/>
              <a:t>New </a:t>
            </a:r>
            <a:r>
              <a:rPr lang="en-AU" i="1" dirty="0" smtClean="0"/>
              <a:t>Year</a:t>
            </a:r>
            <a:r>
              <a:rPr lang="en-AU" i="1" dirty="0"/>
              <a:t/>
            </a:r>
            <a:br>
              <a:rPr lang="en-AU" i="1" dirty="0"/>
            </a:br>
            <a:endParaRPr lang="en-AU" i="1" dirty="0" smtClean="0"/>
          </a:p>
          <a:p>
            <a:r>
              <a:rPr lang="ja-JP" altLang="en-US" dirty="0" smtClean="0"/>
              <a:t>あけまして　おめでとう　ございます。</a:t>
            </a:r>
            <a:endParaRPr lang="en-US" altLang="ja-JP" dirty="0" smtClean="0"/>
          </a:p>
          <a:p>
            <a:r>
              <a:rPr lang="ja-JP" altLang="en-US" sz="2400" b="1" dirty="0">
                <a:solidFill>
                  <a:srgbClr val="FF0000"/>
                </a:solidFill>
              </a:rPr>
              <a:t>明けましておめでとうございます。</a:t>
            </a:r>
            <a:endParaRPr lang="en-AU" sz="2400" b="1" dirty="0" smtClean="0">
              <a:solidFill>
                <a:srgbClr val="FF0000"/>
              </a:solidFill>
            </a:endParaRPr>
          </a:p>
          <a:p>
            <a:r>
              <a:rPr lang="en-AU" dirty="0" err="1" smtClean="0"/>
              <a:t>Akemashite</a:t>
            </a:r>
            <a:r>
              <a:rPr lang="en-AU" dirty="0" smtClean="0"/>
              <a:t> </a:t>
            </a:r>
            <a:r>
              <a:rPr lang="en-AU" dirty="0" err="1" smtClean="0"/>
              <a:t>omedetogozaimasu</a:t>
            </a:r>
            <a:r>
              <a:rPr lang="en-AU" dirty="0" smtClean="0"/>
              <a:t> </a:t>
            </a:r>
          </a:p>
          <a:p>
            <a:r>
              <a:rPr lang="en-AU" i="1" dirty="0" smtClean="0"/>
              <a:t>Happiness </a:t>
            </a:r>
            <a:r>
              <a:rPr lang="en-AU" i="1" dirty="0"/>
              <a:t>to you on the dawn of a New </a:t>
            </a:r>
            <a:r>
              <a:rPr lang="en-AU" i="1" dirty="0" smtClean="0"/>
              <a:t>Year.</a:t>
            </a:r>
          </a:p>
          <a:p>
            <a:endParaRPr lang="en-AU" altLang="ja-JP" i="1" dirty="0"/>
          </a:p>
          <a:p>
            <a:r>
              <a:rPr lang="ja-JP" altLang="en-US" dirty="0" smtClean="0"/>
              <a:t>しあわせ　いっぱいの　いちねんで　あいますように</a:t>
            </a:r>
            <a:endParaRPr lang="en-US" altLang="ja-JP" dirty="0"/>
          </a:p>
          <a:p>
            <a:r>
              <a:rPr lang="ja-JP" altLang="en-US" sz="2400" b="1" dirty="0">
                <a:solidFill>
                  <a:srgbClr val="FF0000"/>
                </a:solidFill>
              </a:rPr>
              <a:t>幸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せ　いっぱいの　一年で　あいますように</a:t>
            </a:r>
            <a:endParaRPr lang="en-US" altLang="ja-JP" sz="2400" b="1" dirty="0">
              <a:solidFill>
                <a:srgbClr val="FF0000"/>
              </a:solidFill>
            </a:endParaRPr>
          </a:p>
          <a:p>
            <a:r>
              <a:rPr lang="en-AU" dirty="0" err="1" smtClean="0"/>
              <a:t>Shiawase</a:t>
            </a:r>
            <a:r>
              <a:rPr lang="en-AU" dirty="0" smtClean="0"/>
              <a:t> </a:t>
            </a:r>
            <a:r>
              <a:rPr lang="en-AU" dirty="0" err="1" smtClean="0"/>
              <a:t>ippai</a:t>
            </a:r>
            <a:r>
              <a:rPr lang="en-AU" dirty="0" smtClean="0"/>
              <a:t> no </a:t>
            </a:r>
            <a:r>
              <a:rPr lang="en-AU" dirty="0" err="1" smtClean="0"/>
              <a:t>ichinen</a:t>
            </a:r>
            <a:r>
              <a:rPr lang="en-AU" dirty="0"/>
              <a:t> </a:t>
            </a:r>
            <a:r>
              <a:rPr lang="en-AU" dirty="0" smtClean="0"/>
              <a:t>de </a:t>
            </a:r>
            <a:r>
              <a:rPr lang="en-AU" dirty="0" err="1" smtClean="0"/>
              <a:t>aimasu</a:t>
            </a:r>
            <a:r>
              <a:rPr lang="en-AU" dirty="0" smtClean="0"/>
              <a:t> </a:t>
            </a:r>
            <a:r>
              <a:rPr lang="en-AU" dirty="0" err="1" smtClean="0"/>
              <a:t>youni</a:t>
            </a:r>
            <a:endParaRPr lang="en-AU" dirty="0"/>
          </a:p>
          <a:p>
            <a:r>
              <a:rPr lang="en-AU" i="1" dirty="0"/>
              <a:t>I hope </a:t>
            </a:r>
            <a:r>
              <a:rPr lang="en-AU" i="1" dirty="0" smtClean="0"/>
              <a:t>your New year is filled with happiness</a:t>
            </a:r>
            <a:endParaRPr lang="en-AU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956" y="208088"/>
            <a:ext cx="2685536" cy="1815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385" y="2116812"/>
            <a:ext cx="2584107" cy="1746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1688068" y="577420"/>
            <a:ext cx="6607435" cy="8464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585841" y="2301084"/>
            <a:ext cx="1957062" cy="498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568" y="3955980"/>
            <a:ext cx="17526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1" name="Straight Arrow Connector 20"/>
          <p:cNvCxnSpPr/>
          <p:nvPr/>
        </p:nvCxnSpPr>
        <p:spPr>
          <a:xfrm>
            <a:off x="5833873" y="4296143"/>
            <a:ext cx="1217716" cy="287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14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55" y="1794617"/>
            <a:ext cx="8812020" cy="4828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5731" y="410198"/>
            <a:ext cx="276710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2014 = </a:t>
            </a:r>
            <a:r>
              <a:rPr lang="ja-JP" altLang="en-US" dirty="0" smtClean="0"/>
              <a:t>平成</a:t>
            </a:r>
            <a:r>
              <a:rPr lang="en-US" altLang="ja-JP" dirty="0" smtClean="0"/>
              <a:t>26</a:t>
            </a:r>
            <a:r>
              <a:rPr lang="ja-JP" altLang="en-US" dirty="0"/>
              <a:t> </a:t>
            </a:r>
            <a:r>
              <a:rPr lang="ja-JP" altLang="en-US" dirty="0" smtClean="0"/>
              <a:t> </a:t>
            </a:r>
            <a:r>
              <a:rPr lang="en-US" altLang="ja-JP" dirty="0" smtClean="0"/>
              <a:t>(Heisei</a:t>
            </a:r>
            <a:r>
              <a:rPr lang="ja-JP" altLang="en-US" dirty="0" smtClean="0"/>
              <a:t> </a:t>
            </a:r>
            <a:r>
              <a:rPr lang="en-US" altLang="ja-JP" dirty="0" smtClean="0"/>
              <a:t>26)</a:t>
            </a:r>
          </a:p>
          <a:p>
            <a:r>
              <a:rPr lang="en-US" dirty="0" smtClean="0"/>
              <a:t>2015 = </a:t>
            </a:r>
            <a:r>
              <a:rPr lang="ja-JP" altLang="en-US" dirty="0" smtClean="0"/>
              <a:t>平成</a:t>
            </a:r>
            <a:r>
              <a:rPr lang="en-US" altLang="ja-JP" dirty="0" smtClean="0"/>
              <a:t>27  (Heisei 27)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4858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184" y="117471"/>
            <a:ext cx="522278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Create your own </a:t>
            </a:r>
            <a:r>
              <a:rPr lang="ja-JP" altLang="en-US" dirty="0" smtClean="0">
                <a:solidFill>
                  <a:srgbClr val="FF0000"/>
                </a:solidFill>
              </a:rPr>
              <a:t>ねんがじょう</a:t>
            </a:r>
            <a:r>
              <a:rPr lang="en-US" altLang="ja-JP" dirty="0" smtClean="0"/>
              <a:t>:</a:t>
            </a:r>
          </a:p>
          <a:p>
            <a:pPr marL="342900" indent="-342900">
              <a:buAutoNum type="arabicPeriod"/>
            </a:pPr>
            <a:r>
              <a:rPr lang="en-US" altLang="ja-JP" dirty="0" smtClean="0"/>
              <a:t>Write</a:t>
            </a:r>
            <a:r>
              <a:rPr lang="ja-JP" altLang="en-US" dirty="0" smtClean="0"/>
              <a:t> </a:t>
            </a:r>
            <a:r>
              <a:rPr lang="en-US" altLang="ja-JP" dirty="0" smtClean="0"/>
              <a:t>in</a:t>
            </a:r>
            <a:r>
              <a:rPr lang="ja-JP" altLang="en-US" dirty="0" smtClean="0"/>
              <a:t> </a:t>
            </a:r>
            <a:r>
              <a:rPr lang="en-US" altLang="ja-JP" dirty="0" smtClean="0"/>
              <a:t>Japanese</a:t>
            </a:r>
            <a:r>
              <a:rPr lang="ja-JP" altLang="en-US" dirty="0" smtClean="0"/>
              <a:t> </a:t>
            </a:r>
            <a:r>
              <a:rPr lang="en-US" altLang="ja-JP" dirty="0" smtClean="0"/>
              <a:t>a New Year’s greeting.</a:t>
            </a:r>
          </a:p>
          <a:p>
            <a:pPr marL="342900" indent="-342900">
              <a:buAutoNum type="arabicPeriod"/>
            </a:pPr>
            <a:r>
              <a:rPr lang="en-US" altLang="ja-JP" dirty="0" smtClean="0"/>
              <a:t>Write the year – 2015.</a:t>
            </a:r>
          </a:p>
          <a:p>
            <a:pPr marL="342900" indent="-342900">
              <a:buAutoNum type="arabicPeriod"/>
            </a:pPr>
            <a:r>
              <a:rPr lang="en-US" altLang="ja-JP" dirty="0" smtClean="0"/>
              <a:t>Paste/draw a picture for this year’s zodiac </a:t>
            </a:r>
            <a:r>
              <a:rPr lang="ja-JP" altLang="en-US" dirty="0" smtClean="0">
                <a:solidFill>
                  <a:srgbClr val="FF0000"/>
                </a:solidFill>
              </a:rPr>
              <a:t>ひ</a:t>
            </a:r>
            <a:r>
              <a:rPr lang="ja-JP" altLang="en-US" dirty="0">
                <a:solidFill>
                  <a:srgbClr val="FF0000"/>
                </a:solidFill>
              </a:rPr>
              <a:t>つじ</a:t>
            </a:r>
            <a:r>
              <a:rPr lang="en-US" altLang="ja-JP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4184" y="1927658"/>
            <a:ext cx="8442706" cy="4242406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587" y="0"/>
            <a:ext cx="3511825" cy="17793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4184" y="6353776"/>
            <a:ext cx="719889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 smtClean="0"/>
              <a:t>Or</a:t>
            </a:r>
            <a:r>
              <a:rPr lang="ja-JP" altLang="en-US" dirty="0" smtClean="0"/>
              <a:t> </a:t>
            </a:r>
            <a:r>
              <a:rPr lang="en-US" altLang="ja-JP" dirty="0" smtClean="0"/>
              <a:t>create</a:t>
            </a:r>
            <a:r>
              <a:rPr lang="ja-JP" altLang="en-US" dirty="0" smtClean="0"/>
              <a:t> </a:t>
            </a:r>
            <a:r>
              <a:rPr lang="en-US" altLang="ja-JP" dirty="0" smtClean="0"/>
              <a:t>a</a:t>
            </a:r>
            <a:r>
              <a:rPr lang="ja-JP" altLang="en-US" dirty="0" smtClean="0"/>
              <a:t> </a:t>
            </a:r>
            <a:r>
              <a:rPr lang="en-US" altLang="ja-JP" dirty="0" smtClean="0"/>
              <a:t>digital</a:t>
            </a:r>
            <a:r>
              <a:rPr lang="ja-JP" altLang="en-US" dirty="0" smtClean="0"/>
              <a:t> </a:t>
            </a:r>
            <a:r>
              <a:rPr lang="en-US" altLang="ja-JP" dirty="0" smtClean="0"/>
              <a:t>card</a:t>
            </a:r>
            <a:r>
              <a:rPr lang="ja-JP" altLang="en-US" dirty="0" smtClean="0"/>
              <a:t> </a:t>
            </a:r>
            <a:r>
              <a:rPr lang="en-US" altLang="ja-JP" dirty="0" smtClean="0"/>
              <a:t>here:</a:t>
            </a:r>
            <a:r>
              <a:rPr lang="ja-JP" altLang="en-US" dirty="0" smtClean="0"/>
              <a:t> </a:t>
            </a:r>
            <a:r>
              <a:rPr lang="en-AU" dirty="0" smtClean="0">
                <a:hlinkClick r:id="rId3"/>
              </a:rPr>
              <a:t>http</a:t>
            </a:r>
            <a:r>
              <a:rPr lang="en-AU" dirty="0">
                <a:hlinkClick r:id="rId3"/>
              </a:rPr>
              <a:t>://greeting.rakuten.co.jp/event/nenga</a:t>
            </a:r>
            <a:r>
              <a:rPr lang="en-AU" dirty="0" smtClean="0">
                <a:hlinkClick r:id="rId3"/>
              </a:rPr>
              <a:t>/</a:t>
            </a:r>
            <a:r>
              <a:rPr lang="ja-JP" altLang="en-US" dirty="0" smtClean="0"/>
              <a:t>　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1065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6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8142" y="87872"/>
            <a:ext cx="623664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Let’s learn some Japanese New Year Vocabulary!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231791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164352"/>
            <a:ext cx="3714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お</a:t>
            </a:r>
            <a:r>
              <a:rPr lang="ja-JP" altLang="en-US" sz="5400" dirty="0">
                <a:solidFill>
                  <a:srgbClr val="FF0000"/>
                </a:solidFill>
              </a:rPr>
              <a:t>し</a:t>
            </a:r>
            <a:r>
              <a:rPr lang="ja-JP" altLang="en-US" sz="5400" dirty="0" smtClean="0">
                <a:solidFill>
                  <a:srgbClr val="FF0000"/>
                </a:solidFill>
              </a:rPr>
              <a:t>ょうがつ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196752"/>
            <a:ext cx="1996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OSHOUGATSU</a:t>
            </a:r>
            <a:endParaRPr lang="en-AU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206" y="2255365"/>
            <a:ext cx="3769069" cy="40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6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700" y="5255056"/>
            <a:ext cx="8710493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altLang="en-US" sz="2000" dirty="0" smtClean="0">
                <a:latin typeface="Arial" panose="020B0604020202020204" pitchFamily="34" charset="0"/>
              </a:rPr>
              <a:t>Japanese people believe a new year will provide a fresh start. So, all </a:t>
            </a:r>
            <a:r>
              <a:rPr lang="en-US" altLang="en-US" sz="2000" dirty="0">
                <a:latin typeface="Arial" panose="020B0604020202020204" pitchFamily="34" charset="0"/>
              </a:rPr>
              <a:t>duties are supposed to be completed by the end of the </a:t>
            </a:r>
            <a:r>
              <a:rPr lang="en-US" altLang="en-US" sz="2000" dirty="0" smtClean="0">
                <a:latin typeface="Arial" panose="020B0604020202020204" pitchFamily="34" charset="0"/>
              </a:rPr>
              <a:t>year.  </a:t>
            </a:r>
          </a:p>
          <a:p>
            <a:pPr lvl="0"/>
            <a:r>
              <a:rPr lang="ja-JP" alt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ぼうねんかい</a:t>
            </a:r>
            <a:r>
              <a:rPr lang="ja-JP" altLang="en-US" sz="2000" dirty="0" smtClean="0">
                <a:latin typeface="Arial" panose="020B0604020202020204" pitchFamily="34" charset="0"/>
              </a:rPr>
              <a:t>　</a:t>
            </a:r>
            <a:r>
              <a:rPr lang="en-US" altLang="en-US" sz="2000" dirty="0" smtClean="0">
                <a:latin typeface="Arial" panose="020B0604020202020204" pitchFamily="34" charset="0"/>
              </a:rPr>
              <a:t>"</a:t>
            </a:r>
            <a:r>
              <a:rPr lang="en-US" altLang="en-US" sz="2000" dirty="0">
                <a:latin typeface="Arial" panose="020B0604020202020204" pitchFamily="34" charset="0"/>
              </a:rPr>
              <a:t>year forgetting parties</a:t>
            </a:r>
            <a:r>
              <a:rPr lang="en-US" altLang="en-US" sz="2000" dirty="0" smtClean="0">
                <a:latin typeface="Arial" panose="020B0604020202020204" pitchFamily="34" charset="0"/>
              </a:rPr>
              <a:t>" </a:t>
            </a:r>
            <a:r>
              <a:rPr lang="en-US" altLang="en-US" sz="2000" dirty="0">
                <a:latin typeface="Arial" panose="020B0604020202020204" pitchFamily="34" charset="0"/>
              </a:rPr>
              <a:t>are held with the purpose of leaving the old year's worries and troubles behind. </a:t>
            </a:r>
            <a:endParaRPr lang="en-AU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00" y="107092"/>
            <a:ext cx="2553922" cy="2553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022" y="0"/>
            <a:ext cx="5263978" cy="4066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52" y="2677749"/>
            <a:ext cx="3211346" cy="25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66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164352"/>
            <a:ext cx="4070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ぼうねんかい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196752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BOUNENKAI</a:t>
            </a:r>
            <a:endParaRPr lang="en-AU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046598"/>
            <a:ext cx="5261304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69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4611" y="273422"/>
            <a:ext cx="2765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かどまつ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196752"/>
            <a:ext cx="1869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KADOMATSU</a:t>
            </a:r>
            <a:endParaRPr lang="en-AU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87" y="2421280"/>
            <a:ext cx="3400811" cy="392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4611" y="273422"/>
            <a:ext cx="3150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おおそう</a:t>
            </a:r>
            <a:r>
              <a:rPr lang="ja-JP" altLang="en-US" sz="5400" dirty="0">
                <a:solidFill>
                  <a:srgbClr val="FF0000"/>
                </a:solidFill>
              </a:rPr>
              <a:t>じ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9183" y="1196752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OOSOUJI</a:t>
            </a:r>
            <a:endParaRPr lang="en-AU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332" y="2298439"/>
            <a:ext cx="5206513" cy="357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31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4611" y="273422"/>
            <a:ext cx="2129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おせち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9183" y="1196752"/>
            <a:ext cx="1124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OSECHI</a:t>
            </a:r>
            <a:endParaRPr lang="en-AU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38" y="2381764"/>
            <a:ext cx="4845886" cy="32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9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1832" y="273422"/>
            <a:ext cx="1340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も</a:t>
            </a:r>
            <a:r>
              <a:rPr lang="ja-JP" altLang="en-US" sz="5400" dirty="0">
                <a:solidFill>
                  <a:srgbClr val="FF0000"/>
                </a:solidFill>
              </a:rPr>
              <a:t>ち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9183" y="1196752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MOCHI</a:t>
            </a:r>
            <a:endParaRPr lang="en-AU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418" y="2072320"/>
            <a:ext cx="6303944" cy="391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68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627" y="273422"/>
            <a:ext cx="3417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かが</a:t>
            </a:r>
            <a:r>
              <a:rPr lang="ja-JP" altLang="en-US" sz="5400" dirty="0">
                <a:solidFill>
                  <a:srgbClr val="FF0000"/>
                </a:solidFill>
              </a:rPr>
              <a:t>み</a:t>
            </a:r>
            <a:r>
              <a:rPr lang="ja-JP" altLang="en-US" sz="5400" dirty="0" smtClean="0">
                <a:solidFill>
                  <a:srgbClr val="FF0000"/>
                </a:solidFill>
              </a:rPr>
              <a:t>も</a:t>
            </a:r>
            <a:r>
              <a:rPr lang="ja-JP" altLang="en-US" sz="5400" dirty="0">
                <a:solidFill>
                  <a:srgbClr val="FF0000"/>
                </a:solidFill>
              </a:rPr>
              <a:t>ち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9183" y="1196752"/>
            <a:ext cx="218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KAGAMIMOCHI</a:t>
            </a:r>
            <a:endParaRPr lang="en-AU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02" y="1658417"/>
            <a:ext cx="3762771" cy="448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79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3951" y="273422"/>
            <a:ext cx="3183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おとしだ</a:t>
            </a:r>
            <a:r>
              <a:rPr lang="ja-JP" altLang="en-US" sz="5400" dirty="0">
                <a:solidFill>
                  <a:srgbClr val="FF0000"/>
                </a:solidFill>
              </a:rPr>
              <a:t>ま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9183" y="1196752"/>
            <a:ext cx="198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OTOSHIDAMA</a:t>
            </a:r>
            <a:endParaRPr lang="en-AU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507" y="2092410"/>
            <a:ext cx="4290049" cy="42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09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3951" y="273422"/>
            <a:ext cx="3757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solidFill>
                  <a:srgbClr val="FF0000"/>
                </a:solidFill>
              </a:rPr>
              <a:t>ねんが</a:t>
            </a:r>
            <a:r>
              <a:rPr lang="ja-JP" altLang="en-US" sz="5400" dirty="0">
                <a:solidFill>
                  <a:srgbClr val="FF0000"/>
                </a:solidFill>
              </a:rPr>
              <a:t>じ</a:t>
            </a:r>
            <a:r>
              <a:rPr lang="ja-JP" altLang="en-US" sz="5400" dirty="0" smtClean="0">
                <a:solidFill>
                  <a:srgbClr val="FF0000"/>
                </a:solidFill>
              </a:rPr>
              <a:t>ょう</a:t>
            </a:r>
            <a:endParaRPr lang="en-AU" sz="5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9183" y="1196752"/>
            <a:ext cx="1636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NENGAJOU</a:t>
            </a:r>
            <a:endParaRPr lang="en-AU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241" y="2947420"/>
            <a:ext cx="2725180" cy="184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15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972" y="650789"/>
            <a:ext cx="1763084" cy="1876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735" y="1022897"/>
            <a:ext cx="1780633" cy="1376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288" y="3348316"/>
            <a:ext cx="1485655" cy="1713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37" y="5371112"/>
            <a:ext cx="1967423" cy="1350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1" y="3009841"/>
            <a:ext cx="2557921" cy="1690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7319" y="3110508"/>
            <a:ext cx="2401108" cy="148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2464" y="4932199"/>
            <a:ext cx="1681643" cy="1681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5052" y="5013853"/>
            <a:ext cx="2247137" cy="1518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349" y="42846"/>
            <a:ext cx="530420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Label the pictures with one of the words from the box: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487862" y="507235"/>
            <a:ext cx="1766830" cy="28007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200" dirty="0"/>
              <a:t>ねんがじょう</a:t>
            </a:r>
            <a:endParaRPr lang="en-AU" sz="2200" dirty="0"/>
          </a:p>
          <a:p>
            <a:r>
              <a:rPr lang="ja-JP" altLang="en-US" sz="2200" dirty="0"/>
              <a:t>おせち</a:t>
            </a:r>
            <a:endParaRPr lang="en-US" altLang="ja-JP" sz="2200" dirty="0"/>
          </a:p>
          <a:p>
            <a:r>
              <a:rPr lang="ja-JP" altLang="en-US" sz="2200" dirty="0" smtClean="0"/>
              <a:t>おしょうがつ</a:t>
            </a:r>
            <a:endParaRPr lang="en-US" altLang="ja-JP" sz="2200" dirty="0" smtClean="0"/>
          </a:p>
          <a:p>
            <a:r>
              <a:rPr lang="ja-JP" altLang="en-US" sz="2200" dirty="0"/>
              <a:t>おとしだま</a:t>
            </a:r>
            <a:endParaRPr lang="en-US" altLang="ja-JP" sz="2200" dirty="0"/>
          </a:p>
          <a:p>
            <a:r>
              <a:rPr lang="ja-JP" altLang="en-US" sz="2200" dirty="0" smtClean="0"/>
              <a:t>ぼうねんかい</a:t>
            </a:r>
            <a:endParaRPr lang="en-US" altLang="ja-JP" sz="2200" dirty="0" smtClean="0"/>
          </a:p>
          <a:p>
            <a:r>
              <a:rPr lang="ja-JP" altLang="en-US" sz="2200" dirty="0" smtClean="0"/>
              <a:t>かどまつ</a:t>
            </a:r>
            <a:endParaRPr lang="en-US" altLang="ja-JP" sz="2200" dirty="0" smtClean="0"/>
          </a:p>
          <a:p>
            <a:r>
              <a:rPr lang="ja-JP" altLang="en-US" sz="2200" dirty="0" smtClean="0"/>
              <a:t>もち</a:t>
            </a:r>
            <a:endParaRPr lang="en-US" altLang="ja-JP" sz="2200" dirty="0" smtClean="0"/>
          </a:p>
          <a:p>
            <a:r>
              <a:rPr lang="ja-JP" altLang="en-US" sz="2200" dirty="0" smtClean="0"/>
              <a:t>かがみも</a:t>
            </a:r>
            <a:r>
              <a:rPr lang="ja-JP" altLang="en-US" sz="2200" dirty="0"/>
              <a:t>ち</a:t>
            </a:r>
            <a:endParaRPr lang="en-US" altLang="ja-JP" sz="22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6567" y="817475"/>
            <a:ext cx="1327723" cy="15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70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1872" y="163635"/>
            <a:ext cx="518000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えを　かいて　ください。 </a:t>
            </a:r>
            <a:r>
              <a:rPr lang="en-US" altLang="ja-JP" sz="2400" dirty="0" smtClean="0">
                <a:solidFill>
                  <a:prstClr val="black"/>
                </a:solidFill>
              </a:rPr>
              <a:t>Draw a picture.</a:t>
            </a:r>
            <a:endParaRPr lang="en-AU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622" y="3059668"/>
            <a:ext cx="147989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ぼうねんかい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225" y="3019228"/>
            <a:ext cx="83227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おせち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1876" y="5648886"/>
            <a:ext cx="11849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おとしだま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1632" y="3058194"/>
            <a:ext cx="104387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かどまつ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510" y="5650098"/>
            <a:ext cx="137569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ねんがじょう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54601" y="3019228"/>
            <a:ext cx="117371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おおそうじ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67050" y="5584164"/>
            <a:ext cx="136127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おしょうがつ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129" y="5642319"/>
            <a:ext cx="126188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かが</a:t>
            </a:r>
            <a:r>
              <a:rPr lang="ja-JP" altLang="en-US" dirty="0">
                <a:solidFill>
                  <a:prstClr val="black"/>
                </a:solidFill>
              </a:rPr>
              <a:t>み</a:t>
            </a:r>
            <a:r>
              <a:rPr lang="ja-JP" altLang="en-US" dirty="0" smtClean="0">
                <a:solidFill>
                  <a:prstClr val="black"/>
                </a:solidFill>
              </a:rPr>
              <a:t>もち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7504" y="908427"/>
            <a:ext cx="2154838" cy="20162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502326" y="960270"/>
            <a:ext cx="2154838" cy="201622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04915" y="960270"/>
            <a:ext cx="2154838" cy="20162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699737" y="908427"/>
            <a:ext cx="2154838" cy="20162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5413" y="3516097"/>
            <a:ext cx="2154838" cy="201622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20235" y="3567940"/>
            <a:ext cx="2154838" cy="2016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322824" y="3567940"/>
            <a:ext cx="2154838" cy="20162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17646" y="3516097"/>
            <a:ext cx="2154838" cy="201622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52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102" y="92675"/>
            <a:ext cx="6664411" cy="4998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474" y="5188114"/>
            <a:ext cx="8675817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かどまつ </a:t>
            </a:r>
            <a:r>
              <a:rPr lang="en-US" altLang="ja-JP" sz="2400" dirty="0" smtClean="0">
                <a:latin typeface="Arial" panose="020B0604020202020204" pitchFamily="34" charset="0"/>
              </a:rPr>
              <a:t>(pine gates) are traditional decorations of </a:t>
            </a:r>
            <a:r>
              <a:rPr lang="ja-JP" alt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おしょうがつ</a:t>
            </a:r>
            <a:r>
              <a:rPr lang="ja-JP" altLang="en-US" sz="2400" dirty="0" smtClean="0">
                <a:latin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Arial" panose="020B0604020202020204" pitchFamily="34" charset="0"/>
              </a:rPr>
              <a:t>placed in pairs in front of homes to welcome ancestral spirts</a:t>
            </a:r>
            <a:r>
              <a:rPr lang="ja-JP" altLang="en-US" sz="2400" dirty="0">
                <a:latin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Arial" panose="020B0604020202020204" pitchFamily="34" charset="0"/>
              </a:rPr>
              <a:t>to the harvest. 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00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123728" y="548680"/>
            <a:ext cx="0" cy="5832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499992" y="548680"/>
            <a:ext cx="0" cy="5832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23528" y="2636912"/>
            <a:ext cx="62646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51520" y="4653136"/>
            <a:ext cx="64807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32241" y="116632"/>
            <a:ext cx="2304256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1600" i="1" dirty="0" smtClean="0">
                <a:solidFill>
                  <a:prstClr val="black"/>
                </a:solidFill>
              </a:rPr>
              <a:t>Play </a:t>
            </a:r>
            <a:r>
              <a:rPr lang="en-AU" sz="1600" i="1" dirty="0">
                <a:solidFill>
                  <a:prstClr val="black"/>
                </a:solidFill>
              </a:rPr>
              <a:t>noughts and </a:t>
            </a:r>
            <a:r>
              <a:rPr lang="en-AU" sz="1600" i="1" dirty="0" smtClean="0">
                <a:solidFill>
                  <a:prstClr val="black"/>
                </a:solidFill>
              </a:rPr>
              <a:t>crosses. Students </a:t>
            </a:r>
            <a:r>
              <a:rPr lang="en-AU" sz="1600" i="1" dirty="0">
                <a:solidFill>
                  <a:prstClr val="black"/>
                </a:solidFill>
              </a:rPr>
              <a:t>must say the Japanese for each item before placing a nought or cross on the board. </a:t>
            </a:r>
          </a:p>
        </p:txBody>
      </p:sp>
      <p:sp>
        <p:nvSpPr>
          <p:cNvPr id="12" name="Oval 11"/>
          <p:cNvSpPr/>
          <p:nvPr/>
        </p:nvSpPr>
        <p:spPr>
          <a:xfrm>
            <a:off x="7596336" y="2780928"/>
            <a:ext cx="1224136" cy="1152128"/>
          </a:xfrm>
          <a:prstGeom prst="ellipse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843415" y="5599701"/>
            <a:ext cx="1008112" cy="88209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15423" y="5517232"/>
            <a:ext cx="864096" cy="100811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535307" y="1857598"/>
            <a:ext cx="13997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ま</a:t>
            </a:r>
            <a:r>
              <a:rPr lang="ja-JP" alt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る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81097" y="4408111"/>
            <a:ext cx="1537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ばつ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05244"/>
            <a:ext cx="1763084" cy="18768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566" y="880537"/>
            <a:ext cx="1780633" cy="13762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30" y="2785175"/>
            <a:ext cx="1485655" cy="17131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991" y="2985312"/>
            <a:ext cx="1967423" cy="13509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8" y="966452"/>
            <a:ext cx="2012041" cy="133010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4342" y="2915975"/>
            <a:ext cx="2401108" cy="148963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77" y="4758879"/>
            <a:ext cx="1681643" cy="16816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9376" y="5037309"/>
            <a:ext cx="1485092" cy="10034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5517" y="4840190"/>
            <a:ext cx="1327723" cy="15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83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765748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What are the similarities between </a:t>
            </a:r>
            <a:r>
              <a:rPr lang="en-US" altLang="ja-JP" dirty="0" smtClean="0">
                <a:solidFill>
                  <a:prstClr val="black"/>
                </a:solidFill>
              </a:rPr>
              <a:t>New</a:t>
            </a:r>
            <a:r>
              <a:rPr lang="ja-JP" altLang="en-US" dirty="0" smtClean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Year</a:t>
            </a:r>
            <a:r>
              <a:rPr lang="ja-JP" altLang="en-US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celebrations </a:t>
            </a:r>
            <a:r>
              <a:rPr lang="en-US" dirty="0" smtClean="0">
                <a:solidFill>
                  <a:prstClr val="black"/>
                </a:solidFill>
              </a:rPr>
              <a:t>in Australia and Japan?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5" y="3717032"/>
            <a:ext cx="260347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What are the differences?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124744"/>
            <a:ext cx="6552728" cy="23762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4302388"/>
            <a:ext cx="6624736" cy="23762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739" y="2424657"/>
            <a:ext cx="1761897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19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04248" y="1700808"/>
            <a:ext cx="160236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YOI OTOSHI O!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678" y="3213753"/>
            <a:ext cx="2857500" cy="28575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1331640" y="332656"/>
            <a:ext cx="4752528" cy="1224136"/>
          </a:xfrm>
          <a:prstGeom prst="wedgeRectCallout">
            <a:avLst>
              <a:gd name="adj1" fmla="val -10018"/>
              <a:gd name="adj2" fmla="val 24806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 smtClean="0"/>
              <a:t>よい　おとしを！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633974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285" y="6234132"/>
            <a:ext cx="8675817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かどまつ </a:t>
            </a:r>
            <a:r>
              <a:rPr lang="en-US" altLang="ja-JP" sz="2400" dirty="0" smtClean="0">
                <a:latin typeface="Arial" panose="020B0604020202020204" pitchFamily="34" charset="0"/>
              </a:rPr>
              <a:t>are made of pine, bamboo and sometimes plum tree.  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850134"/>
            <a:ext cx="2844607" cy="2133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513" y="0"/>
            <a:ext cx="4010487" cy="5339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5133513" cy="3850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150" y="3799004"/>
            <a:ext cx="3178664" cy="238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37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6277403"/>
            <a:ext cx="7232822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かどまつ </a:t>
            </a:r>
            <a:r>
              <a:rPr lang="en-US" altLang="ja-JP" sz="2400" dirty="0" smtClean="0">
                <a:latin typeface="Arial" panose="020B0604020202020204" pitchFamily="34" charset="0"/>
              </a:rPr>
              <a:t>are set out after </a:t>
            </a:r>
            <a:r>
              <a:rPr lang="ja-JP" alt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クリスマス </a:t>
            </a:r>
            <a:r>
              <a:rPr lang="en-US" altLang="ja-JP" sz="2400" dirty="0" smtClean="0">
                <a:latin typeface="Arial" panose="020B0604020202020204" pitchFamily="34" charset="0"/>
              </a:rPr>
              <a:t>until</a:t>
            </a:r>
            <a:r>
              <a:rPr lang="ja-JP" altLang="en-US" sz="2400" dirty="0" smtClean="0">
                <a:latin typeface="Arial" panose="020B0604020202020204" pitchFamily="34" charset="0"/>
              </a:rPr>
              <a:t>　</a:t>
            </a:r>
            <a:r>
              <a:rPr lang="ja-JP" alt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一月七日</a:t>
            </a:r>
            <a:r>
              <a:rPr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en-AU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330" y="758744"/>
            <a:ext cx="5898291" cy="4415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29" y="1243913"/>
            <a:ext cx="2857500" cy="361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631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715" y="3102661"/>
            <a:ext cx="4381391" cy="3286044"/>
          </a:xfrm>
          <a:prstGeom prst="rect">
            <a:avLst/>
          </a:prstGeom>
        </p:spPr>
      </p:pic>
      <p:sp>
        <p:nvSpPr>
          <p:cNvPr id="10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5962650" cy="894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849" y="3049114"/>
            <a:ext cx="1837225" cy="2789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41" y="3049114"/>
            <a:ext cx="2166317" cy="2885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465" y="0"/>
            <a:ext cx="4396641" cy="3297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324"/>
            <a:ext cx="4401074" cy="33008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1163" y="5813761"/>
            <a:ext cx="8722169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latin typeface="Arial" panose="020B0604020202020204" pitchFamily="34" charset="0"/>
              </a:rPr>
              <a:t>It is a custom to have a big clean </a:t>
            </a:r>
            <a:r>
              <a:rPr lang="ja-JP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おおそうじ</a:t>
            </a:r>
            <a:r>
              <a:rPr lang="ja-JP" altLang="en-US" sz="2000" dirty="0" smtClean="0">
                <a:latin typeface="Arial" panose="020B0604020202020204" pitchFamily="34" charset="0"/>
              </a:rPr>
              <a:t>　</a:t>
            </a:r>
            <a:r>
              <a:rPr lang="en-US" altLang="en-US" sz="2000" dirty="0" smtClean="0">
                <a:latin typeface="Arial" panose="020B0604020202020204" pitchFamily="34" charset="0"/>
              </a:rPr>
              <a:t>before the New Year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smtClean="0">
                <a:latin typeface="Arial" panose="020B0604020202020204" pitchFamily="34" charset="0"/>
              </a:rPr>
              <a:t>to remove clutter and dirt from the old year and to purify the home, school or office for the coming year. 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86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16499" cy="68445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665" y="5641026"/>
            <a:ext cx="8353168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</a:rPr>
              <a:t>おせち　りょうり</a:t>
            </a:r>
            <a:r>
              <a:rPr lang="en-AU" sz="2400" b="1" dirty="0" smtClean="0">
                <a:solidFill>
                  <a:srgbClr val="FF0000"/>
                </a:solidFill>
              </a:rPr>
              <a:t> </a:t>
            </a:r>
            <a:r>
              <a:rPr lang="en-AU" sz="2400" dirty="0">
                <a:solidFill>
                  <a:srgbClr val="000000"/>
                </a:solidFill>
              </a:rPr>
              <a:t>are traditional Japanese New Year foods. </a:t>
            </a:r>
            <a:r>
              <a:rPr lang="ja-JP" altLang="en-US" sz="2400" dirty="0" smtClean="0">
                <a:solidFill>
                  <a:srgbClr val="FF0000"/>
                </a:solidFill>
              </a:rPr>
              <a:t>おせち</a:t>
            </a:r>
            <a:r>
              <a:rPr lang="en-AU" sz="2400" dirty="0" smtClean="0">
                <a:solidFill>
                  <a:srgbClr val="000000"/>
                </a:solidFill>
              </a:rPr>
              <a:t> </a:t>
            </a:r>
            <a:r>
              <a:rPr lang="en-AU" sz="2400" dirty="0">
                <a:solidFill>
                  <a:srgbClr val="000000"/>
                </a:solidFill>
              </a:rPr>
              <a:t>are easily recognizable by their special boxes </a:t>
            </a:r>
            <a:r>
              <a:rPr lang="en-AU" sz="2400" dirty="0" smtClean="0">
                <a:solidFill>
                  <a:srgbClr val="000000"/>
                </a:solidFill>
              </a:rPr>
              <a:t>called</a:t>
            </a:r>
            <a:r>
              <a:rPr lang="en-AU" sz="2400" dirty="0" smtClean="0">
                <a:solidFill>
                  <a:srgbClr val="FF0000"/>
                </a:solidFill>
              </a:rPr>
              <a:t> </a:t>
            </a:r>
            <a:r>
              <a:rPr lang="ja-JP" altLang="en-US" sz="2400" dirty="0" smtClean="0">
                <a:solidFill>
                  <a:srgbClr val="FF0000"/>
                </a:solidFill>
              </a:rPr>
              <a:t>じゅうばこ</a:t>
            </a:r>
            <a:r>
              <a:rPr lang="en-AU" sz="2400" dirty="0" smtClean="0">
                <a:solidFill>
                  <a:srgbClr val="000000"/>
                </a:solidFill>
              </a:rPr>
              <a:t>, </a:t>
            </a:r>
            <a:r>
              <a:rPr lang="en-AU" sz="2400" dirty="0">
                <a:solidFill>
                  <a:srgbClr val="000000"/>
                </a:solidFill>
              </a:rPr>
              <a:t>which </a:t>
            </a:r>
            <a:r>
              <a:rPr lang="en-AU" sz="2400" dirty="0" smtClean="0">
                <a:solidFill>
                  <a:srgbClr val="000000"/>
                </a:solidFill>
              </a:rPr>
              <a:t>look similar to </a:t>
            </a:r>
            <a:r>
              <a:rPr lang="ja-JP" altLang="en-US" sz="2400" dirty="0" smtClean="0">
                <a:solidFill>
                  <a:srgbClr val="FF0000"/>
                </a:solidFill>
              </a:rPr>
              <a:t>おべんとう</a:t>
            </a:r>
            <a:r>
              <a:rPr lang="en-AU" sz="2400" dirty="0" smtClean="0">
                <a:solidFill>
                  <a:srgbClr val="FF0000"/>
                </a:solidFill>
              </a:rPr>
              <a:t> </a:t>
            </a:r>
            <a:r>
              <a:rPr lang="en-AU" sz="2400" dirty="0">
                <a:solidFill>
                  <a:srgbClr val="000000"/>
                </a:solidFill>
              </a:rPr>
              <a:t>boxes.</a:t>
            </a:r>
            <a:endParaRPr lang="en-AU" sz="24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801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457" y="5415584"/>
            <a:ext cx="8288699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もち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rice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cakes are another traditional food </a:t>
            </a:r>
            <a:r>
              <a:rPr lang="ja-JP" altLang="en-US" sz="2400" dirty="0" smtClean="0">
                <a:solidFill>
                  <a:srgbClr val="FF0000"/>
                </a:solidFill>
              </a:rPr>
              <a:t>おしょうがつ </a:t>
            </a:r>
            <a:r>
              <a:rPr lang="en-US" altLang="ja-JP" sz="2400" dirty="0" smtClean="0"/>
              <a:t>food.  It is made before New Year’s Day and eaten during the beginning of January.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91" y="262066"/>
            <a:ext cx="6394622" cy="47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38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</TotalTime>
  <Words>729</Words>
  <Application>Microsoft Office PowerPoint</Application>
  <PresentationFormat>On-screen Show (4:3)</PresentationFormat>
  <Paragraphs>100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ＭＳ Ｐゴシック</vt:lpstr>
      <vt:lpstr>Arial</vt:lpstr>
      <vt:lpstr>Calibri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Inge Foley</dc:creator>
  <cp:lastModifiedBy>Inge Foley</cp:lastModifiedBy>
  <cp:revision>31</cp:revision>
  <dcterms:created xsi:type="dcterms:W3CDTF">2014-11-20T21:09:55Z</dcterms:created>
  <dcterms:modified xsi:type="dcterms:W3CDTF">2014-11-21T11:55:15Z</dcterms:modified>
</cp:coreProperties>
</file>