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8" r:id="rId2"/>
    <p:sldId id="264" r:id="rId3"/>
    <p:sldId id="259" r:id="rId4"/>
    <p:sldId id="260" r:id="rId5"/>
    <p:sldId id="261" r:id="rId6"/>
    <p:sldId id="257" r:id="rId7"/>
    <p:sldId id="267" r:id="rId8"/>
    <p:sldId id="263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42" autoAdjust="0"/>
    <p:restoredTop sz="61905" autoAdjust="0"/>
  </p:normalViewPr>
  <p:slideViewPr>
    <p:cSldViewPr>
      <p:cViewPr>
        <p:scale>
          <a:sx n="43" d="100"/>
          <a:sy n="43" d="100"/>
        </p:scale>
        <p:origin x="-363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BE58-0360-48A5-B7AE-4962DE762E93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07006-E1B2-4036-9868-873B315A99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Happy New Year!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New Year’s Eve, we celebrate</a:t>
            </a:r>
            <a:r>
              <a:rPr lang="en-US" baseline="0" dirty="0" smtClean="0"/>
              <a:t> late into the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</a:t>
            </a:r>
            <a:r>
              <a:rPr lang="en-US" smtClean="0"/>
              <a:t>,</a:t>
            </a:r>
            <a:r>
              <a:rPr lang="en-US" baseline="0" smtClean="0"/>
              <a:t> Happy New Years!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is New Year’s Day.</a:t>
            </a:r>
          </a:p>
          <a:p>
            <a:endParaRPr lang="en-US" dirty="0" smtClean="0"/>
          </a:p>
          <a:p>
            <a:r>
              <a:rPr lang="en-US" dirty="0" smtClean="0"/>
              <a:t>On New Years, we say “Happy New</a:t>
            </a:r>
            <a:r>
              <a:rPr lang="en-US" baseline="0" dirty="0" smtClean="0"/>
              <a:t> Year!”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</a:t>
            </a:r>
            <a:r>
              <a:rPr lang="en-US" baseline="0" dirty="0" smtClean="0"/>
              <a:t> New Year’s Day, a lot of New Years Day cards are received.</a:t>
            </a:r>
          </a:p>
          <a:p>
            <a:endParaRPr lang="en-US" baseline="0" dirty="0" smtClean="0"/>
          </a:p>
          <a:p>
            <a:r>
              <a:rPr lang="en-US" dirty="0" smtClean="0"/>
              <a:t>On the New Year’s Day</a:t>
            </a:r>
            <a:r>
              <a:rPr lang="en-US" baseline="0" dirty="0" smtClean="0"/>
              <a:t> Cards, “Happy New Year!” is written.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New Year’s</a:t>
            </a:r>
            <a:r>
              <a:rPr lang="en-US" baseline="0" dirty="0" smtClean="0"/>
              <a:t> Day I receive </a:t>
            </a:r>
            <a:r>
              <a:rPr lang="en-US" baseline="0" dirty="0" err="1" smtClean="0"/>
              <a:t>Otoshidama</a:t>
            </a:r>
            <a:r>
              <a:rPr lang="en-US" baseline="0" dirty="0" smtClean="0"/>
              <a:t> from my parents.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parents said, “Happy New Year!”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New Year’s Day, we gather</a:t>
            </a:r>
            <a:r>
              <a:rPr lang="en-US" baseline="0" dirty="0" smtClean="0"/>
              <a:t> together with family and eat </a:t>
            </a:r>
            <a:r>
              <a:rPr lang="en-US" baseline="0" dirty="0" err="1" smtClean="0"/>
              <a:t>osechi</a:t>
            </a:r>
            <a:r>
              <a:rPr lang="en-US" baseline="0" dirty="0" smtClean="0"/>
              <a:t> (Traditional New Year’s Food)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say,</a:t>
            </a:r>
            <a:r>
              <a:rPr lang="en-US" baseline="0" dirty="0" smtClean="0"/>
              <a:t> “Happy New Years!” to my family.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New Years Day,</a:t>
            </a:r>
            <a:r>
              <a:rPr lang="en-US" baseline="0" dirty="0" smtClean="0"/>
              <a:t> I go with my family to temples and shrines.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say, “Happy New Year!” to the people gathered at the shrine.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New Years Day,</a:t>
            </a:r>
            <a:r>
              <a:rPr lang="en-US" baseline="0" dirty="0" smtClean="0"/>
              <a:t> I play New Year’s Games with my friends.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 meet my friends I say, “Happy New Year!”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game we play on New Years is </a:t>
            </a:r>
            <a:r>
              <a:rPr lang="en-US" dirty="0" err="1" smtClean="0"/>
              <a:t>fukuwarai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7006-E1B2-4036-9868-873B315A99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5FE9E7F-B5E0-4CB0-BB14-EB64D93BD50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0C4515-DE73-4FF0-BC7C-463301C34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1-01-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763000" cy="6572250"/>
          </a:xfrm>
        </p:spPr>
      </p:pic>
      <p:sp>
        <p:nvSpPr>
          <p:cNvPr id="7" name="Rectangle 6"/>
          <p:cNvSpPr/>
          <p:nvPr/>
        </p:nvSpPr>
        <p:spPr>
          <a:xfrm>
            <a:off x="0" y="1828800"/>
            <a:ext cx="9220200" cy="2286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10820400" cy="938719"/>
          </a:xfrm>
          <a:prstGeom prst="blockArc">
            <a:avLst>
              <a:gd name="adj1" fmla="val 10800000"/>
              <a:gd name="adj2" fmla="val 8610150"/>
              <a:gd name="adj3" fmla="val 45602"/>
            </a:avLst>
          </a:prstGeom>
          <a:noFill/>
          <a:effectLst>
            <a:softEdge rad="12700"/>
          </a:effectLst>
        </p:spPr>
        <p:txBody>
          <a:bodyPr wrap="square" lIns="365760" rtlCol="0">
            <a:spAutoFit/>
          </a:bodyPr>
          <a:lstStyle/>
          <a:p>
            <a:r>
              <a:rPr lang="ja-JP" altLang="en-US" sz="5500" b="1">
                <a:solidFill>
                  <a:schemeClr val="bg1"/>
                </a:solidFill>
              </a:rPr>
              <a:t>あけまし</a:t>
            </a:r>
            <a:r>
              <a:rPr lang="ja-JP" altLang="en-US" sz="5500" b="1" smtClean="0">
                <a:solidFill>
                  <a:schemeClr val="bg1"/>
                </a:solidFill>
              </a:rPr>
              <a:t>て、おめでとう！</a:t>
            </a:r>
            <a:endParaRPr lang="en-US" sz="5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04800" y="0"/>
            <a:ext cx="9448800" cy="6858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japan-new-ye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382000" cy="6252972"/>
          </a:xfrm>
        </p:spPr>
      </p:pic>
      <p:sp>
        <p:nvSpPr>
          <p:cNvPr id="7" name="Rectangle 6"/>
          <p:cNvSpPr/>
          <p:nvPr/>
        </p:nvSpPr>
        <p:spPr>
          <a:xfrm>
            <a:off x="0" y="2057400"/>
            <a:ext cx="91440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514600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/>
              <a:t>お正月は夜までお祝いをする。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04800" y="-76200"/>
            <a:ext cx="9601200" cy="6934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花火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411061"/>
            <a:ext cx="7772400" cy="5989739"/>
          </a:xfrm>
        </p:spPr>
      </p:pic>
      <p:sp>
        <p:nvSpPr>
          <p:cNvPr id="7" name="Rectangle 6"/>
          <p:cNvSpPr/>
          <p:nvPr/>
        </p:nvSpPr>
        <p:spPr>
          <a:xfrm>
            <a:off x="0" y="4267200"/>
            <a:ext cx="91440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724400"/>
            <a:ext cx="806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smtClean="0"/>
              <a:t>みんなさん、あけましておめでとう！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apan-new-ye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382000" cy="6252972"/>
          </a:xfrm>
        </p:spPr>
      </p:pic>
      <p:sp>
        <p:nvSpPr>
          <p:cNvPr id="6" name="Rectangle 5"/>
          <p:cNvSpPr/>
          <p:nvPr/>
        </p:nvSpPr>
        <p:spPr>
          <a:xfrm>
            <a:off x="0" y="762000"/>
            <a:ext cx="44196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smtClean="0"/>
              <a:t>今日はお正月だ</a:t>
            </a:r>
            <a:r>
              <a:rPr lang="ja-JP" altLang="en-US" smtClean="0"/>
              <a:t>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057400"/>
            <a:ext cx="91440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514600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/>
              <a:t>お正月はあけまして、おめでとうという</a:t>
            </a:r>
            <a:r>
              <a:rPr lang="ja-JP" altLang="en-US" sz="3200" smtClean="0"/>
              <a:t>。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0"/>
            <a:ext cx="8077200" cy="6858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年賀状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9000"/>
          </a:blip>
          <a:stretch>
            <a:fillRect/>
          </a:stretch>
        </p:blipFill>
        <p:spPr>
          <a:xfrm>
            <a:off x="1219200" y="533400"/>
            <a:ext cx="6934200" cy="5934075"/>
          </a:xfrm>
        </p:spPr>
      </p:pic>
      <p:sp>
        <p:nvSpPr>
          <p:cNvPr id="8" name="Rectangle 7"/>
          <p:cNvSpPr/>
          <p:nvPr/>
        </p:nvSpPr>
        <p:spPr>
          <a:xfrm>
            <a:off x="990600" y="381000"/>
            <a:ext cx="7772400" cy="12954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762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/>
              <a:t>お正月は年</a:t>
            </a:r>
            <a:r>
              <a:rPr lang="ja-JP" altLang="en-US" sz="3200" b="1"/>
              <a:t>賀</a:t>
            </a:r>
            <a:r>
              <a:rPr lang="ja-JP" altLang="en-US" sz="3200" b="1" smtClean="0"/>
              <a:t>状をい</a:t>
            </a:r>
            <a:r>
              <a:rPr lang="ja-JP" altLang="en-US" sz="3200" b="1"/>
              <a:t>っぱい</a:t>
            </a:r>
            <a:r>
              <a:rPr lang="ja-JP" altLang="en-US" sz="3200" b="1">
                <a:solidFill>
                  <a:schemeClr val="tx1">
                    <a:lumMod val="95000"/>
                    <a:lumOff val="5000"/>
                  </a:schemeClr>
                </a:solidFill>
              </a:rPr>
              <a:t>も</a:t>
            </a:r>
            <a:r>
              <a:rPr lang="ja-JP" alt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らう。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334000"/>
            <a:ext cx="70104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7912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年賀</a:t>
            </a:r>
            <a:r>
              <a:rPr lang="ja-JP" alt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状はあ</a:t>
            </a:r>
            <a:r>
              <a:rPr lang="ja-JP" alt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けましておめでと</a:t>
            </a:r>
            <a:r>
              <a:rPr lang="ja-JP" alt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うと書</a:t>
            </a:r>
            <a:r>
              <a:rPr lang="ja-JP" alt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いて</a:t>
            </a:r>
            <a:r>
              <a:rPr lang="ja-JP" alt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あ</a:t>
            </a:r>
            <a:r>
              <a:rPr lang="ja-JP" alt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る</a:t>
            </a:r>
            <a:r>
              <a:rPr lang="ja-JP" altLang="en-US" smtClean="0"/>
              <a:t>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8534400" cy="6477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お年玉おとこ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762000"/>
            <a:ext cx="7010400" cy="5257800"/>
          </a:xfrm>
        </p:spPr>
      </p:pic>
      <p:sp>
        <p:nvSpPr>
          <p:cNvPr id="9" name="Rectangle 8"/>
          <p:cNvSpPr/>
          <p:nvPr/>
        </p:nvSpPr>
        <p:spPr>
          <a:xfrm>
            <a:off x="533400" y="609600"/>
            <a:ext cx="80010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990600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smtClean="0"/>
              <a:t>お正月は親からお年玉をもらう。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4648200"/>
            <a:ext cx="80010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181600"/>
            <a:ext cx="7239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900" b="1" smtClean="0"/>
              <a:t>親は「あけまして、おめでとう」と言う</a:t>
            </a:r>
            <a:endParaRPr lang="en-US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8763000" cy="6553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P82426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609600"/>
            <a:ext cx="7614835" cy="5486400"/>
          </a:xfrm>
        </p:spPr>
      </p:pic>
      <p:sp>
        <p:nvSpPr>
          <p:cNvPr id="9" name="Rectangle 8"/>
          <p:cNvSpPr/>
          <p:nvPr/>
        </p:nvSpPr>
        <p:spPr>
          <a:xfrm>
            <a:off x="533400" y="304800"/>
            <a:ext cx="80010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8382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/>
              <a:t>お正</a:t>
            </a:r>
            <a:r>
              <a:rPr lang="ja-JP" altLang="en-US" sz="2400" b="1" smtClean="0"/>
              <a:t>月は</a:t>
            </a:r>
            <a:r>
              <a:rPr lang="ja-JP" altLang="en-US" sz="2400" b="1"/>
              <a:t>家族と集ま</a:t>
            </a:r>
            <a:r>
              <a:rPr lang="ja-JP" altLang="en-US" sz="2400" b="1" smtClean="0"/>
              <a:t>り、おせち料理を</a:t>
            </a:r>
            <a:r>
              <a:rPr lang="ja-JP" altLang="en-US" sz="2400" b="1"/>
              <a:t>食べる！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8534400" cy="67056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126231214520716214018_IMG_0319_201001011115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9000" y="762000"/>
            <a:ext cx="7416800" cy="5562600"/>
          </a:xfrm>
        </p:spPr>
      </p:pic>
      <p:sp>
        <p:nvSpPr>
          <p:cNvPr id="7" name="Rectangle 6"/>
          <p:cNvSpPr/>
          <p:nvPr/>
        </p:nvSpPr>
        <p:spPr>
          <a:xfrm>
            <a:off x="533400" y="609600"/>
            <a:ext cx="80010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143000"/>
            <a:ext cx="7398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/>
              <a:t>家族</a:t>
            </a:r>
            <a:r>
              <a:rPr lang="ja-JP" altLang="en-US" sz="2800" b="1" smtClean="0"/>
              <a:t>に「あ</a:t>
            </a:r>
            <a:r>
              <a:rPr lang="ja-JP" altLang="en-US" sz="2800" b="1"/>
              <a:t>けまして、おめでと</a:t>
            </a:r>
            <a:r>
              <a:rPr lang="ja-JP" altLang="en-US" sz="2800" b="1" smtClean="0"/>
              <a:t>う！」と言う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"/>
            <a:ext cx="9296400" cy="67818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Content Placeholder 5" descr="New Year prayers at a Buddhist temple in Tokyo Happy New Year    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1186" y="609600"/>
            <a:ext cx="8091814" cy="5791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838200" y="990600"/>
            <a:ext cx="7600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>
                <a:solidFill>
                  <a:schemeClr val="bg1"/>
                </a:solidFill>
              </a:rPr>
              <a:t>お正</a:t>
            </a:r>
            <a:r>
              <a:rPr lang="ja-JP" altLang="en-US" sz="3200" b="1" smtClean="0">
                <a:solidFill>
                  <a:schemeClr val="bg1"/>
                </a:solidFill>
              </a:rPr>
              <a:t>月は</a:t>
            </a:r>
            <a:r>
              <a:rPr lang="ja-JP" altLang="en-US" sz="3200" b="1">
                <a:solidFill>
                  <a:schemeClr val="bg1"/>
                </a:solidFill>
              </a:rPr>
              <a:t>家族と一緒に神社やお寺に行く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648200"/>
            <a:ext cx="80010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953000"/>
            <a:ext cx="69342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ja-JP" sz="2800" b="1" smtClean="0">
                <a:latin typeface="Calibri"/>
                <a:ea typeface="MS Mincho"/>
                <a:cs typeface="Times New Roman"/>
              </a:rPr>
              <a:t>お寺</a:t>
            </a:r>
            <a:r>
              <a:rPr lang="ja-JP" altLang="en-US" sz="2800" b="1" smtClean="0">
                <a:latin typeface="Calibri"/>
                <a:ea typeface="MS Mincho"/>
                <a:cs typeface="Times New Roman"/>
              </a:rPr>
              <a:t>に</a:t>
            </a:r>
            <a:r>
              <a:rPr lang="ja-JP" sz="2800" b="1" smtClean="0">
                <a:latin typeface="Calibri"/>
                <a:ea typeface="MS Mincho"/>
                <a:cs typeface="Times New Roman"/>
              </a:rPr>
              <a:t>集まった人に「あけまして、おめでとう」</a:t>
            </a:r>
            <a:r>
              <a:rPr lang="ja-JP" altLang="en-US" sz="2800" b="1" smtClean="0">
                <a:latin typeface="Calibri"/>
                <a:ea typeface="MS Mincho"/>
                <a:cs typeface="Times New Roman"/>
              </a:rPr>
              <a:t>と</a:t>
            </a:r>
            <a:r>
              <a:rPr lang="ja-JP" sz="2800" b="1" smtClean="0">
                <a:latin typeface="Calibri"/>
                <a:ea typeface="MS Mincho"/>
                <a:cs typeface="Times New Roman"/>
              </a:rPr>
              <a:t>言う</a:t>
            </a:r>
            <a:r>
              <a:rPr lang="ja-JP" sz="2000" b="1" smtClean="0">
                <a:solidFill>
                  <a:schemeClr val="bg1"/>
                </a:solidFill>
                <a:latin typeface="Calibri"/>
                <a:ea typeface="MS Mincho"/>
                <a:cs typeface="Times New Roman"/>
              </a:rPr>
              <a:t>。</a:t>
            </a:r>
            <a:endParaRPr lang="en-US" sz="2000" b="1" dirty="0">
              <a:solidFill>
                <a:schemeClr val="bg1"/>
              </a:solidFill>
              <a:latin typeface="Calibri"/>
              <a:ea typeface="MS Mincho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8763000" cy="6553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子ども遊び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63600" y="533400"/>
            <a:ext cx="7518400" cy="5638800"/>
          </a:xfrm>
        </p:spPr>
      </p:pic>
      <p:sp>
        <p:nvSpPr>
          <p:cNvPr id="10" name="Rectangle 9"/>
          <p:cNvSpPr/>
          <p:nvPr/>
        </p:nvSpPr>
        <p:spPr>
          <a:xfrm>
            <a:off x="457200" y="4572000"/>
            <a:ext cx="8001000" cy="18288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953000"/>
            <a:ext cx="6059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/>
              <a:t>お正</a:t>
            </a:r>
            <a:r>
              <a:rPr lang="ja-JP" altLang="en-US" sz="2400" b="1" smtClean="0"/>
              <a:t>月は</a:t>
            </a:r>
            <a:r>
              <a:rPr lang="ja-JP" altLang="en-US" sz="2400" b="1"/>
              <a:t>友達と</a:t>
            </a:r>
            <a:r>
              <a:rPr lang="ja-JP" altLang="en-US" sz="3200" b="1"/>
              <a:t>お正月の遊</a:t>
            </a:r>
            <a:r>
              <a:rPr lang="ja-JP" altLang="en-US" sz="3200" b="1" smtClean="0"/>
              <a:t>び</a:t>
            </a:r>
            <a:r>
              <a:rPr lang="ja-JP" altLang="en-US" sz="2400" b="1" smtClean="0"/>
              <a:t>をす</a:t>
            </a:r>
            <a:r>
              <a:rPr lang="ja-JP" altLang="en-US" sz="2400" b="1"/>
              <a:t>る。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143000" y="55626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/>
              <a:t>友達に会うとき、あけまておめでと</a:t>
            </a:r>
            <a:r>
              <a:rPr lang="ja-JP" altLang="en-US" sz="2400" b="1" smtClean="0"/>
              <a:t>うと言</a:t>
            </a:r>
            <a:r>
              <a:rPr lang="ja-JP" altLang="en-US" sz="2400" b="1"/>
              <a:t>う</a:t>
            </a:r>
            <a:r>
              <a:rPr lang="ja-JP" altLang="en-US"/>
              <a:t>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"/>
            <a:ext cx="8763000" cy="65532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 descr="jozEV4VL9h200602070933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7507278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029200"/>
            <a:ext cx="8001000" cy="1524000"/>
          </a:xfrm>
          <a:prstGeom prst="rect">
            <a:avLst/>
          </a:prstGeom>
          <a:solidFill>
            <a:schemeClr val="lt1">
              <a:alpha val="62000"/>
            </a:schemeClr>
          </a:solidFill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486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お正月の遊びの一つ</a:t>
            </a:r>
            <a:r>
              <a:rPr lang="ja-JP" altLang="en-US" sz="2400" b="1" smtClean="0"/>
              <a:t>は</a:t>
            </a:r>
            <a:r>
              <a:rPr lang="ja-JP" altLang="en-US" sz="3600" b="1"/>
              <a:t>「</a:t>
            </a:r>
            <a:r>
              <a:rPr lang="ja-JP" altLang="en-US" sz="3600" b="1" smtClean="0"/>
              <a:t>福</a:t>
            </a:r>
            <a:r>
              <a:rPr lang="ja-JP" altLang="en-US" sz="3600" b="1"/>
              <a:t>笑</a:t>
            </a:r>
            <a:r>
              <a:rPr lang="ja-JP" altLang="en-US" sz="3600" b="1" smtClean="0"/>
              <a:t>い</a:t>
            </a:r>
            <a:r>
              <a:rPr lang="ja-JP" altLang="en-US" sz="2400" b="1" smtClean="0"/>
              <a:t>だ」</a:t>
            </a:r>
            <a:r>
              <a:rPr lang="ja-JP" altLang="en-US" b="1" smtClean="0"/>
              <a:t>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263</TotalTime>
  <Words>477</Words>
  <Application>Microsoft Office PowerPoint</Application>
  <PresentationFormat>On-screen Show (4:3)</PresentationFormat>
  <Paragraphs>48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Melinda</dc:creator>
  <cp:lastModifiedBy>Bill &amp; Inge</cp:lastModifiedBy>
  <cp:revision>7</cp:revision>
  <dcterms:created xsi:type="dcterms:W3CDTF">2011-07-17T21:45:46Z</dcterms:created>
  <dcterms:modified xsi:type="dcterms:W3CDTF">2013-02-07T03:26:07Z</dcterms:modified>
</cp:coreProperties>
</file>