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2"/>
  </p:notes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9" r:id="rId11"/>
    <p:sldId id="265" r:id="rId12"/>
    <p:sldId id="270" r:id="rId13"/>
    <p:sldId id="266" r:id="rId14"/>
    <p:sldId id="271" r:id="rId15"/>
    <p:sldId id="267" r:id="rId16"/>
    <p:sldId id="272" r:id="rId17"/>
    <p:sldId id="273" r:id="rId18"/>
    <p:sldId id="268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83DC8-2486-4259-96D0-70C4FD36AC34}" type="datetimeFigureOut">
              <a:rPr lang="en-AU" smtClean="0"/>
              <a:t>1/10/2014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861481-63D3-4A4A-BF77-337090F9902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4517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61481-63D3-4A4A-BF77-337090F99025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9820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E463F-53DD-4CB9-AF8A-5524E3B9E33D}" type="datetimeFigureOut">
              <a:rPr lang="en-AU" smtClean="0"/>
              <a:t>1/10/2014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C86E5-13A0-476F-9936-7A6A705BD352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E463F-53DD-4CB9-AF8A-5524E3B9E33D}" type="datetimeFigureOut">
              <a:rPr lang="en-AU" smtClean="0"/>
              <a:t>1/10/2014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C86E5-13A0-476F-9936-7A6A705BD352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E463F-53DD-4CB9-AF8A-5524E3B9E33D}" type="datetimeFigureOut">
              <a:rPr lang="en-AU" smtClean="0"/>
              <a:t>1/10/2014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C86E5-13A0-476F-9936-7A6A705BD352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E463F-53DD-4CB9-AF8A-5524E3B9E33D}" type="datetimeFigureOut">
              <a:rPr lang="en-AU" smtClean="0"/>
              <a:t>1/10/2014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C86E5-13A0-476F-9936-7A6A705BD352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E463F-53DD-4CB9-AF8A-5524E3B9E33D}" type="datetimeFigureOut">
              <a:rPr lang="en-AU" smtClean="0"/>
              <a:t>1/10/2014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C86E5-13A0-476F-9936-7A6A705BD352}" type="slidenum">
              <a:rPr lang="en-AU" smtClean="0"/>
              <a:t>‹#›</a:t>
            </a:fld>
            <a:endParaRPr lang="en-A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E463F-53DD-4CB9-AF8A-5524E3B9E33D}" type="datetimeFigureOut">
              <a:rPr lang="en-AU" smtClean="0"/>
              <a:t>1/10/2014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C86E5-13A0-476F-9936-7A6A705BD352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E463F-53DD-4CB9-AF8A-5524E3B9E33D}" type="datetimeFigureOut">
              <a:rPr lang="en-AU" smtClean="0"/>
              <a:t>1/10/2014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C86E5-13A0-476F-9936-7A6A705BD352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E463F-53DD-4CB9-AF8A-5524E3B9E33D}" type="datetimeFigureOut">
              <a:rPr lang="en-AU" smtClean="0"/>
              <a:t>1/10/2014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C86E5-13A0-476F-9936-7A6A705BD352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E463F-53DD-4CB9-AF8A-5524E3B9E33D}" type="datetimeFigureOut">
              <a:rPr lang="en-AU" smtClean="0"/>
              <a:t>1/10/2014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C86E5-13A0-476F-9936-7A6A705BD352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E463F-53DD-4CB9-AF8A-5524E3B9E33D}" type="datetimeFigureOut">
              <a:rPr lang="en-AU" smtClean="0"/>
              <a:t>1/10/2014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C86E5-13A0-476F-9936-7A6A705BD352}" type="slidenum">
              <a:rPr lang="en-AU" smtClean="0"/>
              <a:t>‹#›</a:t>
            </a:fld>
            <a:endParaRPr lang="en-AU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693E463F-53DD-4CB9-AF8A-5524E3B9E33D}" type="datetimeFigureOut">
              <a:rPr lang="en-AU" smtClean="0"/>
              <a:t>1/10/2014</a:t>
            </a:fld>
            <a:endParaRPr lang="en-AU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E93C86E5-13A0-476F-9936-7A6A705BD352}" type="slidenum">
              <a:rPr lang="en-AU" smtClean="0"/>
              <a:t>‹#›</a:t>
            </a:fld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93E463F-53DD-4CB9-AF8A-5524E3B9E33D}" type="datetimeFigureOut">
              <a:rPr lang="en-AU" smtClean="0"/>
              <a:t>1/10/2014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93C86E5-13A0-476F-9936-7A6A705BD352}" type="slidenum">
              <a:rPr lang="en-AU" smtClean="0"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Dishwasher" TargetMode="External"/><Relationship Id="rId3" Type="http://schemas.openxmlformats.org/officeDocument/2006/relationships/hyperlink" Target="http://en.wikipedia.org/wiki/Broiling" TargetMode="External"/><Relationship Id="rId7" Type="http://schemas.openxmlformats.org/officeDocument/2006/relationships/hyperlink" Target="http://en.wikipedia.org/wiki/Toaster_oven" TargetMode="External"/><Relationship Id="rId2" Type="http://schemas.openxmlformats.org/officeDocument/2006/relationships/hyperlink" Target="http://en.wikipedia.org/wiki/Stov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Convection_microwave" TargetMode="External"/><Relationship Id="rId5" Type="http://schemas.openxmlformats.org/officeDocument/2006/relationships/hyperlink" Target="http://en.wikipedia.org/wiki/Induction_cooker" TargetMode="External"/><Relationship Id="rId4" Type="http://schemas.openxmlformats.org/officeDocument/2006/relationships/hyperlink" Target="http://en.wikipedia.org/wiki/Refrigerator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Tatami" TargetMode="External"/><Relationship Id="rId2" Type="http://schemas.openxmlformats.org/officeDocument/2006/relationships/hyperlink" Target="http://en.wikipedia.org/wiki/Washits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Futon" TargetMode="External"/><Relationship Id="rId5" Type="http://schemas.openxmlformats.org/officeDocument/2006/relationships/hyperlink" Target="http://en.wikipedia.org/wiki/Fusuma" TargetMode="External"/><Relationship Id="rId4" Type="http://schemas.openxmlformats.org/officeDocument/2006/relationships/hyperlink" Target="http://en.wikipedia.org/wiki/Shoji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Geta_(footwear)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Housing in Japan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ja-JP" altLang="en-US" sz="4400" dirty="0" smtClean="0"/>
              <a:t>日本　の　いえ　（家）</a:t>
            </a:r>
            <a:endParaRPr lang="en-AU" sz="4400" dirty="0"/>
          </a:p>
        </p:txBody>
      </p:sp>
    </p:spTree>
    <p:extLst>
      <p:ext uri="{BB962C8B-B14F-4D97-AF65-F5344CB8AC3E}">
        <p14:creationId xmlns:p14="http://schemas.microsoft.com/office/powerpoint/2010/main" val="2908215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げんかん</a:t>
            </a: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2815"/>
            <a:ext cx="6688385" cy="4464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3223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トイレ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775191"/>
            <a:ext cx="8928992" cy="4894169"/>
          </a:xfrm>
        </p:spPr>
        <p:txBody>
          <a:bodyPr>
            <a:normAutofit fontScale="85000" lnSpcReduction="20000"/>
          </a:bodyPr>
          <a:lstStyle/>
          <a:p>
            <a:pPr marL="118872" indent="0">
              <a:buNone/>
            </a:pPr>
            <a:r>
              <a:rPr lang="en-AU" dirty="0"/>
              <a:t>The toilet in Japanese housing is usually located away from the bathroom. However, very inexpensive one room apartments often use what's called a unit-bath where both the toilet and bath are in a single unit. Inexpensive Japanese hotels often use these unit-baths as well. </a:t>
            </a:r>
            <a:endParaRPr lang="en-AU" dirty="0" smtClean="0"/>
          </a:p>
          <a:p>
            <a:pPr marL="118872" indent="0">
              <a:buNone/>
            </a:pPr>
            <a:endParaRPr lang="en-AU" dirty="0"/>
          </a:p>
          <a:p>
            <a:pPr marL="118872" indent="0">
              <a:buNone/>
            </a:pPr>
            <a:r>
              <a:rPr lang="en-AU" dirty="0" smtClean="0"/>
              <a:t>The </a:t>
            </a:r>
            <a:r>
              <a:rPr lang="en-AU" dirty="0"/>
              <a:t>toilet is usually in a small stall-like room, including just the toilet. When entering the bathroom, one traditionally replaces their house slippers with plastic "toilet" slippers, swapping back when exiting the bathroom. </a:t>
            </a:r>
            <a:endParaRPr lang="en-AU" dirty="0" smtClean="0"/>
          </a:p>
          <a:p>
            <a:pPr marL="118872" indent="0">
              <a:buNone/>
            </a:pPr>
            <a:endParaRPr lang="en-AU" dirty="0"/>
          </a:p>
          <a:p>
            <a:pPr marL="118872" indent="0">
              <a:buNone/>
            </a:pPr>
            <a:r>
              <a:rPr lang="en-AU" dirty="0" smtClean="0"/>
              <a:t>Traditionally</a:t>
            </a:r>
            <a:r>
              <a:rPr lang="en-AU" dirty="0"/>
              <a:t>, Japanese toilets have had an image of "unclean" and as such were separated, but more modern day toilets tend to ward off the traditional "unclean" </a:t>
            </a:r>
            <a:r>
              <a:rPr lang="en-AU" dirty="0" smtClean="0"/>
              <a:t>image.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67022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トイレ</a:t>
            </a:r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3240360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060848"/>
            <a:ext cx="4782717" cy="3186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6680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だいどころ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118872" indent="0">
              <a:buNone/>
            </a:pPr>
            <a:r>
              <a:rPr lang="en-AU" dirty="0"/>
              <a:t>The modern Japanese kitchen features appliances such as a </a:t>
            </a:r>
            <a:r>
              <a:rPr lang="en-AU" dirty="0">
                <a:hlinkClick r:id="rId2" tooltip="Stove"/>
              </a:rPr>
              <a:t>stove</a:t>
            </a:r>
            <a:r>
              <a:rPr lang="en-AU" dirty="0"/>
              <a:t>, a narrow fish grill (</a:t>
            </a:r>
            <a:r>
              <a:rPr lang="en-AU" dirty="0">
                <a:hlinkClick r:id="rId3" tooltip="Broiling"/>
              </a:rPr>
              <a:t>broiler</a:t>
            </a:r>
            <a:r>
              <a:rPr lang="en-AU" dirty="0"/>
              <a:t>), and an electric </a:t>
            </a:r>
            <a:r>
              <a:rPr lang="en-AU" dirty="0">
                <a:hlinkClick r:id="rId4" tooltip="Refrigerator"/>
              </a:rPr>
              <a:t>refrigerator</a:t>
            </a:r>
            <a:r>
              <a:rPr lang="en-AU" dirty="0"/>
              <a:t>. The stovetop may be built-in or may be a self-contained unit on a counter-top, and it is usually gas-burning, although recently </a:t>
            </a:r>
            <a:r>
              <a:rPr lang="en-AU" dirty="0">
                <a:hlinkClick r:id="rId5" tooltip="Induction cooker"/>
              </a:rPr>
              <a:t>induction heating</a:t>
            </a:r>
            <a:r>
              <a:rPr lang="en-AU" dirty="0"/>
              <a:t> (IH) stovetops have become popular. Common units of all types of stoves include two to four burners. </a:t>
            </a:r>
            <a:endParaRPr lang="en-AU" dirty="0" smtClean="0"/>
          </a:p>
          <a:p>
            <a:pPr marL="118872" indent="0">
              <a:buNone/>
            </a:pPr>
            <a:endParaRPr lang="en-AU" dirty="0"/>
          </a:p>
          <a:p>
            <a:pPr marL="118872" indent="0">
              <a:buNone/>
            </a:pPr>
            <a:r>
              <a:rPr lang="en-AU" dirty="0" smtClean="0"/>
              <a:t>Built-in </a:t>
            </a:r>
            <a:r>
              <a:rPr lang="en-AU" dirty="0"/>
              <a:t>ovens large enough to bake or roast are uncommon; in their place, work-top multifunction </a:t>
            </a:r>
            <a:r>
              <a:rPr lang="en-AU" dirty="0">
                <a:hlinkClick r:id="rId6" tooltip="Convection microwave"/>
              </a:rPr>
              <a:t>convection microwaves</a:t>
            </a:r>
            <a:r>
              <a:rPr lang="en-AU" dirty="0"/>
              <a:t> are used. Most kitchens have electric exhaust fans. </a:t>
            </a:r>
            <a:endParaRPr lang="en-AU" dirty="0" smtClean="0"/>
          </a:p>
          <a:p>
            <a:pPr marL="118872" indent="0">
              <a:buNone/>
            </a:pPr>
            <a:endParaRPr lang="en-AU" dirty="0"/>
          </a:p>
          <a:p>
            <a:pPr marL="118872" indent="0">
              <a:buNone/>
            </a:pPr>
            <a:r>
              <a:rPr lang="en-AU" dirty="0" smtClean="0"/>
              <a:t>Furnishings </a:t>
            </a:r>
            <a:r>
              <a:rPr lang="en-AU" dirty="0"/>
              <a:t>commonly include microwave ovens, hot water boilers, and electric </a:t>
            </a:r>
            <a:r>
              <a:rPr lang="en-AU" dirty="0">
                <a:hlinkClick r:id="rId7" tooltip="Toaster oven"/>
              </a:rPr>
              <a:t>toaster ovens</a:t>
            </a:r>
            <a:r>
              <a:rPr lang="en-AU" dirty="0"/>
              <a:t>. Built-in </a:t>
            </a:r>
            <a:r>
              <a:rPr lang="en-AU" dirty="0">
                <a:hlinkClick r:id="rId8" tooltip="Dishwasher"/>
              </a:rPr>
              <a:t>dishwashers</a:t>
            </a:r>
            <a:r>
              <a:rPr lang="en-AU" dirty="0"/>
              <a:t> are rare, although some kitchens may have small dishwashers or </a:t>
            </a:r>
            <a:r>
              <a:rPr lang="en-AU" dirty="0" smtClean="0"/>
              <a:t>dish dryers.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35438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だいどころ</a:t>
            </a:r>
            <a:endParaRPr lang="en-A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72816"/>
            <a:ext cx="6191250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3630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ふろば・せんめんじょ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118872" indent="0">
              <a:buNone/>
            </a:pPr>
            <a:r>
              <a:rPr lang="en-AU" dirty="0"/>
              <a:t>Japanese housing typically has multiple rooms for what in Western housing is the bathroom. Separate rooms for the Japanese toilet, sink, and </a:t>
            </a:r>
            <a:r>
              <a:rPr lang="en-AU" dirty="0" err="1"/>
              <a:t>ofuro</a:t>
            </a:r>
            <a:r>
              <a:rPr lang="en-AU" dirty="0"/>
              <a:t> (bathing room) are common. </a:t>
            </a:r>
            <a:endParaRPr lang="en-AU" dirty="0" smtClean="0"/>
          </a:p>
          <a:p>
            <a:pPr marL="118872" indent="0">
              <a:buNone/>
            </a:pPr>
            <a:endParaRPr lang="en-AU" dirty="0" smtClean="0"/>
          </a:p>
          <a:p>
            <a:pPr marL="118872" indent="0">
              <a:buNone/>
            </a:pPr>
            <a:r>
              <a:rPr lang="en-AU" dirty="0" smtClean="0"/>
              <a:t>Small </a:t>
            </a:r>
            <a:r>
              <a:rPr lang="en-AU" dirty="0"/>
              <a:t>apartments, however, frequently contain a tiny single bathroom called a unit bath that contains all three fixtures. A small sink may also be built into the top of the toilet tank – there is a tap, with the top of the tank forming the sink, and the water draining into the tank – which runs during the flush cycle; this is particularly common in mid-20th century buildings. </a:t>
            </a:r>
            <a:endParaRPr lang="en-AU" dirty="0" smtClean="0"/>
          </a:p>
          <a:p>
            <a:pPr marL="118872" indent="0">
              <a:buNone/>
            </a:pPr>
            <a:endParaRPr lang="en-AU" dirty="0" smtClean="0"/>
          </a:p>
          <a:p>
            <a:pPr marL="118872" indent="0">
              <a:buNone/>
            </a:pPr>
            <a:r>
              <a:rPr lang="en-AU" dirty="0" smtClean="0"/>
              <a:t>The </a:t>
            </a:r>
            <a:r>
              <a:rPr lang="en-AU" dirty="0"/>
              <a:t>room with the sink, which is called a clothes changing room, usually includes a space for a clothes-washing machine. The room containing the bathtub is waterproof with a space for washing, and often for showering, adjacent to (rather than in) the tub. As a result, bathwater is neither soapy nor dirty, and can be reused. </a:t>
            </a:r>
            <a:endParaRPr lang="en-AU" dirty="0" smtClean="0"/>
          </a:p>
          <a:p>
            <a:pPr marL="118872" indent="0">
              <a:buNone/>
            </a:pPr>
            <a:endParaRPr lang="en-AU" dirty="0"/>
          </a:p>
          <a:p>
            <a:pPr marL="118872" indent="0">
              <a:buNone/>
            </a:pPr>
            <a:r>
              <a:rPr lang="en-AU" dirty="0" smtClean="0"/>
              <a:t>Many </a:t>
            </a:r>
            <a:r>
              <a:rPr lang="en-AU" dirty="0"/>
              <a:t>washing machines in Japan come with an extension pipe to draw water from the tub for the wash</a:t>
            </a:r>
            <a:r>
              <a:rPr lang="en-AU" dirty="0" smtClean="0"/>
              <a:t>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01167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ふろば</a:t>
            </a:r>
            <a:endParaRPr lang="en-A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8631"/>
            <a:ext cx="7272808" cy="4739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6089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ふろば</a:t>
            </a:r>
            <a:endParaRPr lang="en-A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16832"/>
            <a:ext cx="6120680" cy="4595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2858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わしつ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5082809"/>
          </a:xfrm>
        </p:spPr>
        <p:txBody>
          <a:bodyPr>
            <a:normAutofit fontScale="77500" lnSpcReduction="20000"/>
          </a:bodyPr>
          <a:lstStyle/>
          <a:p>
            <a:pPr marL="118872" indent="0">
              <a:buNone/>
            </a:pPr>
            <a:r>
              <a:rPr lang="en-AU" dirty="0"/>
              <a:t>Many homes include at least one traditional Japanese styled room, or </a:t>
            </a:r>
            <a:r>
              <a:rPr lang="en-AU" i="1" dirty="0" err="1">
                <a:hlinkClick r:id="rId2" tooltip="Washitsu"/>
              </a:rPr>
              <a:t>washitsu</a:t>
            </a:r>
            <a:r>
              <a:rPr lang="en-AU" dirty="0" smtClean="0"/>
              <a:t>.</a:t>
            </a:r>
          </a:p>
          <a:p>
            <a:pPr marL="118872" indent="0">
              <a:buNone/>
            </a:pPr>
            <a:r>
              <a:rPr lang="en-AU" dirty="0" smtClean="0"/>
              <a:t> </a:t>
            </a:r>
          </a:p>
          <a:p>
            <a:pPr marL="118872" indent="0">
              <a:buNone/>
            </a:pPr>
            <a:r>
              <a:rPr lang="en-AU" dirty="0" smtClean="0"/>
              <a:t>It </a:t>
            </a:r>
            <a:r>
              <a:rPr lang="en-AU" dirty="0"/>
              <a:t>features </a:t>
            </a:r>
            <a:r>
              <a:rPr lang="en-AU" i="1" dirty="0">
                <a:hlinkClick r:id="rId3" tooltip="Tatami"/>
              </a:rPr>
              <a:t>tatami</a:t>
            </a:r>
            <a:r>
              <a:rPr lang="en-AU" dirty="0"/>
              <a:t> flooring, </a:t>
            </a:r>
            <a:r>
              <a:rPr lang="en-AU" i="1" dirty="0">
                <a:hlinkClick r:id="rId4" tooltip="Shoji"/>
              </a:rPr>
              <a:t>shoji</a:t>
            </a:r>
            <a:r>
              <a:rPr lang="en-AU" dirty="0"/>
              <a:t> </a:t>
            </a:r>
            <a:r>
              <a:rPr lang="en-AU" dirty="0" smtClean="0"/>
              <a:t>(paper sheet doors/windows) rather </a:t>
            </a:r>
            <a:r>
              <a:rPr lang="en-AU" dirty="0"/>
              <a:t>than draperies covering the window, </a:t>
            </a:r>
            <a:r>
              <a:rPr lang="en-AU" i="1" dirty="0" err="1">
                <a:hlinkClick r:id="rId5" tooltip="Fusuma"/>
              </a:rPr>
              <a:t>fusuma</a:t>
            </a:r>
            <a:r>
              <a:rPr lang="en-AU" dirty="0"/>
              <a:t> (opaque sliding vertical partitions) separating it from the other rooms, an </a:t>
            </a:r>
            <a:r>
              <a:rPr lang="en-AU" i="1" dirty="0" err="1"/>
              <a:t>oshiire</a:t>
            </a:r>
            <a:r>
              <a:rPr lang="en-AU" dirty="0"/>
              <a:t> (closet) with two levels (for storing </a:t>
            </a:r>
            <a:r>
              <a:rPr lang="en-AU" dirty="0">
                <a:hlinkClick r:id="rId6" tooltip="Futon"/>
              </a:rPr>
              <a:t>futon</a:t>
            </a:r>
            <a:r>
              <a:rPr lang="en-AU" dirty="0"/>
              <a:t>), and a wooden ceiling. </a:t>
            </a:r>
            <a:endParaRPr lang="en-AU" dirty="0" smtClean="0"/>
          </a:p>
          <a:p>
            <a:pPr marL="118872" indent="0">
              <a:buNone/>
            </a:pPr>
            <a:endParaRPr lang="en-AU" dirty="0"/>
          </a:p>
          <a:p>
            <a:pPr marL="118872" indent="0">
              <a:buNone/>
            </a:pPr>
            <a:r>
              <a:rPr lang="en-AU" dirty="0" smtClean="0"/>
              <a:t>It </a:t>
            </a:r>
            <a:r>
              <a:rPr lang="en-AU" dirty="0"/>
              <a:t>might be unfurnished, and function as a family room during the day and a bedroom at night. Many </a:t>
            </a:r>
            <a:r>
              <a:rPr lang="en-AU" i="1" dirty="0" err="1"/>
              <a:t>washitsu</a:t>
            </a:r>
            <a:r>
              <a:rPr lang="en-AU" dirty="0"/>
              <a:t> have sliding glass doors opening onto a deck or balcony.</a:t>
            </a:r>
          </a:p>
          <a:p>
            <a:pPr marL="118872" indent="0">
              <a:buNone/>
            </a:pPr>
            <a:endParaRPr lang="en-AU" dirty="0" smtClean="0"/>
          </a:p>
          <a:p>
            <a:pPr marL="118872" indent="0">
              <a:buNone/>
            </a:pPr>
            <a:r>
              <a:rPr lang="en-AU" dirty="0" smtClean="0"/>
              <a:t>Other </a:t>
            </a:r>
            <a:r>
              <a:rPr lang="en-AU" dirty="0"/>
              <a:t>bedrooms, as well as living rooms, dining rooms, and kitchens, are in a Western style. </a:t>
            </a:r>
          </a:p>
        </p:txBody>
      </p:sp>
    </p:spTree>
    <p:extLst>
      <p:ext uri="{BB962C8B-B14F-4D97-AF65-F5344CB8AC3E}">
        <p14:creationId xmlns:p14="http://schemas.microsoft.com/office/powerpoint/2010/main" val="2050830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わしつ</a:t>
            </a:r>
            <a:endParaRPr lang="en-A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6768752" cy="5076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005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22161"/>
          </a:xfrm>
        </p:spPr>
        <p:txBody>
          <a:bodyPr>
            <a:normAutofit fontScale="85000" lnSpcReduction="20000"/>
          </a:bodyPr>
          <a:lstStyle/>
          <a:p>
            <a:pPr marL="118872" indent="0">
              <a:buNone/>
            </a:pPr>
            <a:r>
              <a:rPr lang="en-AU" dirty="0"/>
              <a:t>In Japan, multiple-unit blocks are referred to as one of two types: </a:t>
            </a:r>
            <a:endParaRPr lang="en-AU" dirty="0" smtClean="0"/>
          </a:p>
          <a:p>
            <a:pPr marL="118872" indent="0">
              <a:buNone/>
            </a:pPr>
            <a:endParaRPr lang="en-AU" dirty="0"/>
          </a:p>
          <a:p>
            <a:pPr marL="118872" indent="0">
              <a:buNone/>
            </a:pPr>
            <a:r>
              <a:rPr lang="en-AU" dirty="0" smtClean="0"/>
              <a:t>1</a:t>
            </a:r>
            <a:r>
              <a:rPr lang="en-AU" dirty="0"/>
              <a:t>) </a:t>
            </a:r>
            <a:r>
              <a:rPr lang="en-AU" dirty="0" err="1"/>
              <a:t>Apaato</a:t>
            </a:r>
            <a:r>
              <a:rPr lang="en-AU" dirty="0"/>
              <a:t> (</a:t>
            </a:r>
            <a:r>
              <a:rPr lang="ja-JP" altLang="en-US" dirty="0"/>
              <a:t>アパート） </a:t>
            </a:r>
            <a:r>
              <a:rPr lang="en-US" altLang="ja-JP" dirty="0"/>
              <a:t>(</a:t>
            </a:r>
            <a:r>
              <a:rPr lang="en-AU" dirty="0"/>
              <a:t>or Apartment) for rented unit buildings, which are usually only a few stories in height, without a central secure entrance </a:t>
            </a:r>
            <a:endParaRPr lang="en-AU" dirty="0" smtClean="0"/>
          </a:p>
          <a:p>
            <a:pPr marL="118872" indent="0">
              <a:buNone/>
            </a:pPr>
            <a:endParaRPr lang="en-AU" dirty="0" smtClean="0"/>
          </a:p>
          <a:p>
            <a:pPr marL="118872" indent="0">
              <a:buNone/>
            </a:pPr>
            <a:r>
              <a:rPr lang="en-AU" dirty="0" smtClean="0"/>
              <a:t>2</a:t>
            </a:r>
            <a:r>
              <a:rPr lang="en-AU" dirty="0"/>
              <a:t>) Mansion (</a:t>
            </a:r>
            <a:r>
              <a:rPr lang="ja-JP" altLang="en-US" dirty="0"/>
              <a:t>マンション</a:t>
            </a:r>
            <a:r>
              <a:rPr lang="en-US" altLang="ja-JP" dirty="0"/>
              <a:t>) </a:t>
            </a:r>
            <a:r>
              <a:rPr lang="en-AU" dirty="0"/>
              <a:t>usually purchased type expensive buildings (but recently some have been rented due to large vacancies) with multiple floors, elevators, and a communal secure gate, with centralized </a:t>
            </a:r>
            <a:r>
              <a:rPr lang="en-AU" dirty="0" err="1"/>
              <a:t>postboxes</a:t>
            </a:r>
            <a:r>
              <a:rPr lang="en-AU" dirty="0"/>
              <a:t>; they are usually more sturdily built than </a:t>
            </a:r>
            <a:r>
              <a:rPr lang="en-AU" dirty="0" err="1"/>
              <a:t>apaato</a:t>
            </a:r>
            <a:r>
              <a:rPr lang="en-AU" dirty="0"/>
              <a:t>, normally of reinforced concrete (RC) construction.</a:t>
            </a:r>
          </a:p>
        </p:txBody>
      </p:sp>
    </p:spTree>
    <p:extLst>
      <p:ext uri="{BB962C8B-B14F-4D97-AF65-F5344CB8AC3E}">
        <p14:creationId xmlns:p14="http://schemas.microsoft.com/office/powerpoint/2010/main" val="42789799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わしつ</a:t>
            </a:r>
            <a:endParaRPr lang="en-A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7325749" cy="5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215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アパー</a:t>
            </a:r>
            <a:r>
              <a:rPr lang="ja-JP" altLang="en-US" dirty="0" smtClean="0"/>
              <a:t>ト</a:t>
            </a:r>
            <a:r>
              <a:rPr lang="en-AU" altLang="ja-JP" dirty="0" smtClean="0"/>
              <a:t> </a:t>
            </a:r>
            <a:r>
              <a:rPr lang="en-AU" altLang="ja-JP" dirty="0" err="1" smtClean="0"/>
              <a:t>Apaato</a:t>
            </a:r>
            <a:r>
              <a:rPr lang="en-AU" altLang="ja-JP" dirty="0" smtClean="0"/>
              <a:t> – Unit/Flat</a:t>
            </a: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00808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4034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マンション </a:t>
            </a:r>
            <a:r>
              <a:rPr lang="en-AU" altLang="ja-JP" dirty="0" smtClean="0"/>
              <a:t>Manshon -</a:t>
            </a:r>
            <a:r>
              <a:rPr lang="ja-JP" altLang="en-US" dirty="0"/>
              <a:t> </a:t>
            </a:r>
            <a:r>
              <a:rPr lang="en-AU" altLang="ja-JP" dirty="0" smtClean="0"/>
              <a:t>Apartment</a:t>
            </a:r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6240693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8202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いえ（家）　</a:t>
            </a:r>
            <a:r>
              <a:rPr lang="en-AU" altLang="ja-JP" dirty="0" smtClean="0"/>
              <a:t>House</a:t>
            </a:r>
            <a:endParaRPr lang="en-A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44824"/>
            <a:ext cx="6806530" cy="4522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9020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Traditional Home</a:t>
            </a:r>
            <a:endParaRPr lang="en-AU" dirty="0"/>
          </a:p>
        </p:txBody>
      </p:sp>
      <p:pic>
        <p:nvPicPr>
          <p:cNvPr id="4098" name="Picture 2" descr="http://3.bp.blogspot.com/-iw4jmPvflP8/Uh3fOekEXmI/AAAAAAAACx8/0sEFjSNIVpc/s1600/2007.7-27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88839"/>
            <a:ext cx="6408712" cy="427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19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Kanji for HOME/HOUSE</a:t>
            </a:r>
            <a:endParaRPr lang="en-AU" dirty="0"/>
          </a:p>
        </p:txBody>
      </p:sp>
      <p:pic>
        <p:nvPicPr>
          <p:cNvPr id="1026" name="Picture 2" descr="http://upload.wikimedia.org/wikipedia/commons/e/e9/%E5%AE%B6-b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920"/>
            <a:ext cx="9172842" cy="205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30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Guide to a Japanese home..</a:t>
            </a:r>
            <a:endParaRPr lang="en-AU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3842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げんかん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966177"/>
          </a:xfrm>
        </p:spPr>
        <p:txBody>
          <a:bodyPr>
            <a:normAutofit fontScale="92500" lnSpcReduction="20000"/>
          </a:bodyPr>
          <a:lstStyle/>
          <a:p>
            <a:pPr marL="118872" indent="0">
              <a:buNone/>
            </a:pPr>
            <a:r>
              <a:rPr lang="en-AU" dirty="0"/>
              <a:t>One characteristic of a Japanese home is the </a:t>
            </a:r>
            <a:r>
              <a:rPr lang="en-AU" i="1" dirty="0" err="1"/>
              <a:t>genkan</a:t>
            </a:r>
            <a:r>
              <a:rPr lang="en-AU" dirty="0"/>
              <a:t>, or entryway. It includes a small area, at the same level as the outside, where arriving people remove their shoes</a:t>
            </a:r>
            <a:r>
              <a:rPr lang="en-AU" dirty="0" smtClean="0"/>
              <a:t>.</a:t>
            </a:r>
          </a:p>
          <a:p>
            <a:pPr marL="118872" indent="0">
              <a:buNone/>
            </a:pPr>
            <a:r>
              <a:rPr lang="en-AU" dirty="0" smtClean="0"/>
              <a:t>As </a:t>
            </a:r>
            <a:r>
              <a:rPr lang="en-AU" dirty="0"/>
              <a:t>they take off their shoes, people step up onto a raised floor. They point the tips of their shoes to the outside. </a:t>
            </a:r>
            <a:endParaRPr lang="en-AU" dirty="0" smtClean="0"/>
          </a:p>
          <a:p>
            <a:pPr marL="118872" indent="0">
              <a:buNone/>
            </a:pPr>
            <a:r>
              <a:rPr lang="en-AU" dirty="0" smtClean="0"/>
              <a:t>The </a:t>
            </a:r>
            <a:r>
              <a:rPr lang="en-AU" dirty="0"/>
              <a:t>rest of the residence is at the raised level of this floor. </a:t>
            </a:r>
            <a:endParaRPr lang="en-AU" dirty="0" smtClean="0"/>
          </a:p>
          <a:p>
            <a:pPr marL="118872" indent="0">
              <a:buNone/>
            </a:pPr>
            <a:r>
              <a:rPr lang="en-AU" dirty="0" smtClean="0"/>
              <a:t>Adjacent </a:t>
            </a:r>
            <a:r>
              <a:rPr lang="en-AU" dirty="0"/>
              <a:t>to the lower floor is a shelf or cabinet called a </a:t>
            </a:r>
            <a:r>
              <a:rPr lang="en-AU" dirty="0" err="1"/>
              <a:t>getabako</a:t>
            </a:r>
            <a:r>
              <a:rPr lang="en-AU" dirty="0"/>
              <a:t> (</a:t>
            </a:r>
            <a:r>
              <a:rPr lang="en-AU" dirty="0" err="1">
                <a:hlinkClick r:id="rId2" tooltip="Geta (footwear)"/>
              </a:rPr>
              <a:t>geta</a:t>
            </a:r>
            <a:r>
              <a:rPr lang="en-AU" dirty="0"/>
              <a:t> box) in which people will place their shoes. </a:t>
            </a:r>
            <a:endParaRPr lang="en-AU" dirty="0" smtClean="0"/>
          </a:p>
          <a:p>
            <a:pPr marL="118872" indent="0">
              <a:buNone/>
            </a:pPr>
            <a:r>
              <a:rPr lang="en-AU" dirty="0" smtClean="0"/>
              <a:t>Slippers </a:t>
            </a:r>
            <a:r>
              <a:rPr lang="en-AU" dirty="0"/>
              <a:t>for indoor use are usually placed there.</a:t>
            </a:r>
          </a:p>
        </p:txBody>
      </p:sp>
    </p:spTree>
    <p:extLst>
      <p:ext uri="{BB962C8B-B14F-4D97-AF65-F5344CB8AC3E}">
        <p14:creationId xmlns:p14="http://schemas.microsoft.com/office/powerpoint/2010/main" val="12697903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31</TotalTime>
  <Words>540</Words>
  <Application>Microsoft Office PowerPoint</Application>
  <PresentationFormat>On-screen Show (4:3)</PresentationFormat>
  <Paragraphs>55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HGｺﾞｼｯｸM</vt:lpstr>
      <vt:lpstr>Arial</vt:lpstr>
      <vt:lpstr>Calibri</vt:lpstr>
      <vt:lpstr>Corbel</vt:lpstr>
      <vt:lpstr>Wingdings</vt:lpstr>
      <vt:lpstr>Wingdings 2</vt:lpstr>
      <vt:lpstr>Wingdings 3</vt:lpstr>
      <vt:lpstr>Module</vt:lpstr>
      <vt:lpstr>Housing in Japan</vt:lpstr>
      <vt:lpstr>PowerPoint Presentation</vt:lpstr>
      <vt:lpstr>アパート Apaato – Unit/Flat</vt:lpstr>
      <vt:lpstr>マンション Manshon - Apartment</vt:lpstr>
      <vt:lpstr>いえ（家）　House</vt:lpstr>
      <vt:lpstr>Traditional Home</vt:lpstr>
      <vt:lpstr>Kanji for HOME/HOUSE</vt:lpstr>
      <vt:lpstr>Guide to a Japanese home..</vt:lpstr>
      <vt:lpstr>げんかん</vt:lpstr>
      <vt:lpstr>げんかん</vt:lpstr>
      <vt:lpstr>トイレ</vt:lpstr>
      <vt:lpstr>トイレ</vt:lpstr>
      <vt:lpstr>だいどころ</vt:lpstr>
      <vt:lpstr>だいどころ</vt:lpstr>
      <vt:lpstr>ふろば・せんめんじょ</vt:lpstr>
      <vt:lpstr>ふろば</vt:lpstr>
      <vt:lpstr>ふろば</vt:lpstr>
      <vt:lpstr>わしつ</vt:lpstr>
      <vt:lpstr>わしつ</vt:lpstr>
      <vt:lpstr>わしつ</vt:lpstr>
    </vt:vector>
  </TitlesOfParts>
  <Company>Queensland Government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Housing in Japan</dc:title>
  <dc:creator>LOUIE, Rachel</dc:creator>
  <cp:lastModifiedBy>Inge Foley</cp:lastModifiedBy>
  <cp:revision>6</cp:revision>
  <dcterms:created xsi:type="dcterms:W3CDTF">2014-07-14T22:53:27Z</dcterms:created>
  <dcterms:modified xsi:type="dcterms:W3CDTF">2014-09-30T23:48:20Z</dcterms:modified>
</cp:coreProperties>
</file>