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7" r:id="rId27"/>
    <p:sldId id="292" r:id="rId28"/>
    <p:sldId id="289" r:id="rId29"/>
    <p:sldId id="296" r:id="rId30"/>
    <p:sldId id="290" r:id="rId31"/>
    <p:sldId id="297" r:id="rId32"/>
    <p:sldId id="293" r:id="rId33"/>
    <p:sldId id="294" r:id="rId34"/>
    <p:sldId id="288" r:id="rId35"/>
    <p:sldId id="298" r:id="rId36"/>
    <p:sldId id="286" r:id="rId37"/>
    <p:sldId id="291" r:id="rId38"/>
    <p:sldId id="295" r:id="rId39"/>
    <p:sldId id="299" r:id="rId40"/>
    <p:sldId id="30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9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29681EE-2CC6-481A-A160-A462741CA6DA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F3912C-B242-4326-A7CE-DC8D4CC40C0A}" type="slidenum">
              <a:rPr lang="en-A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1981199"/>
            <a:ext cx="7166919" cy="231986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Past tense VERBS</a:t>
            </a:r>
            <a:br>
              <a:rPr lang="en-US" altLang="ja-JP" dirty="0" smtClean="0"/>
            </a:br>
            <a:r>
              <a:rPr lang="ja-JP" altLang="en-US" sz="6000" dirty="0" smtClean="0"/>
              <a:t>ました　ませんでした</a:t>
            </a:r>
            <a:endParaRPr lang="en-AU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6161903" y="309861"/>
            <a:ext cx="2767914" cy="369332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Genki</a:t>
            </a:r>
            <a:r>
              <a:rPr lang="en-US" dirty="0">
                <a:solidFill>
                  <a:prstClr val="black"/>
                </a:solidFill>
              </a:rPr>
              <a:t> Textbook </a:t>
            </a:r>
            <a:r>
              <a:rPr lang="en-US" dirty="0" err="1">
                <a:solidFill>
                  <a:prstClr val="black"/>
                </a:solidFill>
              </a:rPr>
              <a:t>pg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120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1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します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しませ</a:t>
            </a:r>
            <a:r>
              <a:rPr lang="ja-JP" altLang="en-US" sz="4200" dirty="0">
                <a:solidFill>
                  <a:prstClr val="black"/>
                </a:solidFill>
              </a:rPr>
              <a:t>ん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21" y="697903"/>
            <a:ext cx="3606758" cy="3606758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/>
              <a:t>し</a:t>
            </a:r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>
                <a:solidFill>
                  <a:prstClr val="black"/>
                </a:solidFill>
              </a:rPr>
              <a:t>し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414" y="3882917"/>
            <a:ext cx="2085975" cy="2190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827" y="3946677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631" y="967840"/>
            <a:ext cx="1828800" cy="2505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98744" y="6073667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デート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043" y="3037057"/>
            <a:ext cx="110676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テニス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82623" y="3061937"/>
            <a:ext cx="1182815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スポーツ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49485" y="6073667"/>
            <a:ext cx="140583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べんきょう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88779" y="6089802"/>
            <a:ext cx="1054131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でんわ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3980" y="156265"/>
            <a:ext cx="455511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6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を　しましたか。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0706" y="184983"/>
            <a:ext cx="400772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32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しました。</a:t>
            </a:r>
            <a:endParaRPr lang="en-AU" sz="3200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10" y="967840"/>
            <a:ext cx="2025506" cy="2025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634" y="4015124"/>
            <a:ext cx="2063193" cy="2063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16" y="931528"/>
            <a:ext cx="2143125" cy="21431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60197" y="3037057"/>
            <a:ext cx="1358068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サッカー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830" y="1063606"/>
            <a:ext cx="2143125" cy="21431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603301" y="3044138"/>
            <a:ext cx="2031441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バスケットボール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18" y="4349457"/>
            <a:ext cx="2400606" cy="163276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6572" y="6048272"/>
            <a:ext cx="798131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ヨガ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はな</a:t>
            </a:r>
            <a:r>
              <a:rPr lang="ja-JP" altLang="en-US" dirty="0"/>
              <a:t>し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はなしませ</a:t>
            </a:r>
            <a:r>
              <a:rPr lang="ja-JP" altLang="en-US" sz="4200" dirty="0">
                <a:solidFill>
                  <a:prstClr val="black"/>
                </a:solidFill>
              </a:rPr>
              <a:t>ん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51" y="1183813"/>
            <a:ext cx="2681490" cy="29710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はなしま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はな</a:t>
            </a:r>
            <a:r>
              <a:rPr lang="ja-JP" altLang="en-US" sz="4200" dirty="0">
                <a:solidFill>
                  <a:prstClr val="black"/>
                </a:solidFill>
              </a:rPr>
              <a:t>し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8684" y="3599279"/>
            <a:ext cx="110676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にほんご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3980" y="131552"/>
            <a:ext cx="455511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400" dirty="0" smtClean="0">
                <a:solidFill>
                  <a:prstClr val="black"/>
                </a:solidFill>
                <a:latin typeface="HG明朝B"/>
                <a:ea typeface="+mj-ea"/>
              </a:rPr>
              <a:t>を　はなしましたか。</a:t>
            </a:r>
            <a:endParaRPr lang="en-AU" altLang="en-US" sz="2400" dirty="0" smtClean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71739" y="170413"/>
            <a:ext cx="399664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400" dirty="0">
                <a:solidFill>
                  <a:prstClr val="black"/>
                </a:solidFill>
                <a:latin typeface="HG明朝B"/>
                <a:ea typeface="+mj-ea"/>
              </a:rPr>
              <a:t>を　は</a:t>
            </a:r>
            <a:r>
              <a:rPr lang="ja-JP" altLang="en-US" sz="2400" dirty="0" smtClean="0">
                <a:solidFill>
                  <a:prstClr val="black"/>
                </a:solidFill>
                <a:latin typeface="HG明朝B"/>
                <a:ea typeface="+mj-ea"/>
              </a:rPr>
              <a:t>なしました。</a:t>
            </a:r>
            <a:endParaRPr lang="en-AU" sz="24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190" y="1488449"/>
            <a:ext cx="2063923" cy="211083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888952" y="996215"/>
            <a:ext cx="1385588" cy="492234"/>
          </a:xfrm>
          <a:prstGeom prst="wedgeEllipseCallout">
            <a:avLst>
              <a:gd name="adj1" fmla="val -38698"/>
              <a:gd name="adj2" fmla="val 14410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050" b="1" dirty="0">
                <a:solidFill>
                  <a:srgbClr val="E9E5DC">
                    <a:lumMod val="50000"/>
                  </a:srgbClr>
                </a:solidFill>
              </a:rPr>
              <a:t>おはよう！</a:t>
            </a:r>
            <a:endParaRPr lang="en-AU" sz="1050" b="1" dirty="0">
              <a:solidFill>
                <a:srgbClr val="E9E5DC">
                  <a:lumMod val="50000"/>
                </a:srgbClr>
              </a:solidFill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2677804" y="1668675"/>
            <a:ext cx="2001382" cy="492234"/>
          </a:xfrm>
          <a:prstGeom prst="wedgeEllipseCallout">
            <a:avLst>
              <a:gd name="adj1" fmla="val -38698"/>
              <a:gd name="adj2" fmla="val 14410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050" b="1" dirty="0">
                <a:solidFill>
                  <a:srgbClr val="E9E5DC">
                    <a:lumMod val="50000"/>
                  </a:srgbClr>
                </a:solidFill>
              </a:rPr>
              <a:t>おはようございます。</a:t>
            </a:r>
            <a:endParaRPr lang="en-AU" sz="1050" b="1" dirty="0">
              <a:solidFill>
                <a:srgbClr val="E9E5DC">
                  <a:lumMod val="50000"/>
                </a:srgb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39732" y="3599279"/>
            <a:ext cx="1270667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えいごご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3263" y="352316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33" y="1865772"/>
            <a:ext cx="2705100" cy="16954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39" y="4248422"/>
            <a:ext cx="3804234" cy="18045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864979" y="5800966"/>
            <a:ext cx="1397454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フランスご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947" y="472175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よみます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92874" y="4715052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よみません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21" y="1452783"/>
            <a:ext cx="2973388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00947" y="57474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よ</a:t>
            </a:r>
            <a:r>
              <a:rPr lang="ja-JP" altLang="en-US" dirty="0"/>
              <a:t>み</a:t>
            </a:r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92874" y="574079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よ</a:t>
            </a:r>
            <a:r>
              <a:rPr lang="ja-JP" altLang="en-US" sz="4200" dirty="0">
                <a:solidFill>
                  <a:prstClr val="black"/>
                </a:solidFill>
              </a:rPr>
              <a:t>み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19025"/>
            <a:ext cx="1717474" cy="242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920915"/>
            <a:ext cx="1881156" cy="2395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9912" y="3195144"/>
            <a:ext cx="1922512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ファッションざっし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319978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ざっし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1960" y="6127394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E</a:t>
            </a:r>
            <a:r>
              <a:rPr lang="ja-JP" altLang="en-US" dirty="0">
                <a:solidFill>
                  <a:prstClr val="black"/>
                </a:solidFill>
              </a:rPr>
              <a:t>メール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940509"/>
            <a:ext cx="2576020" cy="25416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08304" y="3307674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まんが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5" y="3811730"/>
            <a:ext cx="1539207" cy="2308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842" y="6097439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ほん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4157465"/>
            <a:ext cx="2566113" cy="19630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979" y="4055492"/>
            <a:ext cx="1944461" cy="20419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61874" y="6097439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しんぶん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980" y="156265"/>
            <a:ext cx="455511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6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を　よみましたか。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0706" y="184983"/>
            <a:ext cx="400772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よみました。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7945" y="318286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0628" y="606620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い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02" y="1309656"/>
            <a:ext cx="3820612" cy="276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いきません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い</a:t>
            </a:r>
            <a:r>
              <a:rPr lang="ja-JP" altLang="en-US" dirty="0"/>
              <a:t>き</a:t>
            </a:r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い</a:t>
            </a:r>
            <a:r>
              <a:rPr lang="ja-JP" altLang="en-US" sz="4200" dirty="0">
                <a:solidFill>
                  <a:prstClr val="black"/>
                </a:solidFill>
              </a:rPr>
              <a:t>き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46" y="944109"/>
            <a:ext cx="1627046" cy="162704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61" y="3031260"/>
            <a:ext cx="2087125" cy="144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11146" y="2394075"/>
            <a:ext cx="1832636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ゆうびんきょく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47054" y="228763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ぎんこう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23980" y="156265"/>
            <a:ext cx="455511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00B050"/>
                </a:solidFill>
                <a:latin typeface="HG明朝B"/>
                <a:ea typeface="+mj-ea"/>
              </a:rPr>
              <a:t>どこ</a:t>
            </a:r>
            <a:r>
              <a:rPr lang="ja-JP" altLang="en-US" sz="3200" dirty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　いきましたか。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80706" y="184983"/>
            <a:ext cx="4073824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PLACE</a:t>
            </a:r>
            <a:r>
              <a:rPr lang="ja-JP" altLang="en-US" sz="2800" dirty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いきました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。</a:t>
            </a:r>
            <a:endParaRPr lang="en-AU" sz="3200" dirty="0">
              <a:solidFill>
                <a:prstClr val="black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235" y="943949"/>
            <a:ext cx="1504504" cy="15045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893" y="910788"/>
            <a:ext cx="1502812" cy="13997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32" y="3238390"/>
            <a:ext cx="2703750" cy="14542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653088" y="235182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きっさてん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20849" y="4177672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えいが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7988" y="4306468"/>
            <a:ext cx="1502309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としょかん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755" y="3070823"/>
            <a:ext cx="1622045" cy="1540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014815" y="4337486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がっこう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4347" y="5005703"/>
            <a:ext cx="2667000" cy="150495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051952" y="6191134"/>
            <a:ext cx="1502309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だいがく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6571" y="4694713"/>
            <a:ext cx="1588411" cy="158841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003857" y="6191134"/>
            <a:ext cx="2153377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うち　</a:t>
            </a:r>
            <a:r>
              <a:rPr lang="ja-JP" altLang="en-US" dirty="0">
                <a:solidFill>
                  <a:srgbClr val="FF0000"/>
                </a:solidFill>
              </a:rPr>
              <a:t>／</a:t>
            </a:r>
            <a:r>
              <a:rPr lang="ja-JP" altLang="en-US" dirty="0">
                <a:solidFill>
                  <a:prstClr val="black"/>
                </a:solidFill>
              </a:rPr>
              <a:t>　いいえ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158" y="1085769"/>
            <a:ext cx="4041998" cy="27373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きます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きませ</a:t>
            </a:r>
            <a:r>
              <a:rPr lang="ja-JP" altLang="en-US" sz="4200" dirty="0">
                <a:solidFill>
                  <a:prstClr val="black"/>
                </a:solidFill>
              </a:rPr>
              <a:t>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きま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>
                <a:solidFill>
                  <a:prstClr val="black"/>
                </a:solidFill>
              </a:rPr>
              <a:t>き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86" y="3541960"/>
            <a:ext cx="2087125" cy="144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23980" y="156265"/>
            <a:ext cx="4522161" cy="5539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ja-JP" sz="3000" dirty="0">
                <a:solidFill>
                  <a:prstClr val="black"/>
                </a:solidFill>
                <a:latin typeface="HG明朝B"/>
              </a:rPr>
              <a:t>PLACE</a:t>
            </a:r>
            <a:r>
              <a:rPr lang="ja-JP" altLang="en-US" sz="3000" dirty="0">
                <a:solidFill>
                  <a:srgbClr val="FF0000"/>
                </a:solidFill>
                <a:latin typeface="HG明朝B"/>
              </a:rPr>
              <a:t>に</a:t>
            </a:r>
            <a:r>
              <a:rPr lang="ja-JP" altLang="en-US" sz="3000" dirty="0">
                <a:solidFill>
                  <a:prstClr val="black"/>
                </a:solidFill>
                <a:latin typeface="HG明朝B"/>
              </a:rPr>
              <a:t>　</a:t>
            </a:r>
            <a:r>
              <a:rPr lang="ja-JP" altLang="en-US" sz="3000" dirty="0" smtClean="0">
                <a:solidFill>
                  <a:prstClr val="black"/>
                </a:solidFill>
                <a:latin typeface="HG明朝B"/>
              </a:rPr>
              <a:t>きましたか。</a:t>
            </a:r>
            <a:endParaRPr lang="en-AU" sz="30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80706" y="184983"/>
            <a:ext cx="4073824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prstClr val="black"/>
                </a:solidFill>
                <a:latin typeface="HG明朝B"/>
                <a:ea typeface="+mj-ea"/>
              </a:rPr>
              <a:t>PLACE</a:t>
            </a:r>
            <a:r>
              <a:rPr lang="ja-JP" altLang="en-US" sz="3200" dirty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>
                <a:solidFill>
                  <a:prstClr val="black"/>
                </a:solidFill>
                <a:latin typeface="HG明朝B"/>
                <a:ea typeface="+mj-ea"/>
              </a:rPr>
              <a:t>　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きまし</a:t>
            </a:r>
            <a:r>
              <a:rPr lang="ja-JP" altLang="en-US" sz="3200" dirty="0">
                <a:solidFill>
                  <a:prstClr val="black"/>
                </a:solidFill>
                <a:latin typeface="HG明朝B"/>
                <a:ea typeface="+mj-ea"/>
              </a:rPr>
              <a:t>た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。</a:t>
            </a:r>
            <a:endParaRPr lang="en-AU" sz="3200" dirty="0">
              <a:solidFill>
                <a:prstClr val="black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235" y="943949"/>
            <a:ext cx="1504504" cy="150450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430" y="940257"/>
            <a:ext cx="2703750" cy="14542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653088" y="235182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きっさてん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69874" y="4688372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えいが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3286" y="2008335"/>
            <a:ext cx="1502309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としょかん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44" y="940257"/>
            <a:ext cx="1622045" cy="1540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62504" y="2206920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がっこう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95" y="3697040"/>
            <a:ext cx="2667000" cy="150495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99900" y="4882471"/>
            <a:ext cx="1502309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だいがく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096" y="3489689"/>
            <a:ext cx="1588411" cy="158841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587266" y="4929773"/>
            <a:ext cx="2153377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うち　</a:t>
            </a:r>
            <a:r>
              <a:rPr lang="ja-JP" altLang="en-US" dirty="0">
                <a:solidFill>
                  <a:srgbClr val="FF0000"/>
                </a:solidFill>
              </a:rPr>
              <a:t>／</a:t>
            </a:r>
            <a:r>
              <a:rPr lang="ja-JP" altLang="en-US" dirty="0">
                <a:solidFill>
                  <a:prstClr val="black"/>
                </a:solidFill>
              </a:rPr>
              <a:t>　いいえ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た</a:t>
            </a:r>
            <a:r>
              <a:rPr lang="ja-JP" altLang="en-US" dirty="0"/>
              <a:t>べ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8" name="Picture 6" descr="男の子（晩ごはん）　イラス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85" y="267054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たべません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たべま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たべません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781" y="731460"/>
            <a:ext cx="2700762" cy="34262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かえ</a:t>
            </a:r>
            <a:r>
              <a:rPr lang="ja-JP" altLang="en-US" dirty="0"/>
              <a:t>り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かえりません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かえ</a:t>
            </a:r>
            <a:r>
              <a:rPr lang="ja-JP" altLang="en-US" dirty="0"/>
              <a:t>り</a:t>
            </a:r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かえ</a:t>
            </a:r>
            <a:r>
              <a:rPr lang="ja-JP" altLang="en-US" sz="4200" dirty="0">
                <a:solidFill>
                  <a:prstClr val="black"/>
                </a:solidFill>
              </a:rPr>
              <a:t>り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23980" y="162873"/>
            <a:ext cx="4629251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ja-JP" sz="2600" dirty="0">
                <a:solidFill>
                  <a:prstClr val="black"/>
                </a:solidFill>
                <a:latin typeface="HG明朝B"/>
              </a:rPr>
              <a:t>PLACE</a:t>
            </a:r>
            <a:r>
              <a:rPr lang="ja-JP" altLang="en-US" sz="2600" dirty="0">
                <a:solidFill>
                  <a:srgbClr val="FF0000"/>
                </a:solidFill>
                <a:latin typeface="HG明朝B"/>
              </a:rPr>
              <a:t>に</a:t>
            </a:r>
            <a:r>
              <a:rPr lang="ja-JP" altLang="en-US" sz="2600" dirty="0">
                <a:solidFill>
                  <a:prstClr val="black"/>
                </a:solidFill>
                <a:latin typeface="HG明朝B"/>
              </a:rPr>
              <a:t>　</a:t>
            </a:r>
            <a:r>
              <a:rPr lang="ja-JP" altLang="en-US" sz="2600" dirty="0" smtClean="0">
                <a:solidFill>
                  <a:prstClr val="black"/>
                </a:solidFill>
                <a:latin typeface="HG明朝B"/>
              </a:rPr>
              <a:t>かえりましたか。</a:t>
            </a:r>
            <a:endParaRPr lang="en-AU" sz="26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13657" y="138093"/>
            <a:ext cx="4164441" cy="4924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600" dirty="0">
                <a:solidFill>
                  <a:prstClr val="black"/>
                </a:solidFill>
                <a:latin typeface="HG明朝B"/>
                <a:ea typeface="+mj-ea"/>
              </a:rPr>
              <a:t>PLACE</a:t>
            </a:r>
            <a:r>
              <a:rPr lang="ja-JP" altLang="en-US" sz="2600" dirty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600" dirty="0">
                <a:solidFill>
                  <a:prstClr val="black"/>
                </a:solidFill>
                <a:latin typeface="HG明朝B"/>
                <a:ea typeface="+mj-ea"/>
              </a:rPr>
              <a:t>　</a:t>
            </a:r>
            <a:r>
              <a:rPr lang="ja-JP" altLang="en-US" sz="2600" dirty="0" smtClean="0">
                <a:solidFill>
                  <a:prstClr val="black"/>
                </a:solidFill>
                <a:latin typeface="HG明朝B"/>
                <a:ea typeface="+mj-ea"/>
              </a:rPr>
              <a:t>かえりました。</a:t>
            </a:r>
            <a:endParaRPr lang="en-AU" sz="26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19" y="1080169"/>
            <a:ext cx="1840445" cy="184044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205489" y="2816815"/>
            <a:ext cx="1042399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うち　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53" y="1080169"/>
            <a:ext cx="1990596" cy="16656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80453" y="2745770"/>
            <a:ext cx="1792044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オーストラリア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75" y="3871425"/>
            <a:ext cx="2466975" cy="18573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687203" y="5589371"/>
            <a:ext cx="1384297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アメリカ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777" y="3880950"/>
            <a:ext cx="2466975" cy="18478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79010" y="5647192"/>
            <a:ext cx="1042399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</a:rPr>
              <a:t>にほん</a:t>
            </a:r>
            <a:endParaRPr lang="en-US" altLang="ja-JP" sz="1400" dirty="0">
              <a:solidFill>
                <a:prstClr val="black"/>
              </a:solidFill>
            </a:endParaRPr>
          </a:p>
          <a:p>
            <a:pPr algn="ctr"/>
            <a:r>
              <a:rPr lang="ja-JP" altLang="en-US" sz="2400" dirty="0">
                <a:solidFill>
                  <a:prstClr val="black"/>
                </a:solidFill>
              </a:rPr>
              <a:t>日本</a:t>
            </a:r>
            <a:endParaRPr lang="en-A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ね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8" name="Picture 7" descr="j02808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46" y="1501142"/>
            <a:ext cx="3964549" cy="24880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ねません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ねま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ねません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8187" y="177190"/>
            <a:ext cx="440724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00B050"/>
                </a:solidFill>
                <a:latin typeface="HG明朝B"/>
                <a:ea typeface="+mj-ea"/>
              </a:rPr>
              <a:t>なんじ</a:t>
            </a:r>
            <a:r>
              <a:rPr lang="ja-JP" altLang="en-US" sz="3200" b="1" dirty="0" smtClean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　ねましたか。</a:t>
            </a:r>
            <a:endParaRPr lang="en-AU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55866" y="207969"/>
            <a:ext cx="389042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prstClr val="black"/>
                </a:solidFill>
                <a:latin typeface="HG明朝B"/>
                <a:ea typeface="+mj-ea"/>
              </a:rPr>
              <a:t>TIME</a:t>
            </a:r>
            <a:r>
              <a:rPr lang="ja-JP" altLang="en-US" sz="3200" dirty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>
                <a:solidFill>
                  <a:prstClr val="black"/>
                </a:solidFill>
                <a:latin typeface="HG明朝B"/>
                <a:ea typeface="+mj-ea"/>
              </a:rPr>
              <a:t>　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ねました。</a:t>
            </a:r>
            <a:endParaRPr lang="en-AU" sz="3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78" y="1228982"/>
            <a:ext cx="22860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053" y="1097047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3" y="1228982"/>
            <a:ext cx="2457450" cy="18573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78" y="4301399"/>
            <a:ext cx="2640999" cy="995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972" y="4411664"/>
            <a:ext cx="2056113" cy="775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978" y="4161297"/>
            <a:ext cx="1505052" cy="11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02" y="1438766"/>
            <a:ext cx="2997489" cy="2742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お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おきる</a:t>
            </a:r>
            <a:endParaRPr lang="en-AU" sz="4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7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6553" y="164800"/>
            <a:ext cx="476000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00B050"/>
                </a:solidFill>
                <a:latin typeface="HG明朝B"/>
                <a:ea typeface="+mj-ea"/>
              </a:rPr>
              <a:t>なんじ</a:t>
            </a:r>
            <a:r>
              <a:rPr lang="ja-JP" altLang="en-US" sz="3200" b="1" dirty="0" smtClean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　おきましたか。</a:t>
            </a:r>
            <a:endParaRPr lang="en-AU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3598" y="164800"/>
            <a:ext cx="378657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TIME</a:t>
            </a:r>
            <a:r>
              <a:rPr lang="ja-JP" altLang="en-US" sz="2800" dirty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おきました。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27" y="1791545"/>
            <a:ext cx="207645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12" y="4049306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432" y="1567305"/>
            <a:ext cx="1664701" cy="1456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204" y="1380144"/>
            <a:ext cx="1830936" cy="1830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99" y="3778938"/>
            <a:ext cx="1949866" cy="23885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493" y="4615530"/>
            <a:ext cx="2286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かきます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かきません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かきま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かきせん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123" y="553221"/>
            <a:ext cx="3603923" cy="30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48249" y="3212543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メ</a:t>
            </a:r>
            <a:r>
              <a:rPr lang="ja-JP" altLang="en-US" dirty="0">
                <a:solidFill>
                  <a:prstClr val="black"/>
                </a:solidFill>
              </a:rPr>
              <a:t>ール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56" y="1232068"/>
            <a:ext cx="2566113" cy="1963076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980" y="156265"/>
            <a:ext cx="455511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6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を　かきしたか。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0706" y="184983"/>
            <a:ext cx="400772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かきました。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6917" y="315135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822" y="4087285"/>
            <a:ext cx="2132730" cy="264458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45058" y="6227814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さくぶん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34987" y="6353944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てがみ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9195" y="3171854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にっき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090" y="1194911"/>
            <a:ext cx="2324100" cy="19716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777" y="4397498"/>
            <a:ext cx="3042363" cy="18254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037" y="1061805"/>
            <a:ext cx="1866900" cy="24479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029287" y="3331201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まんが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54013" y="312306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22699" y="612186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わか</a:t>
            </a:r>
            <a:r>
              <a:rPr lang="ja-JP" altLang="en-US" dirty="0"/>
              <a:t>り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わか</a:t>
            </a:r>
            <a:r>
              <a:rPr lang="ja-JP" altLang="en-US" sz="4200" dirty="0">
                <a:solidFill>
                  <a:prstClr val="black"/>
                </a:solidFill>
              </a:rPr>
              <a:t>り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わか</a:t>
            </a:r>
            <a:r>
              <a:rPr lang="ja-JP" altLang="en-US" dirty="0"/>
              <a:t>り</a:t>
            </a:r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わかりません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924" y="201826"/>
            <a:ext cx="2418321" cy="392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2829" y="3296023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メ</a:t>
            </a:r>
            <a:r>
              <a:rPr lang="ja-JP" altLang="en-US" dirty="0">
                <a:solidFill>
                  <a:prstClr val="black"/>
                </a:solidFill>
              </a:rPr>
              <a:t>ール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36" y="1315548"/>
            <a:ext cx="2566113" cy="1963076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980" y="156265"/>
            <a:ext cx="455511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>
                <a:solidFill>
                  <a:srgbClr val="FF0000"/>
                </a:solidFill>
                <a:latin typeface="HG明朝B"/>
                <a:ea typeface="+mj-ea"/>
              </a:rPr>
              <a:t>が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　わかりま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す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か。</a:t>
            </a:r>
            <a:endParaRPr lang="en-AU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0706" y="184983"/>
            <a:ext cx="400772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 smtClean="0">
                <a:solidFill>
                  <a:srgbClr val="FF0000"/>
                </a:solidFill>
                <a:latin typeface="HG明朝B"/>
                <a:ea typeface="+mj-ea"/>
              </a:rPr>
              <a:t>が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かきました。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6917" y="315135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418" y="1099592"/>
            <a:ext cx="2132730" cy="264458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01462" y="6231849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さくぶん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84583" y="3366251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てがみ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9103" y="612589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81" y="4401533"/>
            <a:ext cx="3042363" cy="182541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42959" y="3518342"/>
            <a:ext cx="110676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にほんご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465" y="1407512"/>
            <a:ext cx="2063923" cy="2110830"/>
          </a:xfrm>
          <a:prstGeom prst="rect">
            <a:avLst/>
          </a:prstGeom>
        </p:spPr>
      </p:pic>
      <p:sp>
        <p:nvSpPr>
          <p:cNvPr id="33" name="Oval Callout 32"/>
          <p:cNvSpPr/>
          <p:nvPr/>
        </p:nvSpPr>
        <p:spPr>
          <a:xfrm>
            <a:off x="6323227" y="915278"/>
            <a:ext cx="1385588" cy="492234"/>
          </a:xfrm>
          <a:prstGeom prst="wedgeEllipseCallout">
            <a:avLst>
              <a:gd name="adj1" fmla="val -38698"/>
              <a:gd name="adj2" fmla="val 14410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050" b="1" dirty="0">
                <a:solidFill>
                  <a:srgbClr val="E9E5DC">
                    <a:lumMod val="50000"/>
                  </a:srgbClr>
                </a:solidFill>
              </a:rPr>
              <a:t>おはよう！</a:t>
            </a:r>
            <a:endParaRPr lang="en-AU" sz="1050" b="1" dirty="0">
              <a:solidFill>
                <a:srgbClr val="E9E5DC">
                  <a:lumMod val="50000"/>
                </a:srgbClr>
              </a:solidFill>
            </a:endParaRPr>
          </a:p>
        </p:txBody>
      </p:sp>
      <p:sp>
        <p:nvSpPr>
          <p:cNvPr id="34" name="Oval Callout 33"/>
          <p:cNvSpPr/>
          <p:nvPr/>
        </p:nvSpPr>
        <p:spPr>
          <a:xfrm>
            <a:off x="7112079" y="1587738"/>
            <a:ext cx="2001382" cy="492234"/>
          </a:xfrm>
          <a:prstGeom prst="wedgeEllipseCallout">
            <a:avLst>
              <a:gd name="adj1" fmla="val -38698"/>
              <a:gd name="adj2" fmla="val 14410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050" b="1" dirty="0">
                <a:solidFill>
                  <a:srgbClr val="E9E5DC">
                    <a:lumMod val="50000"/>
                  </a:srgbClr>
                </a:solidFill>
              </a:rPr>
              <a:t>おはようございます。</a:t>
            </a:r>
            <a:endParaRPr lang="en-AU" sz="1050" b="1" dirty="0">
              <a:solidFill>
                <a:srgbClr val="E9E5DC">
                  <a:lumMod val="50000"/>
                </a:srgbClr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871" y="4442505"/>
            <a:ext cx="3804234" cy="18045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844" y="4442505"/>
            <a:ext cx="2705100" cy="169545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351011" y="5995049"/>
            <a:ext cx="1397454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フランスご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84568" y="5974923"/>
            <a:ext cx="1270667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えいごご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23" y="4783529"/>
            <a:ext cx="1690774" cy="1690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27" y="4845545"/>
            <a:ext cx="1617400" cy="14597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149" y="4891553"/>
            <a:ext cx="2648767" cy="1469582"/>
          </a:xfrm>
          <a:prstGeom prst="rect">
            <a:avLst/>
          </a:prstGeom>
        </p:spPr>
      </p:pic>
      <p:pic>
        <p:nvPicPr>
          <p:cNvPr id="37" name="Picture 2" descr="https://encrypted-tbn2.gstatic.com/images?q=tbn:ANd9GcScTjWQ5N6oW_7axIRih7RLmFZnsypxRWvJ4INU4K8QnOskTn-5Z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18" y="3008585"/>
            <a:ext cx="1993726" cy="14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3980" y="156265"/>
            <a:ext cx="455511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2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を　たべましたか。</a:t>
            </a:r>
            <a:endParaRPr lang="en-AU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0706" y="184983"/>
            <a:ext cx="400772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たべました。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4863" y="6190941"/>
            <a:ext cx="142745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あさごはん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3988" y="6169101"/>
            <a:ext cx="181509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ばんごはん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97539"/>
            <a:ext cx="2035175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46" y="1089074"/>
            <a:ext cx="1930398" cy="128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7257"/>
            <a:ext cx="1761945" cy="132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1" y="3101639"/>
            <a:ext cx="1729432" cy="12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5643" y="2306469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さかな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1696" y="234437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72356" y="21726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やさい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84569" y="422230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うどん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6745" y="425436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ごはん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31874" y="6208034"/>
            <a:ext cx="1745389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ひるごはん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563" y="3112666"/>
            <a:ext cx="1929700" cy="128521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615120" y="42223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ラーメン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8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と</a:t>
            </a:r>
            <a:r>
              <a:rPr lang="ja-JP" altLang="en-US" dirty="0" smtClean="0"/>
              <a:t>ります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とりません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とりま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とりません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7" y="399019"/>
            <a:ext cx="2216108" cy="37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980" y="156265"/>
            <a:ext cx="455511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6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を　とりまし</a:t>
            </a:r>
            <a:r>
              <a:rPr lang="ja-JP" altLang="en-US" sz="3200" dirty="0">
                <a:solidFill>
                  <a:prstClr val="black"/>
                </a:solidFill>
                <a:latin typeface="HG明朝B"/>
                <a:ea typeface="+mj-ea"/>
              </a:rPr>
              <a:t>た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か。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0706" y="184983"/>
            <a:ext cx="400772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とりました。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26723" y="3214968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ジーンズ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47495" y="3118038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くつ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47603" y="4242583"/>
            <a:ext cx="110241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ビデオ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55" y="1986315"/>
            <a:ext cx="2335361" cy="233536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185517" y="4244905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しゃしん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20888"/>
            <a:ext cx="3269260" cy="18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あいます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あ</a:t>
            </a:r>
            <a:r>
              <a:rPr lang="ja-JP" altLang="en-US" sz="4200" dirty="0">
                <a:solidFill>
                  <a:prstClr val="black"/>
                </a:solidFill>
              </a:rPr>
              <a:t>い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あ</a:t>
            </a:r>
            <a:r>
              <a:rPr lang="ja-JP" altLang="en-US" dirty="0"/>
              <a:t>い</a:t>
            </a:r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あ</a:t>
            </a:r>
            <a:r>
              <a:rPr lang="ja-JP" altLang="en-US" sz="4200" dirty="0">
                <a:solidFill>
                  <a:prstClr val="black"/>
                </a:solidFill>
              </a:rPr>
              <a:t>い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179" y="821491"/>
            <a:ext cx="3862431" cy="2935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16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48249" y="3212543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かぞ</a:t>
            </a:r>
            <a:r>
              <a:rPr lang="ja-JP" altLang="en-US" dirty="0">
                <a:solidFill>
                  <a:prstClr val="black"/>
                </a:solidFill>
              </a:rPr>
              <a:t>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980" y="156265"/>
            <a:ext cx="421736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00B050"/>
                </a:solidFill>
                <a:latin typeface="HG明朝B"/>
                <a:ea typeface="+mj-ea"/>
              </a:rPr>
              <a:t>だれ</a:t>
            </a:r>
            <a:r>
              <a:rPr lang="ja-JP" altLang="en-US" sz="3200" b="1" dirty="0" smtClean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　あいましたか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1428" y="184983"/>
            <a:ext cx="426700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latin typeface="HG明朝B"/>
                <a:ea typeface="+mj-ea"/>
              </a:rPr>
              <a:t>PERSON</a:t>
            </a:r>
            <a:r>
              <a:rPr lang="ja-JP" altLang="en-US" sz="2800" dirty="0" smtClean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　あいました。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45058" y="6227814"/>
            <a:ext cx="1532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おねえさん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42674" y="6227814"/>
            <a:ext cx="1448803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すずきさん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9195" y="3171854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ともだ</a:t>
            </a:r>
            <a:r>
              <a:rPr lang="ja-JP" altLang="en-US" dirty="0">
                <a:solidFill>
                  <a:prstClr val="black"/>
                </a:solidFill>
              </a:rPr>
              <a:t>ち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29287" y="3331201"/>
            <a:ext cx="14309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おかあさ</a:t>
            </a:r>
            <a:r>
              <a:rPr lang="ja-JP" altLang="en-US" dirty="0">
                <a:solidFill>
                  <a:prstClr val="black"/>
                </a:solidFill>
              </a:rPr>
              <a:t>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5" y="1060109"/>
            <a:ext cx="2206158" cy="20950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326" y="1066701"/>
            <a:ext cx="3333750" cy="1971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157" y="871438"/>
            <a:ext cx="1933575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506" y="4504331"/>
            <a:ext cx="2527775" cy="1723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998" y="4141839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ま</a:t>
            </a:r>
            <a:r>
              <a:rPr lang="ja-JP" altLang="en-US" dirty="0"/>
              <a:t>ち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まちません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まちま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ま</a:t>
            </a:r>
            <a:r>
              <a:rPr lang="ja-JP" altLang="en-US" sz="4200" dirty="0">
                <a:solidFill>
                  <a:prstClr val="black"/>
                </a:solidFill>
              </a:rPr>
              <a:t>ち</a:t>
            </a:r>
            <a:r>
              <a:rPr lang="ja-JP" altLang="en-US" sz="4200" dirty="0" smtClean="0">
                <a:solidFill>
                  <a:prstClr val="black"/>
                </a:solidFill>
              </a:rPr>
              <a:t>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749" y="1086880"/>
            <a:ext cx="2657108" cy="25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48249" y="3212543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かぞ</a:t>
            </a:r>
            <a:r>
              <a:rPr lang="ja-JP" altLang="en-US" dirty="0">
                <a:solidFill>
                  <a:prstClr val="black"/>
                </a:solidFill>
              </a:rPr>
              <a:t>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980" y="156265"/>
            <a:ext cx="421736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00B050"/>
                </a:solidFill>
                <a:latin typeface="HG明朝B"/>
                <a:ea typeface="+mj-ea"/>
              </a:rPr>
              <a:t>だれ</a:t>
            </a:r>
            <a:r>
              <a:rPr lang="ja-JP" altLang="en-US" sz="3200" b="1" dirty="0" smtClean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　まちましたか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1428" y="184983"/>
            <a:ext cx="426700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latin typeface="HG明朝B"/>
                <a:ea typeface="+mj-ea"/>
              </a:rPr>
              <a:t>PERSON</a:t>
            </a:r>
            <a:r>
              <a:rPr lang="ja-JP" altLang="en-US" sz="2800" dirty="0" smtClean="0">
                <a:solidFill>
                  <a:srgbClr val="FF0000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　まちました。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45058" y="6227814"/>
            <a:ext cx="1532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おねえさん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42674" y="6227814"/>
            <a:ext cx="1448803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すずきさん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9195" y="3171854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ともだ</a:t>
            </a:r>
            <a:r>
              <a:rPr lang="ja-JP" altLang="en-US" dirty="0">
                <a:solidFill>
                  <a:prstClr val="black"/>
                </a:solidFill>
              </a:rPr>
              <a:t>ち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29287" y="3331201"/>
            <a:ext cx="14309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おかあさ</a:t>
            </a:r>
            <a:r>
              <a:rPr lang="ja-JP" altLang="en-US" dirty="0">
                <a:solidFill>
                  <a:prstClr val="black"/>
                </a:solidFill>
              </a:rPr>
              <a:t>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5" y="1060109"/>
            <a:ext cx="2206158" cy="20950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326" y="1066701"/>
            <a:ext cx="3333750" cy="1971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157" y="871438"/>
            <a:ext cx="1933575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506" y="4504331"/>
            <a:ext cx="2527775" cy="1723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998" y="4141839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</a:t>
            </a:r>
            <a:r>
              <a:rPr lang="ja-JP" altLang="en-US" dirty="0"/>
              <a:t>い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</a:t>
            </a:r>
            <a:r>
              <a:rPr lang="ja-JP" altLang="en-US" sz="4200" dirty="0">
                <a:solidFill>
                  <a:prstClr val="black"/>
                </a:solidFill>
              </a:rPr>
              <a:t>い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かいま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</a:t>
            </a:r>
            <a:r>
              <a:rPr lang="ja-JP" altLang="en-US" sz="4200" dirty="0">
                <a:solidFill>
                  <a:prstClr val="black"/>
                </a:solidFill>
              </a:rPr>
              <a:t>い</a:t>
            </a:r>
            <a:r>
              <a:rPr lang="ja-JP" altLang="en-US" sz="4200" dirty="0" smtClean="0">
                <a:solidFill>
                  <a:prstClr val="black"/>
                </a:solidFill>
              </a:rPr>
              <a:t>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  <p:pic>
        <p:nvPicPr>
          <p:cNvPr id="9" name="Picture 4" descr="http://pds.exblog.jp/pds/1/200602/05/60/f0060760_20264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00" y="1033544"/>
            <a:ext cx="3890293" cy="264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3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19025"/>
            <a:ext cx="1717474" cy="242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584" y="319978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ざっし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980" y="156265"/>
            <a:ext cx="455511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6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を　かいまし</a:t>
            </a:r>
            <a:r>
              <a:rPr lang="ja-JP" altLang="en-US" sz="3200" dirty="0">
                <a:solidFill>
                  <a:prstClr val="black"/>
                </a:solidFill>
                <a:latin typeface="HG明朝B"/>
                <a:ea typeface="+mj-ea"/>
              </a:rPr>
              <a:t>た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か。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0706" y="184983"/>
            <a:ext cx="400772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かいました。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940" y="992811"/>
            <a:ext cx="1316552" cy="22221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10" y="1452817"/>
            <a:ext cx="1800260" cy="1512218"/>
          </a:xfrm>
          <a:prstGeom prst="rect">
            <a:avLst/>
          </a:prstGeom>
        </p:spPr>
      </p:pic>
      <p:pic>
        <p:nvPicPr>
          <p:cNvPr id="24" name="Picture 14" descr="腕時計　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64" y="1175114"/>
            <a:ext cx="612991" cy="18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52" y="4268615"/>
            <a:ext cx="2090376" cy="1236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55" y="4365104"/>
            <a:ext cx="1353145" cy="13531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66" y="4557912"/>
            <a:ext cx="1355210" cy="90989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26723" y="3214968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ジーンズ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47495" y="3118038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くつ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5801" y="5717969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ぼうし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4940" y="5733150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さいふ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14794" y="5717969"/>
            <a:ext cx="141129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じてんしゃ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9050" y="3622094"/>
            <a:ext cx="1516056" cy="23074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181432" y="5733150"/>
            <a:ext cx="141129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おみや</a:t>
            </a:r>
            <a:r>
              <a:rPr lang="ja-JP" altLang="en-US" dirty="0">
                <a:solidFill>
                  <a:prstClr val="black"/>
                </a:solidFill>
              </a:rPr>
              <a:t>げ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33814" y="3062358"/>
            <a:ext cx="141129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とけ</a:t>
            </a:r>
            <a:r>
              <a:rPr lang="ja-JP" altLang="en-US" dirty="0">
                <a:solidFill>
                  <a:prstClr val="black"/>
                </a:solidFill>
              </a:rPr>
              <a:t>い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853" y="354417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ja-JP" altLang="en-US" dirty="0" smtClean="0"/>
              <a:t>かいものをします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93780" y="3537472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かいものをしません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01853" y="4520358"/>
            <a:ext cx="4108565" cy="11887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かいものを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しま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93780" y="4513655"/>
            <a:ext cx="4108565" cy="11954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かいものを</a:t>
            </a:r>
            <a:endParaRPr lang="en-US" altLang="ja-JP" sz="42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しません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268" y="200653"/>
            <a:ext cx="3739062" cy="3242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654" y="5821209"/>
            <a:ext cx="6010428" cy="92333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N.B. </a:t>
            </a:r>
            <a:r>
              <a:rPr lang="ja-JP" altLang="en-US" dirty="0" smtClean="0"/>
              <a:t>かいものをします </a:t>
            </a:r>
            <a:r>
              <a:rPr lang="en-US" altLang="ja-JP" b="1" dirty="0" smtClean="0"/>
              <a:t>doesn’t take on a direct object</a:t>
            </a:r>
            <a:r>
              <a:rPr lang="en-US" altLang="ja-JP" dirty="0" smtClean="0"/>
              <a:t>.</a:t>
            </a:r>
          </a:p>
          <a:p>
            <a:pPr algn="ctr"/>
            <a:r>
              <a:rPr lang="en-US" dirty="0" err="1" smtClean="0"/>
              <a:t>Ie</a:t>
            </a:r>
            <a:r>
              <a:rPr lang="en-US" dirty="0" smtClean="0"/>
              <a:t>. </a:t>
            </a:r>
            <a:r>
              <a:rPr lang="ja-JP" altLang="en-US" strike="sngStrike" dirty="0" smtClean="0">
                <a:solidFill>
                  <a:srgbClr val="FF0000"/>
                </a:solidFill>
              </a:rPr>
              <a:t>ジーンズを</a:t>
            </a:r>
            <a:r>
              <a:rPr lang="ja-JP" altLang="en-US" dirty="0" smtClean="0"/>
              <a:t>　かいものを　します。</a:t>
            </a:r>
            <a:endParaRPr lang="en-US" altLang="ja-JP" dirty="0" smtClean="0"/>
          </a:p>
          <a:p>
            <a:pPr algn="ctr"/>
            <a:r>
              <a:rPr lang="en-US" altLang="ja-JP" strike="sngStrike" dirty="0" smtClean="0">
                <a:solidFill>
                  <a:srgbClr val="FF0000"/>
                </a:solidFill>
              </a:rPr>
              <a:t>Jeans </a:t>
            </a:r>
            <a:r>
              <a:rPr lang="en-US" altLang="ja-JP" dirty="0" smtClean="0"/>
              <a:t>I go shopping.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66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383"/>
            <a:ext cx="7772400" cy="945788"/>
          </a:xfrm>
        </p:spPr>
        <p:txBody>
          <a:bodyPr/>
          <a:lstStyle/>
          <a:p>
            <a:r>
              <a:rPr lang="en-US" dirty="0" smtClean="0"/>
              <a:t>Nouns to verbs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2514"/>
            <a:ext cx="7772400" cy="7865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Many nouns in Japanese can be combined with </a:t>
            </a:r>
            <a:r>
              <a:rPr lang="ja-JP" altLang="en-US" dirty="0" smtClean="0"/>
              <a:t>をします</a:t>
            </a:r>
            <a:r>
              <a:rPr lang="en-US" altLang="ja-JP" dirty="0"/>
              <a:t> </a:t>
            </a:r>
            <a:r>
              <a:rPr lang="en-US" altLang="ja-JP" dirty="0" smtClean="0"/>
              <a:t>to change it into a verb.  Here are some examples: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776416" y="2018271"/>
            <a:ext cx="1980029" cy="4585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800" dirty="0" smtClean="0"/>
              <a:t>かいもの</a:t>
            </a:r>
            <a:endParaRPr lang="en-US" altLang="ja-JP" sz="2800" dirty="0" smtClean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shop</a:t>
            </a:r>
            <a:endParaRPr lang="en-US" altLang="ja-JP" sz="2800" i="1" dirty="0" smtClean="0">
              <a:solidFill>
                <a:srgbClr val="FF0000"/>
              </a:solidFill>
            </a:endParaRPr>
          </a:p>
          <a:p>
            <a:r>
              <a:rPr lang="ja-JP" altLang="en-US" sz="2800" dirty="0"/>
              <a:t>パーティ</a:t>
            </a:r>
            <a:r>
              <a:rPr lang="ja-JP" altLang="en-US" sz="2800" dirty="0" smtClean="0"/>
              <a:t>ー</a:t>
            </a:r>
            <a:endParaRPr lang="en-US" altLang="ja-JP" sz="2800" dirty="0" smtClean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party</a:t>
            </a:r>
            <a:endParaRPr lang="en-US" altLang="ja-JP" sz="2800" i="1" dirty="0" smtClean="0">
              <a:solidFill>
                <a:srgbClr val="FF0000"/>
              </a:solidFill>
            </a:endParaRPr>
          </a:p>
          <a:p>
            <a:r>
              <a:rPr lang="ja-JP" altLang="en-US" sz="2800" dirty="0"/>
              <a:t>サッカ</a:t>
            </a:r>
            <a:r>
              <a:rPr lang="ja-JP" altLang="en-US" sz="2800" dirty="0" smtClean="0"/>
              <a:t>ー</a:t>
            </a:r>
            <a:endParaRPr lang="en-US" altLang="ja-JP" sz="2800" dirty="0" smtClean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soccer</a:t>
            </a:r>
            <a:endParaRPr lang="en-US" altLang="ja-JP" sz="2800" i="1" dirty="0" smtClean="0">
              <a:solidFill>
                <a:srgbClr val="FF0000"/>
              </a:solidFill>
            </a:endParaRPr>
          </a:p>
          <a:p>
            <a:r>
              <a:rPr lang="ja-JP" altLang="en-US" sz="2800" dirty="0"/>
              <a:t>アルバイ</a:t>
            </a:r>
            <a:r>
              <a:rPr lang="ja-JP" altLang="en-US" sz="2800" dirty="0" smtClean="0"/>
              <a:t>ト</a:t>
            </a:r>
            <a:endParaRPr lang="en-US" altLang="ja-JP" sz="2800" dirty="0" smtClean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part time job</a:t>
            </a:r>
          </a:p>
          <a:p>
            <a:r>
              <a:rPr lang="ja-JP" altLang="en-US" sz="2800" dirty="0"/>
              <a:t>デー</a:t>
            </a:r>
            <a:r>
              <a:rPr lang="ja-JP" altLang="en-US" sz="2800" dirty="0" smtClean="0"/>
              <a:t>ト</a:t>
            </a:r>
            <a:endParaRPr lang="en-US" altLang="ja-JP" sz="2800" dirty="0" smtClean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date</a:t>
            </a:r>
            <a:endParaRPr lang="en-US" altLang="ja-JP" sz="2800" i="1" dirty="0" smtClean="0">
              <a:solidFill>
                <a:srgbClr val="FF0000"/>
              </a:solidFill>
            </a:endParaRPr>
          </a:p>
          <a:p>
            <a:r>
              <a:rPr lang="ja-JP" altLang="en-US" sz="2800" dirty="0" smtClean="0"/>
              <a:t>べん</a:t>
            </a:r>
            <a:r>
              <a:rPr lang="ja-JP" altLang="en-US" sz="2800" dirty="0"/>
              <a:t>き</a:t>
            </a:r>
            <a:r>
              <a:rPr lang="ja-JP" altLang="en-US" sz="2800" dirty="0" smtClean="0"/>
              <a:t>ょう</a:t>
            </a:r>
            <a:endParaRPr lang="en-US" altLang="ja-JP" sz="2800" dirty="0" smtClean="0"/>
          </a:p>
          <a:p>
            <a:r>
              <a:rPr lang="en-US" sz="2000" i="1" dirty="0" smtClean="0">
                <a:solidFill>
                  <a:srgbClr val="FF0000"/>
                </a:solidFill>
              </a:rPr>
              <a:t>study</a:t>
            </a:r>
            <a:endParaRPr lang="en-AU" sz="28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7432" y="2003522"/>
            <a:ext cx="4285736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800" dirty="0" smtClean="0"/>
              <a:t>かいものを　します</a:t>
            </a:r>
            <a:endParaRPr lang="en-US" altLang="ja-JP" sz="2800" dirty="0" smtClean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to go shopping</a:t>
            </a:r>
            <a:endParaRPr lang="en-US" altLang="ja-JP" sz="2800" i="1" dirty="0" smtClean="0">
              <a:solidFill>
                <a:srgbClr val="FF0000"/>
              </a:solidFill>
            </a:endParaRPr>
          </a:p>
          <a:p>
            <a:r>
              <a:rPr lang="ja-JP" altLang="en-US" sz="2800" dirty="0"/>
              <a:t>パーティ</a:t>
            </a:r>
            <a:r>
              <a:rPr lang="ja-JP" altLang="en-US" sz="2800" dirty="0" smtClean="0"/>
              <a:t>ー</a:t>
            </a:r>
            <a:r>
              <a:rPr lang="ja-JP" altLang="en-US" sz="2800" dirty="0"/>
              <a:t>を　します</a:t>
            </a:r>
            <a:endParaRPr lang="en-US" altLang="ja-JP" sz="2800" dirty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to have a party</a:t>
            </a:r>
            <a:endParaRPr lang="en-US" altLang="ja-JP" sz="2800" i="1" dirty="0" smtClean="0">
              <a:solidFill>
                <a:srgbClr val="FF0000"/>
              </a:solidFill>
            </a:endParaRPr>
          </a:p>
          <a:p>
            <a:r>
              <a:rPr lang="ja-JP" altLang="en-US" sz="2800" dirty="0"/>
              <a:t>サッカ</a:t>
            </a:r>
            <a:r>
              <a:rPr lang="ja-JP" altLang="en-US" sz="2800" dirty="0" smtClean="0"/>
              <a:t>ー</a:t>
            </a:r>
            <a:r>
              <a:rPr lang="ja-JP" altLang="en-US" sz="2800" dirty="0"/>
              <a:t>を　します</a:t>
            </a:r>
            <a:endParaRPr lang="en-US" altLang="ja-JP" sz="2800" dirty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to play soccer</a:t>
            </a:r>
            <a:endParaRPr lang="en-US" altLang="ja-JP" sz="2800" i="1" dirty="0" smtClean="0">
              <a:solidFill>
                <a:srgbClr val="FF0000"/>
              </a:solidFill>
            </a:endParaRPr>
          </a:p>
          <a:p>
            <a:r>
              <a:rPr lang="ja-JP" altLang="en-US" sz="2800" dirty="0"/>
              <a:t>アルバイ</a:t>
            </a:r>
            <a:r>
              <a:rPr lang="ja-JP" altLang="en-US" sz="2800" dirty="0" smtClean="0"/>
              <a:t>ト</a:t>
            </a:r>
            <a:r>
              <a:rPr lang="ja-JP" altLang="en-US" sz="2800" dirty="0"/>
              <a:t>を　します</a:t>
            </a:r>
            <a:endParaRPr lang="en-US" altLang="ja-JP" sz="2800" dirty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to do part time job</a:t>
            </a:r>
          </a:p>
          <a:p>
            <a:r>
              <a:rPr lang="ja-JP" altLang="en-US" sz="2800" dirty="0"/>
              <a:t>デー</a:t>
            </a:r>
            <a:r>
              <a:rPr lang="ja-JP" altLang="en-US" sz="2800" dirty="0" smtClean="0"/>
              <a:t>ト</a:t>
            </a:r>
            <a:r>
              <a:rPr lang="ja-JP" altLang="en-US" sz="2800" dirty="0"/>
              <a:t>を　します</a:t>
            </a:r>
            <a:endParaRPr lang="en-US" altLang="ja-JP" sz="2800" dirty="0"/>
          </a:p>
          <a:p>
            <a:r>
              <a:rPr lang="en-US" altLang="ja-JP" sz="2000" i="1" dirty="0" smtClean="0">
                <a:solidFill>
                  <a:srgbClr val="FF0000"/>
                </a:solidFill>
              </a:rPr>
              <a:t>to go on a date</a:t>
            </a:r>
            <a:endParaRPr lang="en-US" altLang="ja-JP" sz="2800" i="1" dirty="0" smtClean="0">
              <a:solidFill>
                <a:srgbClr val="FF0000"/>
              </a:solidFill>
            </a:endParaRPr>
          </a:p>
          <a:p>
            <a:r>
              <a:rPr lang="ja-JP" altLang="en-US" sz="2800" dirty="0" smtClean="0"/>
              <a:t>べん</a:t>
            </a:r>
            <a:r>
              <a:rPr lang="ja-JP" altLang="en-US" sz="2800" dirty="0"/>
              <a:t>き</a:t>
            </a:r>
            <a:r>
              <a:rPr lang="ja-JP" altLang="en-US" sz="2800" dirty="0" smtClean="0"/>
              <a:t>ょう</a:t>
            </a:r>
            <a:r>
              <a:rPr lang="ja-JP" altLang="en-US" sz="2800" dirty="0"/>
              <a:t>を　します</a:t>
            </a:r>
            <a:endParaRPr lang="en-US" altLang="ja-JP" sz="2800" dirty="0"/>
          </a:p>
          <a:p>
            <a:r>
              <a:rPr lang="en-US" sz="2000" i="1" dirty="0" smtClean="0">
                <a:solidFill>
                  <a:srgbClr val="FF0000"/>
                </a:solidFill>
              </a:rPr>
              <a:t>to study</a:t>
            </a:r>
            <a:endParaRPr lang="en-AU" sz="2800" i="1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875005" y="3616411"/>
            <a:ext cx="1112109" cy="1005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の</a:t>
            </a:r>
            <a:r>
              <a:rPr lang="ja-JP" altLang="en-US" dirty="0"/>
              <a:t>み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のみません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10" name="Picture 4" descr="http://i.quizlet.net/i/v66xVkvwBU02BFNfyCGLIw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32" y="383751"/>
            <a:ext cx="295275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のみま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の</a:t>
            </a:r>
            <a:r>
              <a:rPr lang="ja-JP" altLang="en-US" sz="4200" dirty="0">
                <a:solidFill>
                  <a:prstClr val="black"/>
                </a:solidFill>
              </a:rPr>
              <a:t>み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335" y="89216"/>
            <a:ext cx="7772400" cy="1609344"/>
          </a:xfrm>
        </p:spPr>
        <p:txBody>
          <a:bodyPr/>
          <a:lstStyle/>
          <a:p>
            <a:r>
              <a:rPr lang="en-US" dirty="0" smtClean="0"/>
              <a:t>Time Words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524000"/>
          <a:ext cx="8534401" cy="49339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4122"/>
                <a:gridCol w="2758594"/>
                <a:gridCol w="2146684"/>
                <a:gridCol w="1905001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DAY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WEEK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MONTH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AU" dirty="0"/>
                    </a:p>
                  </a:txBody>
                  <a:tcPr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おととい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にしゅうかんまえ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二週間前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にかげつまえ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二か月前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おととし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n-AU" sz="2400" dirty="0"/>
                    </a:p>
                  </a:txBody>
                  <a:tcPr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きのう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昨日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せんしゅう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先週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せんげつ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先月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きょねん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去年</a:t>
                      </a:r>
                      <a:endParaRPr lang="en-AU" sz="2400" dirty="0"/>
                    </a:p>
                  </a:txBody>
                  <a:tcPr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きょう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今日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こんしゅう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今週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こんげつ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今月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ことし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今年</a:t>
                      </a:r>
                      <a:endParaRPr lang="en-AU" sz="2400" dirty="0"/>
                    </a:p>
                  </a:txBody>
                  <a:tcPr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あした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明日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らいしゅう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来週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らいげつ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来月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らいねん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来年</a:t>
                      </a:r>
                      <a:endParaRPr lang="en-AU" sz="2400" dirty="0"/>
                    </a:p>
                  </a:txBody>
                  <a:tcPr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あさって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さらいしゅう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再来週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さらいげつ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再来月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dirty="0" smtClean="0">
                          <a:solidFill>
                            <a:srgbClr val="FF6600"/>
                          </a:solidFill>
                        </a:rPr>
                        <a:t>さらいねん</a:t>
                      </a:r>
                      <a:endParaRPr lang="en-US" altLang="ja-JP" sz="24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ja-JP" altLang="en-US" sz="2400" dirty="0" smtClean="0"/>
                        <a:t>再来年</a:t>
                      </a:r>
                      <a:endParaRPr lang="en-A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14768" y="362465"/>
            <a:ext cx="265919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err="1" smtClean="0"/>
              <a:t>Genki</a:t>
            </a:r>
            <a:r>
              <a:rPr lang="ja-JP" altLang="en-US" dirty="0" smtClean="0"/>
              <a:t> </a:t>
            </a:r>
            <a:r>
              <a:rPr lang="en-US" altLang="ja-JP" dirty="0" smtClean="0"/>
              <a:t>Textbook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pg</a:t>
            </a:r>
            <a:r>
              <a:rPr lang="ja-JP" altLang="en-US" dirty="0" smtClean="0"/>
              <a:t> </a:t>
            </a:r>
            <a:r>
              <a:rPr lang="en-US" altLang="ja-JP" dirty="0" smtClean="0"/>
              <a:t>127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2150076" y="2067697"/>
            <a:ext cx="2594919" cy="4341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4856207" y="2067696"/>
            <a:ext cx="1956486" cy="4341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7072184" y="2067695"/>
            <a:ext cx="1660755" cy="4341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323335" y="2067694"/>
            <a:ext cx="1660755" cy="4341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76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48" y="1061922"/>
            <a:ext cx="1783381" cy="133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73" y="918893"/>
            <a:ext cx="1425483" cy="142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53606"/>
            <a:ext cx="1669179" cy="12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76" y="3066313"/>
            <a:ext cx="14636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47" y="3036209"/>
            <a:ext cx="1476329" cy="122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3" y="1018822"/>
            <a:ext cx="1127618" cy="131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74" y="4990802"/>
            <a:ext cx="1145604" cy="114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5643" y="2306469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ミルク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1989" y="234437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コーラー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01205" y="232000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コーヒー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5120" y="42223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おちゃ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792" y="422230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ジュース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6745" y="425436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こうちゃ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41174" y="6136406"/>
            <a:ext cx="1145605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みず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3980" y="156265"/>
            <a:ext cx="455511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2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を　のみましたか。</a:t>
            </a:r>
            <a:endParaRPr lang="en-AU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0706" y="184983"/>
            <a:ext cx="400772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のみました。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31" y="4990802"/>
            <a:ext cx="1605701" cy="11020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66478" y="6089989"/>
            <a:ext cx="1145605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おさけ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6" y="4923145"/>
            <a:ext cx="918394" cy="128091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25928" y="6089988"/>
            <a:ext cx="1145605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ビール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き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ききません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08" y="251265"/>
            <a:ext cx="2664296" cy="3981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き</a:t>
            </a:r>
            <a:r>
              <a:rPr lang="ja-JP" altLang="en-US" dirty="0"/>
              <a:t>き</a:t>
            </a:r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き</a:t>
            </a:r>
            <a:r>
              <a:rPr lang="ja-JP" altLang="en-US" sz="4200" dirty="0">
                <a:solidFill>
                  <a:prstClr val="black"/>
                </a:solidFill>
              </a:rPr>
              <a:t>き</a:t>
            </a:r>
            <a:r>
              <a:rPr lang="ja-JP" altLang="en-US" sz="4200" dirty="0" smtClean="0">
                <a:solidFill>
                  <a:prstClr val="black"/>
                </a:solidFill>
              </a:rPr>
              <a:t>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31" y="912919"/>
            <a:ext cx="1800225" cy="2543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03060" y="6009088"/>
            <a:ext cx="2016224" cy="6180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アイポッド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08868" y="3141688"/>
            <a:ext cx="1312152" cy="6386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ロック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455" y="3832329"/>
            <a:ext cx="2975992" cy="2231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17502" y="6003906"/>
            <a:ext cx="1145890" cy="6283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ラジオ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02" y="1079148"/>
            <a:ext cx="2162175" cy="2114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826" y="3195144"/>
            <a:ext cx="1922512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おんがく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052" y="4053883"/>
            <a:ext cx="1932806" cy="1932806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3980" y="156265"/>
            <a:ext cx="455511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6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を　ききましたか。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80706" y="184983"/>
            <a:ext cx="400772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  <a:latin typeface="HG明朝B"/>
                <a:ea typeface="+mj-ea"/>
              </a:rPr>
              <a:t>ききました。</a:t>
            </a:r>
            <a:endParaRPr lang="en-AU" sz="32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41336" y="59866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8813" y="59487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725" y="907751"/>
            <a:ext cx="2364578" cy="224297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96229" y="3141687"/>
            <a:ext cx="1666321" cy="6386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クラシック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みます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みません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784" y="1165641"/>
            <a:ext cx="3527965" cy="291897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/>
              <a:t>み</a:t>
            </a:r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した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43447" y="54112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みません</a:t>
            </a:r>
            <a:r>
              <a:rPr lang="ja-JP" altLang="en-US" sz="4200" dirty="0" smtClean="0">
                <a:solidFill>
                  <a:srgbClr val="FF0000"/>
                </a:solidFill>
              </a:rPr>
              <a:t>でした</a:t>
            </a:r>
            <a:endParaRPr lang="en-AU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829" y="1052868"/>
            <a:ext cx="1924050" cy="238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06" y="1108630"/>
            <a:ext cx="2537383" cy="2269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77" y="1285373"/>
            <a:ext cx="2590800" cy="1762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82577" y="3195814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テレビ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1640" y="3202089"/>
            <a:ext cx="110676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ニュース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9298" y="3195814"/>
            <a:ext cx="1182815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まんが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09" y="4183564"/>
            <a:ext cx="2857500" cy="190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84339" y="6061927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えいが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55" y="3949733"/>
            <a:ext cx="2183011" cy="21830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81912" y="6088564"/>
            <a:ext cx="1880559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フェイスブック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3980" y="156265"/>
            <a:ext cx="455511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prstClr val="black"/>
                </a:solidFill>
                <a:latin typeface="HG明朝B"/>
                <a:ea typeface="+mj-ea"/>
              </a:rPr>
              <a:t>な</a:t>
            </a:r>
            <a:r>
              <a:rPr lang="ja-JP" altLang="en-US" sz="3600" b="1" dirty="0">
                <a:solidFill>
                  <a:prstClr val="black"/>
                </a:solidFill>
                <a:latin typeface="HG明朝B"/>
                <a:ea typeface="+mj-ea"/>
              </a:rPr>
              <a:t>に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を　みましたか。</a:t>
            </a:r>
            <a:endParaRPr lang="en-AU" altLang="en-US" sz="3200" dirty="0" smtClean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0706" y="184983"/>
            <a:ext cx="400772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prstClr val="black"/>
                </a:solidFill>
                <a:latin typeface="HG明朝B"/>
                <a:ea typeface="+mj-ea"/>
              </a:rPr>
              <a:t>THING</a:t>
            </a:r>
            <a:r>
              <a:rPr lang="ja-JP" altLang="en-US" sz="3200" dirty="0">
                <a:solidFill>
                  <a:prstClr val="black"/>
                </a:solidFill>
                <a:latin typeface="HG明朝B"/>
                <a:ea typeface="+mj-ea"/>
              </a:rPr>
              <a:t>を　</a:t>
            </a:r>
            <a:r>
              <a:rPr lang="ja-JP" altLang="en-US" sz="3200" dirty="0" smtClean="0">
                <a:solidFill>
                  <a:prstClr val="black"/>
                </a:solidFill>
                <a:latin typeface="HG明朝B"/>
                <a:ea typeface="+mj-ea"/>
              </a:rPr>
              <a:t>みました</a:t>
            </a:r>
            <a:r>
              <a:rPr lang="ja-JP" altLang="en-US" sz="3200" dirty="0">
                <a:solidFill>
                  <a:prstClr val="black"/>
                </a:solidFill>
                <a:latin typeface="HG明朝B"/>
                <a:ea typeface="+mj-ea"/>
              </a:rPr>
              <a:t>。</a:t>
            </a:r>
            <a:endParaRPr lang="en-AU" sz="32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56615" y="599335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</TotalTime>
  <Words>1149</Words>
  <Application>Microsoft Office PowerPoint</Application>
  <PresentationFormat>On-screen Show (4:3)</PresentationFormat>
  <Paragraphs>298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HG明朝B</vt:lpstr>
      <vt:lpstr>Arial</vt:lpstr>
      <vt:lpstr>Calibri</vt:lpstr>
      <vt:lpstr>Rockwell</vt:lpstr>
      <vt:lpstr>Rockwell Condensed</vt:lpstr>
      <vt:lpstr>Wingdings</vt:lpstr>
      <vt:lpstr>Wood Type</vt:lpstr>
      <vt:lpstr>Past tense VERBS ました　ませんでした</vt:lpstr>
      <vt:lpstr>たべます</vt:lpstr>
      <vt:lpstr>PowerPoint Presentation</vt:lpstr>
      <vt:lpstr>のみます</vt:lpstr>
      <vt:lpstr>PowerPoint Presentation</vt:lpstr>
      <vt:lpstr>ききます</vt:lpstr>
      <vt:lpstr>PowerPoint Presentation</vt:lpstr>
      <vt:lpstr>みます</vt:lpstr>
      <vt:lpstr>PowerPoint Presentation</vt:lpstr>
      <vt:lpstr>します</vt:lpstr>
      <vt:lpstr>PowerPoint Presentation</vt:lpstr>
      <vt:lpstr>はなします</vt:lpstr>
      <vt:lpstr>PowerPoint Presentation</vt:lpstr>
      <vt:lpstr>よみます</vt:lpstr>
      <vt:lpstr>PowerPoint Presentation</vt:lpstr>
      <vt:lpstr>いきます</vt:lpstr>
      <vt:lpstr>PowerPoint Presentation</vt:lpstr>
      <vt:lpstr>きます</vt:lpstr>
      <vt:lpstr>PowerPoint Presentation</vt:lpstr>
      <vt:lpstr>かえります</vt:lpstr>
      <vt:lpstr>PowerPoint Presentation</vt:lpstr>
      <vt:lpstr>ねます</vt:lpstr>
      <vt:lpstr>PowerPoint Presentation</vt:lpstr>
      <vt:lpstr>おきます</vt:lpstr>
      <vt:lpstr>PowerPoint Presentation</vt:lpstr>
      <vt:lpstr>かきます</vt:lpstr>
      <vt:lpstr>PowerPoint Presentation</vt:lpstr>
      <vt:lpstr>わかります</vt:lpstr>
      <vt:lpstr>PowerPoint Presentation</vt:lpstr>
      <vt:lpstr>とります</vt:lpstr>
      <vt:lpstr>PowerPoint Presentation</vt:lpstr>
      <vt:lpstr>あいます</vt:lpstr>
      <vt:lpstr>PowerPoint Presentation</vt:lpstr>
      <vt:lpstr>まちます</vt:lpstr>
      <vt:lpstr>PowerPoint Presentation</vt:lpstr>
      <vt:lpstr>かいます</vt:lpstr>
      <vt:lpstr>PowerPoint Presentation</vt:lpstr>
      <vt:lpstr>かいものをします</vt:lpstr>
      <vt:lpstr>Nouns to verbs</vt:lpstr>
      <vt:lpstr>Time Words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Dictionary form of Verbs</dc:title>
  <dc:creator>Inge Foley</dc:creator>
  <cp:lastModifiedBy>Inge Foley</cp:lastModifiedBy>
  <cp:revision>15</cp:revision>
  <dcterms:created xsi:type="dcterms:W3CDTF">2014-09-22T04:43:27Z</dcterms:created>
  <dcterms:modified xsi:type="dcterms:W3CDTF">2014-09-29T02:41:47Z</dcterms:modified>
</cp:coreProperties>
</file>