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525F-8C85-4867-A3AB-662FBBF8F92F}" type="datetimeFigureOut">
              <a:rPr lang="en-AU" smtClean="0"/>
              <a:pPr/>
              <a:t>14/06/2014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AC46-B020-416B-936C-EFFD4815DBF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THE PLAIN FORM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A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An Adventure in verbs</a:t>
            </a:r>
            <a:endParaRPr lang="en-AU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Documents and Settings\smorrow\Local Settings\Temporary Internet Files\Content.IE5\6B4B5NVR\MC9001907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831" y="3789040"/>
            <a:ext cx="2323169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b="1" smtClean="0">
                <a:solidFill>
                  <a:srgbClr val="0070C0"/>
                </a:solidFill>
              </a:rPr>
              <a:t>～ない　</a:t>
            </a:r>
            <a:r>
              <a:rPr lang="en-US" altLang="ja-JP" sz="6000" b="1" dirty="0" smtClean="0">
                <a:solidFill>
                  <a:srgbClr val="0070C0"/>
                </a:solidFill>
              </a:rPr>
              <a:t>Form</a:t>
            </a:r>
            <a:endParaRPr lang="en-AU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 smtClean="0"/>
              <a:t>　　　　　　</a:t>
            </a:r>
            <a:r>
              <a:rPr lang="en-US" altLang="ja-JP" dirty="0" smtClean="0">
                <a:solidFill>
                  <a:srgbClr val="0070C0"/>
                </a:solidFill>
              </a:rPr>
              <a:t>Group 1 Verbs</a:t>
            </a:r>
          </a:p>
          <a:p>
            <a:pPr>
              <a:buNone/>
            </a:pP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Cross off </a:t>
            </a:r>
            <a:r>
              <a:rPr lang="ja-JP" altLang="en-US" dirty="0" smtClean="0">
                <a:solidFill>
                  <a:srgbClr val="FF0066"/>
                </a:solidFill>
              </a:rPr>
              <a:t>～ます</a:t>
            </a:r>
            <a:endParaRPr lang="en-US" altLang="ja-JP" dirty="0" smtClean="0">
              <a:solidFill>
                <a:srgbClr val="FF0066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Move up to the </a:t>
            </a:r>
            <a:r>
              <a:rPr lang="ja-JP" altLang="en-US" dirty="0" smtClean="0">
                <a:solidFill>
                  <a:srgbClr val="FF0066"/>
                </a:solidFill>
              </a:rPr>
              <a:t>あ </a:t>
            </a:r>
            <a:r>
              <a:rPr lang="en-US" altLang="ja-JP" dirty="0" smtClean="0">
                <a:solidFill>
                  <a:srgbClr val="FF0066"/>
                </a:solidFill>
              </a:rPr>
              <a:t>sound of the letter.</a:t>
            </a:r>
          </a:p>
          <a:p>
            <a:r>
              <a:rPr lang="en-US" altLang="ja-JP" dirty="0" smtClean="0">
                <a:solidFill>
                  <a:srgbClr val="FF0066"/>
                </a:solidFill>
              </a:rPr>
              <a:t>Add ~</a:t>
            </a:r>
            <a:r>
              <a:rPr lang="ja-JP" altLang="en-US" dirty="0" smtClean="0">
                <a:solidFill>
                  <a:srgbClr val="FF0066"/>
                </a:solidFill>
              </a:rPr>
              <a:t>ない</a:t>
            </a:r>
            <a:endParaRPr lang="en-US" altLang="ja-JP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rgbClr val="00B050"/>
                </a:solidFill>
              </a:rPr>
              <a:t>e.g.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ja-JP" altLang="en-US" dirty="0" smtClean="0">
                <a:solidFill>
                  <a:srgbClr val="00B050"/>
                </a:solidFill>
              </a:rPr>
              <a:t>よみます</a:t>
            </a:r>
            <a:r>
              <a:rPr lang="ja-JP" altLang="en-US" dirty="0" smtClean="0">
                <a:solidFill>
                  <a:srgbClr val="FF0066"/>
                </a:solidFill>
              </a:rPr>
              <a:t>　　　　　</a:t>
            </a:r>
            <a:r>
              <a:rPr lang="ja-JP" altLang="en-US" dirty="0" smtClean="0">
                <a:solidFill>
                  <a:srgbClr val="00B050"/>
                </a:solidFill>
              </a:rPr>
              <a:t>よまない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FF0066"/>
                </a:solidFill>
              </a:rPr>
              <a:t>　　　</a:t>
            </a:r>
            <a:r>
              <a:rPr lang="ja-JP" altLang="en-US" dirty="0" smtClean="0">
                <a:solidFill>
                  <a:srgbClr val="00B050"/>
                </a:solidFill>
              </a:rPr>
              <a:t>たちます</a:t>
            </a:r>
            <a:r>
              <a:rPr lang="ja-JP" altLang="en-US" dirty="0" smtClean="0">
                <a:solidFill>
                  <a:srgbClr val="FF0066"/>
                </a:solidFill>
              </a:rPr>
              <a:t>　　　　　</a:t>
            </a:r>
            <a:r>
              <a:rPr lang="ja-JP" altLang="en-US" dirty="0" smtClean="0">
                <a:solidFill>
                  <a:srgbClr val="00B050"/>
                </a:solidFill>
              </a:rPr>
              <a:t>たたない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ja-JP" dirty="0" smtClean="0">
                <a:solidFill>
                  <a:srgbClr val="FF0066"/>
                </a:solidFill>
              </a:rPr>
              <a:t>BUT</a:t>
            </a:r>
            <a:r>
              <a:rPr lang="ja-JP" altLang="en-US" dirty="0">
                <a:solidFill>
                  <a:srgbClr val="00B050"/>
                </a:solidFill>
              </a:rPr>
              <a:t> </a:t>
            </a:r>
            <a:r>
              <a:rPr lang="ja-JP" altLang="en-US" dirty="0" smtClean="0">
                <a:solidFill>
                  <a:srgbClr val="00B050"/>
                </a:solidFill>
              </a:rPr>
              <a:t>かいます　　　　　か</a:t>
            </a:r>
            <a:r>
              <a:rPr lang="ja-JP" altLang="en-US" dirty="0" smtClean="0">
                <a:solidFill>
                  <a:srgbClr val="FF0000"/>
                </a:solidFill>
              </a:rPr>
              <a:t>わ</a:t>
            </a:r>
            <a:r>
              <a:rPr lang="ja-JP" altLang="en-US" dirty="0" smtClean="0">
                <a:solidFill>
                  <a:srgbClr val="00B050"/>
                </a:solidFill>
              </a:rPr>
              <a:t>ない</a:t>
            </a:r>
            <a:endParaRPr lang="en-AU" dirty="0" smtClean="0">
              <a:solidFill>
                <a:srgbClr val="00B05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55576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ight Arrow 4"/>
          <p:cNvSpPr/>
          <p:nvPr/>
        </p:nvSpPr>
        <p:spPr>
          <a:xfrm>
            <a:off x="3131840" y="4293096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ight Arrow 5"/>
          <p:cNvSpPr/>
          <p:nvPr/>
        </p:nvSpPr>
        <p:spPr>
          <a:xfrm>
            <a:off x="3059832" y="4797152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3059832" y="5373216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67284"/>
              </p:ext>
            </p:extLst>
          </p:nvPr>
        </p:nvGraphicFramePr>
        <p:xfrm>
          <a:off x="7524328" y="3140968"/>
          <a:ext cx="108012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う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え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b="1" dirty="0" smtClean="0">
                <a:solidFill>
                  <a:srgbClr val="0070C0"/>
                </a:solidFill>
              </a:rPr>
              <a:t>~</a:t>
            </a:r>
            <a:r>
              <a:rPr lang="ja-JP" altLang="en-US" sz="4800" b="1" dirty="0" smtClean="0">
                <a:solidFill>
                  <a:srgbClr val="0070C0"/>
                </a:solidFill>
              </a:rPr>
              <a:t>ない　</a:t>
            </a:r>
            <a:r>
              <a:rPr lang="en-US" altLang="ja-JP" sz="4800" b="1" dirty="0" smtClean="0">
                <a:solidFill>
                  <a:srgbClr val="0070C0"/>
                </a:solidFill>
              </a:rPr>
              <a:t>Form</a:t>
            </a:r>
            <a:endParaRPr lang="en-AU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mtClean="0"/>
              <a:t>　　　　　　</a:t>
            </a:r>
            <a:r>
              <a:rPr lang="en-US" altLang="ja-JP" dirty="0" smtClean="0">
                <a:solidFill>
                  <a:srgbClr val="0070C0"/>
                </a:solidFill>
              </a:rPr>
              <a:t>Group 2 Verbs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Cross off</a:t>
            </a:r>
            <a:r>
              <a:rPr lang="ja-JP" altLang="en-US" smtClean="0">
                <a:solidFill>
                  <a:srgbClr val="FF0066"/>
                </a:solidFill>
              </a:rPr>
              <a:t>　～ます</a:t>
            </a:r>
            <a:endParaRPr lang="en-US" altLang="ja-JP" dirty="0" smtClean="0">
              <a:solidFill>
                <a:srgbClr val="FF0066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Add</a:t>
            </a:r>
            <a:r>
              <a:rPr lang="ja-JP" altLang="en-US" smtClean="0">
                <a:solidFill>
                  <a:srgbClr val="FF0066"/>
                </a:solidFill>
              </a:rPr>
              <a:t>　～ない</a:t>
            </a:r>
            <a:endParaRPr lang="en-US" altLang="ja-JP" dirty="0" smtClean="0">
              <a:solidFill>
                <a:srgbClr val="FF0066"/>
              </a:solidFill>
            </a:endParaRPr>
          </a:p>
          <a:p>
            <a:endParaRPr lang="en-US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rgbClr val="00B050"/>
                </a:solidFill>
              </a:rPr>
              <a:t>e.g.  </a:t>
            </a:r>
            <a:r>
              <a:rPr lang="ja-JP" altLang="en-US" smtClean="0">
                <a:solidFill>
                  <a:srgbClr val="00B050"/>
                </a:solidFill>
              </a:rPr>
              <a:t>たべます　　　　　　　たべない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rgbClr val="00B050"/>
                </a:solidFill>
              </a:rPr>
              <a:t>　　　みます　　　　　　　　みない</a:t>
            </a:r>
            <a:endParaRPr lang="en-AU" dirty="0" smtClean="0">
              <a:solidFill>
                <a:srgbClr val="00B05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55576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ight Arrow 4"/>
          <p:cNvSpPr/>
          <p:nvPr/>
        </p:nvSpPr>
        <p:spPr>
          <a:xfrm>
            <a:off x="3275856" y="4581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ight Arrow 5"/>
          <p:cNvSpPr/>
          <p:nvPr/>
        </p:nvSpPr>
        <p:spPr>
          <a:xfrm>
            <a:off x="3275856" y="51571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IRREGULAR VERBS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       </a:t>
            </a: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します　　＝　しない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　　　　きます　　＝　</a:t>
            </a:r>
            <a:r>
              <a:rPr lang="ja-JP" altLang="en-US" dirty="0" smtClean="0">
                <a:solidFill>
                  <a:srgbClr val="FF0000"/>
                </a:solidFill>
              </a:rPr>
              <a:t>こ</a:t>
            </a:r>
            <a:r>
              <a:rPr lang="ja-JP" altLang="en-US" dirty="0" smtClean="0">
                <a:solidFill>
                  <a:srgbClr val="00B050"/>
                </a:solidFill>
              </a:rPr>
              <a:t>ない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　　　　いきます　＝　いかない</a:t>
            </a:r>
            <a:endParaRPr lang="en-AU" dirty="0" smtClean="0">
              <a:solidFill>
                <a:srgbClr val="00B050"/>
              </a:solidFill>
            </a:endParaRPr>
          </a:p>
          <a:p>
            <a:endParaRPr lang="en-AU" dirty="0"/>
          </a:p>
        </p:txBody>
      </p:sp>
      <p:pic>
        <p:nvPicPr>
          <p:cNvPr id="5122" name="Picture 2" descr="C:\Documents and Settings\smorrow\Local Settings\Temporary Internet Files\Content.IE5\9EUJQ347\MC9003418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138" y="2852936"/>
            <a:ext cx="2982525" cy="2545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~</a:t>
            </a:r>
            <a:r>
              <a:rPr lang="ja-JP" altLang="en-US" sz="4800" b="1" dirty="0" smtClean="0">
                <a:solidFill>
                  <a:srgbClr val="00B0F0"/>
                </a:solidFill>
              </a:rPr>
              <a:t>な</a:t>
            </a:r>
            <a:r>
              <a:rPr lang="ja-JP" altLang="en-US" sz="4800" b="1" dirty="0">
                <a:solidFill>
                  <a:srgbClr val="00B0F0"/>
                </a:solidFill>
              </a:rPr>
              <a:t>か</a:t>
            </a:r>
            <a:r>
              <a:rPr lang="ja-JP" altLang="en-US" sz="4800" b="1" dirty="0" smtClean="0">
                <a:solidFill>
                  <a:srgbClr val="00B0F0"/>
                </a:solidFill>
              </a:rPr>
              <a:t>った</a:t>
            </a:r>
            <a:endParaRPr lang="en-AU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66"/>
                </a:solidFill>
              </a:rPr>
              <a:t>To make the past negative you can work from the </a:t>
            </a:r>
            <a:r>
              <a:rPr lang="ja-JP" altLang="en-US" dirty="0" smtClean="0">
                <a:solidFill>
                  <a:srgbClr val="FF0066"/>
                </a:solidFill>
              </a:rPr>
              <a:t>～ない　</a:t>
            </a:r>
            <a:r>
              <a:rPr lang="en-US" altLang="ja-JP" dirty="0" smtClean="0">
                <a:solidFill>
                  <a:srgbClr val="FF0066"/>
                </a:solidFill>
              </a:rPr>
              <a:t>Form.</a:t>
            </a:r>
          </a:p>
          <a:p>
            <a:pPr marL="0" indent="0">
              <a:buNone/>
            </a:pPr>
            <a:endParaRPr lang="en-US" dirty="0">
              <a:solidFill>
                <a:srgbClr val="FF0066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Cross off the </a:t>
            </a:r>
            <a:r>
              <a:rPr lang="ja-JP" altLang="en-US" dirty="0" smtClean="0">
                <a:solidFill>
                  <a:srgbClr val="00B0F0"/>
                </a:solidFill>
              </a:rPr>
              <a:t>い　　　　　　　　　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Add</a:t>
            </a:r>
            <a:r>
              <a:rPr lang="ja-JP" altLang="en-US" dirty="0" smtClean="0">
                <a:solidFill>
                  <a:srgbClr val="FF0066"/>
                </a:solidFill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</a:rPr>
              <a:t>～かった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66"/>
                </a:solidFill>
              </a:rPr>
              <a:t>e.g.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FF0066"/>
                </a:solidFill>
              </a:rPr>
              <a:t>た</a:t>
            </a:r>
            <a:r>
              <a:rPr lang="ja-JP" altLang="en-US" dirty="0" smtClean="0">
                <a:solidFill>
                  <a:srgbClr val="FF0066"/>
                </a:solidFill>
              </a:rPr>
              <a:t>べな</a:t>
            </a:r>
            <a:r>
              <a:rPr lang="ja-JP" altLang="en-US" dirty="0" smtClean="0">
                <a:solidFill>
                  <a:srgbClr val="00B0F0"/>
                </a:solidFill>
              </a:rPr>
              <a:t>かった　</a:t>
            </a:r>
            <a:r>
              <a:rPr lang="ja-JP" altLang="en-US" dirty="0" smtClean="0">
                <a:solidFill>
                  <a:srgbClr val="FF0066"/>
                </a:solidFill>
              </a:rPr>
              <a:t>しな</a:t>
            </a:r>
            <a:r>
              <a:rPr lang="ja-JP" altLang="en-US" dirty="0" smtClean="0">
                <a:solidFill>
                  <a:srgbClr val="00B0F0"/>
                </a:solidFill>
              </a:rPr>
              <a:t>かった　</a:t>
            </a:r>
            <a:r>
              <a:rPr lang="ja-JP" altLang="en-US" dirty="0" smtClean="0">
                <a:solidFill>
                  <a:srgbClr val="FF0066"/>
                </a:solidFill>
              </a:rPr>
              <a:t>よまな</a:t>
            </a:r>
            <a:r>
              <a:rPr lang="ja-JP" altLang="en-US" dirty="0" smtClean="0">
                <a:solidFill>
                  <a:srgbClr val="00B0F0"/>
                </a:solidFill>
              </a:rPr>
              <a:t>かった</a:t>
            </a:r>
            <a:endParaRPr lang="en-AU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2541587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49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~</a:t>
            </a:r>
            <a:r>
              <a:rPr lang="ja-JP" altLang="en-US" smtClean="0">
                <a:solidFill>
                  <a:srgbClr val="FF0000"/>
                </a:solidFill>
              </a:rPr>
              <a:t>ます。です</a:t>
            </a:r>
            <a:r>
              <a:rPr lang="en-US" altLang="ja-JP" dirty="0" smtClean="0">
                <a:solidFill>
                  <a:srgbClr val="FF0000"/>
                </a:solidFill>
              </a:rPr>
              <a:t>Form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en-US" smtClean="0">
                <a:solidFill>
                  <a:srgbClr val="FF0000"/>
                </a:solidFill>
              </a:rPr>
              <a:t>～ます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4559271"/>
              </p:ext>
            </p:extLst>
          </p:nvPr>
        </p:nvGraphicFramePr>
        <p:xfrm>
          <a:off x="179512" y="3068960"/>
          <a:ext cx="4328219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68152"/>
                <a:gridCol w="1663923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Present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Past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altLang="ja-JP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Affirm</a:t>
                      </a:r>
                      <a:r>
                        <a:rPr lang="en-AU" altLang="ja-JP" b="1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ative</a:t>
                      </a:r>
                      <a:endParaRPr lang="en-AU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b="1" dirty="0" smtClean="0"/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00"/>
                          </a:solidFill>
                        </a:rPr>
                        <a:t>～ます</a:t>
                      </a:r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00"/>
                          </a:solidFill>
                        </a:rPr>
                        <a:t>～ました</a:t>
                      </a:r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80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altLang="ja-JP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Negative</a:t>
                      </a:r>
                      <a:endParaRPr lang="en-AU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ja-JP" b="1" dirty="0" smtClean="0"/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00"/>
                          </a:solidFill>
                        </a:rPr>
                        <a:t>～ません</a:t>
                      </a:r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b="1" dirty="0" smtClean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ませんでした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ja-JP" altLang="en-US" smtClean="0">
                <a:solidFill>
                  <a:srgbClr val="FF0000"/>
                </a:solidFill>
              </a:rPr>
              <a:t>です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716016" y="3068960"/>
          <a:ext cx="404177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/>
                <a:gridCol w="1347258"/>
                <a:gridCol w="1347258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altLang="ja-JP" dirty="0" smtClean="0"/>
                        <a:t>Present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altLang="ja-JP" dirty="0" smtClean="0"/>
                        <a:t>Past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altLang="ja-JP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Affirmative</a:t>
                      </a:r>
                      <a:endParaRPr lang="en-AU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00"/>
                          </a:solidFill>
                        </a:rPr>
                        <a:t>です</a:t>
                      </a:r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00"/>
                          </a:solidFill>
                        </a:rPr>
                        <a:t>でした</a:t>
                      </a:r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altLang="ja-JP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Negative</a:t>
                      </a:r>
                      <a:endParaRPr lang="en-US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600" b="1" smtClean="0">
                          <a:solidFill>
                            <a:srgbClr val="FF0000"/>
                          </a:solidFill>
                        </a:rPr>
                        <a:t>じゃないです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smtClean="0">
                          <a:solidFill>
                            <a:srgbClr val="FF0000"/>
                          </a:solidFill>
                        </a:rPr>
                        <a:t>じゃなかったです</a:t>
                      </a:r>
                      <a:endParaRPr lang="en-A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Documents and Settings\smorrow\Local Settings\Temporary Internet Files\Content.IE5\6B4B5NVR\MC9001907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1846" y="0"/>
            <a:ext cx="1632154" cy="2004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USES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AU" dirty="0">
              <a:solidFill>
                <a:schemeClr val="bg1"/>
              </a:solidFill>
            </a:endParaRPr>
          </a:p>
          <a:p>
            <a:pPr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A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AU" b="1" dirty="0" smtClean="0">
                <a:solidFill>
                  <a:srgbClr val="FF0066"/>
                </a:solidFill>
              </a:rPr>
              <a:t>Plain forms are used in informal speech, writing and as part of grammatical patterns and structures</a:t>
            </a:r>
            <a:r>
              <a:rPr lang="en-AU" b="1" dirty="0" smtClean="0">
                <a:solidFill>
                  <a:schemeClr val="bg1"/>
                </a:solidFill>
              </a:rPr>
              <a:t>.</a:t>
            </a:r>
            <a:endParaRPr lang="en-AU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smorrow\Local Settings\Temporary Internet Files\Content.IE5\98NUEGUV\MC900360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1728192" cy="270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solidFill>
                  <a:srgbClr val="0070C0"/>
                </a:solidFill>
              </a:rPr>
              <a:t>Plain Form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dirty="0" smtClean="0">
                <a:solidFill>
                  <a:srgbClr val="FF0066"/>
                </a:solidFill>
              </a:rPr>
              <a:t>Present</a:t>
            </a:r>
            <a:r>
              <a:rPr lang="ja-JP" altLang="en-US">
                <a:solidFill>
                  <a:srgbClr val="FF0066"/>
                </a:solidFill>
              </a:rPr>
              <a:t>　</a:t>
            </a:r>
            <a:r>
              <a:rPr lang="en-US" altLang="ja-JP" dirty="0" smtClean="0">
                <a:solidFill>
                  <a:srgbClr val="FF0066"/>
                </a:solidFill>
              </a:rPr>
              <a:t>Affirmative</a:t>
            </a:r>
            <a:r>
              <a:rPr lang="ja-JP" altLang="en-US" smtClean="0">
                <a:solidFill>
                  <a:srgbClr val="FF0066"/>
                </a:solidFill>
              </a:rPr>
              <a:t>　</a:t>
            </a:r>
            <a:r>
              <a:rPr lang="en-AU" altLang="ja-JP" dirty="0" smtClean="0">
                <a:solidFill>
                  <a:srgbClr val="FF0066"/>
                </a:solidFill>
              </a:rPr>
              <a:t>is called </a:t>
            </a:r>
          </a:p>
          <a:p>
            <a:pPr algn="ctr">
              <a:buNone/>
            </a:pPr>
            <a:r>
              <a:rPr lang="en-AU" altLang="ja-JP" b="1" dirty="0" smtClean="0">
                <a:solidFill>
                  <a:srgbClr val="0070C0"/>
                </a:solidFill>
              </a:rPr>
              <a:t>DICTIONARY FORM</a:t>
            </a:r>
            <a:endParaRPr lang="en-AU" altLang="ja-JP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rgbClr val="FF0066"/>
                </a:solidFill>
              </a:rPr>
              <a:t>Past Affirmative is called</a:t>
            </a:r>
          </a:p>
          <a:p>
            <a:pPr>
              <a:buNone/>
            </a:pPr>
            <a:r>
              <a:rPr lang="en-AU" b="1" dirty="0">
                <a:solidFill>
                  <a:srgbClr val="0070C0"/>
                </a:solidFill>
              </a:rPr>
              <a:t> </a:t>
            </a:r>
            <a:r>
              <a:rPr lang="en-AU" b="1" dirty="0" smtClean="0">
                <a:solidFill>
                  <a:srgbClr val="0070C0"/>
                </a:solidFill>
              </a:rPr>
              <a:t>                         </a:t>
            </a:r>
            <a:r>
              <a:rPr lang="ja-JP" altLang="en-US" b="1" smtClean="0">
                <a:solidFill>
                  <a:srgbClr val="0070C0"/>
                </a:solidFill>
              </a:rPr>
              <a:t>～た　</a:t>
            </a:r>
            <a:r>
              <a:rPr lang="en-US" altLang="ja-JP" b="1" dirty="0" smtClean="0">
                <a:solidFill>
                  <a:srgbClr val="0070C0"/>
                </a:solidFill>
              </a:rPr>
              <a:t>Form</a:t>
            </a:r>
          </a:p>
          <a:p>
            <a:pPr>
              <a:buNone/>
            </a:pPr>
            <a:r>
              <a:rPr lang="en-US" altLang="ja-JP" dirty="0" smtClean="0">
                <a:solidFill>
                  <a:srgbClr val="FF0066"/>
                </a:solidFill>
              </a:rPr>
              <a:t>Present</a:t>
            </a:r>
            <a:r>
              <a:rPr lang="ja-JP" altLang="en-US" smtClean="0">
                <a:solidFill>
                  <a:srgbClr val="FF0066"/>
                </a:solidFill>
              </a:rPr>
              <a:t>　</a:t>
            </a:r>
            <a:r>
              <a:rPr lang="en-US" altLang="ja-JP" dirty="0" smtClean="0">
                <a:solidFill>
                  <a:srgbClr val="FF0066"/>
                </a:solidFill>
              </a:rPr>
              <a:t>Negative is called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        ~</a:t>
            </a:r>
            <a:r>
              <a:rPr lang="ja-JP" altLang="en-US" b="1" smtClean="0">
                <a:solidFill>
                  <a:srgbClr val="0070C0"/>
                </a:solidFill>
              </a:rPr>
              <a:t>ない　</a:t>
            </a:r>
            <a:r>
              <a:rPr lang="en-US" altLang="ja-JP" b="1" dirty="0" smtClean="0">
                <a:solidFill>
                  <a:srgbClr val="0070C0"/>
                </a:solidFill>
              </a:rPr>
              <a:t>Form</a:t>
            </a:r>
          </a:p>
          <a:p>
            <a:pPr>
              <a:buNone/>
            </a:pPr>
            <a:r>
              <a:rPr lang="en-US" altLang="ja-JP" dirty="0" smtClean="0">
                <a:solidFill>
                  <a:srgbClr val="FF0066"/>
                </a:solidFill>
              </a:rPr>
              <a:t>Past Negative is </a:t>
            </a:r>
          </a:p>
          <a:p>
            <a:pPr>
              <a:buNone/>
            </a:pPr>
            <a:r>
              <a:rPr lang="ja-JP" altLang="en-US" b="1" smtClean="0">
                <a:solidFill>
                  <a:srgbClr val="0070C0"/>
                </a:solidFill>
              </a:rPr>
              <a:t>　　　　　　　　　～なかった</a:t>
            </a:r>
            <a:endParaRPr lang="en-AU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Documents and Settings\smorrow\Local Settings\Temporary Internet Files\Content.IE5\V9BN0ITY\MC900198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4664"/>
            <a:ext cx="1872558" cy="2281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solidFill>
                  <a:srgbClr val="0070C0"/>
                </a:solidFill>
              </a:rPr>
              <a:t>So….</a:t>
            </a:r>
            <a:r>
              <a:rPr lang="en-US" altLang="ja-JP" dirty="0" smtClean="0"/>
              <a:t>.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3603848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altLang="ja-JP" dirty="0" smtClean="0"/>
                        <a:t>Present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altLang="ja-JP" dirty="0" smtClean="0"/>
                        <a:t>Past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altLang="ja-JP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Affirmative</a:t>
                      </a:r>
                      <a:endParaRPr lang="en-US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altLang="ja-JP" b="1" dirty="0" smtClean="0">
                          <a:solidFill>
                            <a:srgbClr val="FF0066"/>
                          </a:solidFill>
                        </a:rPr>
                        <a:t>Dictionary</a:t>
                      </a:r>
                      <a:endParaRPr lang="en-A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66"/>
                          </a:solidFill>
                        </a:rPr>
                        <a:t>～た</a:t>
                      </a:r>
                      <a:endParaRPr lang="en-A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altLang="ja-JP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Negative</a:t>
                      </a:r>
                    </a:p>
                    <a:p>
                      <a:endParaRPr lang="en-US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66"/>
                          </a:solidFill>
                        </a:rPr>
                        <a:t>～ない</a:t>
                      </a:r>
                      <a:endParaRPr lang="en-A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ja-JP" altLang="en-US" b="1" smtClean="0">
                          <a:solidFill>
                            <a:srgbClr val="FF0066"/>
                          </a:solidFill>
                        </a:rPr>
                        <a:t>～なかった</a:t>
                      </a:r>
                      <a:endParaRPr lang="en-A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Documents and Settings\smorrow\Local Settings\Temporary Internet Files\Content.IE5\V9BN0ITY\MC900198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365104"/>
            <a:ext cx="1872558" cy="2281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Formation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altLang="ja-JP" sz="4600" b="1" dirty="0" smtClean="0">
                <a:solidFill>
                  <a:srgbClr val="0070C0"/>
                </a:solidFill>
              </a:rPr>
              <a:t>Dictionary</a:t>
            </a:r>
            <a:r>
              <a:rPr lang="ja-JP" altLang="en-US" sz="4600" b="1" dirty="0" smtClean="0">
                <a:solidFill>
                  <a:srgbClr val="0070C0"/>
                </a:solidFill>
              </a:rPr>
              <a:t>：</a:t>
            </a:r>
            <a:r>
              <a:rPr lang="ja-JP" altLang="en-US" sz="4600" dirty="0" smtClean="0"/>
              <a:t>　</a:t>
            </a:r>
            <a:endParaRPr lang="en-US" altLang="ja-JP" sz="4600" dirty="0" smtClean="0"/>
          </a:p>
          <a:p>
            <a:pPr>
              <a:buNone/>
            </a:pPr>
            <a:r>
              <a:rPr lang="en-US" altLang="ja-JP" dirty="0" smtClean="0"/>
              <a:t>                                </a:t>
            </a:r>
            <a:r>
              <a:rPr lang="en-US" altLang="ja-JP" b="1" dirty="0" smtClean="0">
                <a:solidFill>
                  <a:srgbClr val="FF0066"/>
                </a:solidFill>
              </a:rPr>
              <a:t>Group 1 Verbs</a:t>
            </a:r>
            <a:endParaRPr lang="en-US" b="1" dirty="0" smtClean="0">
              <a:solidFill>
                <a:srgbClr val="FF0066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Cross off </a:t>
            </a:r>
            <a:r>
              <a:rPr lang="ja-JP" altLang="en-US" dirty="0" smtClean="0">
                <a:solidFill>
                  <a:srgbClr val="FF0066"/>
                </a:solidFill>
              </a:rPr>
              <a:t>～ます</a:t>
            </a:r>
            <a:endParaRPr lang="en-US" altLang="ja-JP" dirty="0" smtClean="0">
              <a:solidFill>
                <a:srgbClr val="FF0066"/>
              </a:solidFill>
            </a:endParaRPr>
          </a:p>
          <a:p>
            <a:r>
              <a:rPr lang="en-US" altLang="ja-JP" dirty="0" smtClean="0">
                <a:solidFill>
                  <a:srgbClr val="FF0066"/>
                </a:solidFill>
              </a:rPr>
              <a:t>Cross off</a:t>
            </a:r>
            <a:r>
              <a:rPr lang="en-AU" altLang="ja-JP" dirty="0" smtClean="0">
                <a:solidFill>
                  <a:srgbClr val="FF0066"/>
                </a:solidFill>
              </a:rPr>
              <a:t> the </a:t>
            </a:r>
            <a:r>
              <a:rPr lang="ja-JP" altLang="en-US" dirty="0" smtClean="0">
                <a:solidFill>
                  <a:srgbClr val="FF0066"/>
                </a:solidFill>
              </a:rPr>
              <a:t>い　</a:t>
            </a:r>
            <a:r>
              <a:rPr lang="en-AU" altLang="ja-JP" dirty="0" smtClean="0">
                <a:solidFill>
                  <a:srgbClr val="FF0066"/>
                </a:solidFill>
              </a:rPr>
              <a:t>sound.</a:t>
            </a:r>
          </a:p>
          <a:p>
            <a:r>
              <a:rPr lang="en-AU" altLang="ja-JP" dirty="0" smtClean="0">
                <a:solidFill>
                  <a:srgbClr val="FF0066"/>
                </a:solidFill>
              </a:rPr>
              <a:t>Go down </a:t>
            </a:r>
            <a:r>
              <a:rPr lang="en-US" altLang="ja-JP" dirty="0" smtClean="0">
                <a:solidFill>
                  <a:srgbClr val="FF0066"/>
                </a:solidFill>
              </a:rPr>
              <a:t>and</a:t>
            </a:r>
            <a:r>
              <a:rPr lang="en-AU" altLang="ja-JP" dirty="0">
                <a:solidFill>
                  <a:srgbClr val="FF0066"/>
                </a:solidFill>
              </a:rPr>
              <a:t> </a:t>
            </a:r>
            <a:r>
              <a:rPr lang="en-AU" altLang="ja-JP" dirty="0" smtClean="0">
                <a:solidFill>
                  <a:srgbClr val="FF0066"/>
                </a:solidFill>
              </a:rPr>
              <a:t>add the </a:t>
            </a:r>
            <a:r>
              <a:rPr lang="ja-JP" altLang="en-US" dirty="0" smtClean="0">
                <a:solidFill>
                  <a:srgbClr val="FF0066"/>
                </a:solidFill>
              </a:rPr>
              <a:t>う</a:t>
            </a:r>
            <a:r>
              <a:rPr lang="en-AU" altLang="ja-JP" dirty="0" smtClean="0">
                <a:solidFill>
                  <a:srgbClr val="FF0066"/>
                </a:solidFill>
              </a:rPr>
              <a:t> sound of the letter</a:t>
            </a:r>
            <a:r>
              <a:rPr lang="en-AU" altLang="ja-JP" dirty="0" smtClean="0"/>
              <a:t>.       </a:t>
            </a:r>
          </a:p>
          <a:p>
            <a:endParaRPr lang="en-AU" altLang="ja-JP" dirty="0" smtClean="0"/>
          </a:p>
          <a:p>
            <a:pPr>
              <a:buNone/>
            </a:pPr>
            <a:r>
              <a:rPr lang="en-AU" altLang="ja-JP" dirty="0" smtClean="0">
                <a:solidFill>
                  <a:srgbClr val="00B050"/>
                </a:solidFill>
              </a:rPr>
              <a:t>e.g.</a:t>
            </a:r>
            <a:r>
              <a:rPr lang="en-AU" altLang="ja-JP" dirty="0" smtClean="0"/>
              <a:t>  </a:t>
            </a:r>
            <a:r>
              <a:rPr lang="ja-JP" altLang="en-US" dirty="0" smtClean="0">
                <a:solidFill>
                  <a:srgbClr val="00B050"/>
                </a:solidFill>
              </a:rPr>
              <a:t>かいます</a:t>
            </a:r>
            <a:r>
              <a:rPr lang="ja-JP" altLang="en-US" dirty="0" smtClean="0"/>
              <a:t>　　　＝　</a:t>
            </a:r>
            <a:r>
              <a:rPr lang="ja-JP" altLang="en-US" dirty="0" smtClean="0">
                <a:solidFill>
                  <a:srgbClr val="7030A0"/>
                </a:solidFill>
              </a:rPr>
              <a:t>かう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</a:t>
            </a:r>
            <a:r>
              <a:rPr lang="ja-JP" altLang="en-US" dirty="0" smtClean="0">
                <a:solidFill>
                  <a:srgbClr val="00B050"/>
                </a:solidFill>
              </a:rPr>
              <a:t>たちます</a:t>
            </a:r>
            <a:r>
              <a:rPr lang="ja-JP" altLang="en-US" dirty="0" smtClean="0"/>
              <a:t>　　　＝　</a:t>
            </a:r>
            <a:r>
              <a:rPr lang="ja-JP" altLang="en-US" dirty="0" smtClean="0">
                <a:solidFill>
                  <a:srgbClr val="7030A0"/>
                </a:solidFill>
              </a:rPr>
              <a:t>たつ</a:t>
            </a:r>
            <a:endParaRPr lang="en-US" altLang="ja-JP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ja-JP" altLang="en-US" dirty="0" smtClean="0"/>
              <a:t>　　　</a:t>
            </a:r>
            <a:r>
              <a:rPr lang="ja-JP" altLang="en-US" dirty="0" smtClean="0">
                <a:solidFill>
                  <a:srgbClr val="00B050"/>
                </a:solidFill>
              </a:rPr>
              <a:t>あそびます </a:t>
            </a:r>
            <a:r>
              <a:rPr lang="ja-JP" altLang="en-US" dirty="0" smtClean="0"/>
              <a:t>　＝   </a:t>
            </a:r>
            <a:r>
              <a:rPr lang="ja-JP" altLang="en-US" dirty="0" smtClean="0">
                <a:solidFill>
                  <a:srgbClr val="7030A0"/>
                </a:solidFill>
              </a:rPr>
              <a:t>あそぶ</a:t>
            </a:r>
            <a:endParaRPr lang="en-US" altLang="ja-JP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ja-JP" altLang="en-US" dirty="0" smtClean="0"/>
              <a:t>　　　</a:t>
            </a:r>
            <a:r>
              <a:rPr lang="ja-JP" altLang="en-US" dirty="0" smtClean="0">
                <a:solidFill>
                  <a:srgbClr val="00B050"/>
                </a:solidFill>
              </a:rPr>
              <a:t>およぎます</a:t>
            </a:r>
            <a:r>
              <a:rPr lang="ja-JP" altLang="en-US" dirty="0" smtClean="0"/>
              <a:t>　　＝　</a:t>
            </a:r>
            <a:r>
              <a:rPr lang="ja-JP" altLang="en-US" dirty="0" smtClean="0">
                <a:solidFill>
                  <a:srgbClr val="7030A0"/>
                </a:solidFill>
              </a:rPr>
              <a:t>およぐ</a:t>
            </a:r>
            <a:r>
              <a:rPr lang="ja-JP" altLang="en-US" dirty="0" smtClean="0"/>
              <a:t>　　</a:t>
            </a:r>
            <a:endParaRPr lang="en-AU" altLang="ja-JP" dirty="0" smtClean="0"/>
          </a:p>
          <a:p>
            <a:pPr>
              <a:buNone/>
            </a:pPr>
            <a:r>
              <a:rPr lang="en-AU" altLang="ja-JP" dirty="0" smtClean="0"/>
              <a:t> </a:t>
            </a:r>
            <a:endParaRPr lang="en-US" altLang="ja-JP" dirty="0" smtClean="0"/>
          </a:p>
          <a:p>
            <a:endParaRPr lang="en-AU" dirty="0"/>
          </a:p>
        </p:txBody>
      </p:sp>
      <p:sp>
        <p:nvSpPr>
          <p:cNvPr id="4" name="Right Arrow 3"/>
          <p:cNvSpPr/>
          <p:nvPr/>
        </p:nvSpPr>
        <p:spPr>
          <a:xfrm>
            <a:off x="971600" y="1700808"/>
            <a:ext cx="1080120" cy="628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57457"/>
              </p:ext>
            </p:extLst>
          </p:nvPr>
        </p:nvGraphicFramePr>
        <p:xfrm>
          <a:off x="7524328" y="3140968"/>
          <a:ext cx="108012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う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え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B0F0"/>
                </a:solidFill>
              </a:rPr>
              <a:t>DICTIONARY….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      </a:t>
            </a:r>
            <a:r>
              <a:rPr lang="en-US" b="1" dirty="0" smtClean="0">
                <a:solidFill>
                  <a:srgbClr val="0070C0"/>
                </a:solidFill>
              </a:rPr>
              <a:t>Group 2 Verbs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66"/>
                </a:solidFill>
              </a:rPr>
              <a:t>Cross off </a:t>
            </a:r>
            <a:r>
              <a:rPr lang="ja-JP" altLang="en-US" b="1" dirty="0" smtClean="0">
                <a:solidFill>
                  <a:srgbClr val="FF0066"/>
                </a:solidFill>
              </a:rPr>
              <a:t>～ます</a:t>
            </a:r>
            <a:endParaRPr lang="en-US" altLang="ja-JP" b="1" dirty="0" smtClean="0">
              <a:solidFill>
                <a:srgbClr val="FF0066"/>
              </a:solidFill>
            </a:endParaRPr>
          </a:p>
          <a:p>
            <a:r>
              <a:rPr lang="en-US" altLang="ja-JP" b="1" dirty="0" smtClean="0">
                <a:solidFill>
                  <a:srgbClr val="FF0066"/>
                </a:solidFill>
              </a:rPr>
              <a:t>Add</a:t>
            </a:r>
            <a:r>
              <a:rPr lang="ja-JP" altLang="en-US" b="1" dirty="0" smtClean="0">
                <a:solidFill>
                  <a:srgbClr val="FF0066"/>
                </a:solidFill>
              </a:rPr>
              <a:t>　～る</a:t>
            </a:r>
            <a:endParaRPr lang="en-US" altLang="ja-JP" b="1" dirty="0" smtClean="0">
              <a:solidFill>
                <a:srgbClr val="FF0066"/>
              </a:solidFill>
            </a:endParaRPr>
          </a:p>
          <a:p>
            <a:endParaRPr lang="en-US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AU" b="1" dirty="0" smtClean="0">
                <a:solidFill>
                  <a:srgbClr val="FF0066"/>
                </a:solidFill>
              </a:rPr>
              <a:t>e.g.   </a:t>
            </a:r>
            <a:r>
              <a:rPr lang="ja-JP" altLang="en-US" b="1" dirty="0" smtClean="0">
                <a:solidFill>
                  <a:srgbClr val="FF0066"/>
                </a:solidFill>
              </a:rPr>
              <a:t>たべます　＝　　たべる</a:t>
            </a:r>
            <a:endParaRPr lang="en-US" altLang="ja-JP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ja-JP" altLang="en-US" b="1" dirty="0" smtClean="0">
                <a:solidFill>
                  <a:srgbClr val="FF0066"/>
                </a:solidFill>
              </a:rPr>
              <a:t>　　　　みます　　＝　　みる</a:t>
            </a:r>
            <a:endParaRPr lang="en-US" altLang="ja-JP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ja-JP" altLang="en-US" b="1" dirty="0" smtClean="0">
                <a:solidFill>
                  <a:srgbClr val="FF0066"/>
                </a:solidFill>
              </a:rPr>
              <a:t>　　　でかけます　＝　でかける</a:t>
            </a:r>
            <a:endParaRPr lang="en-AU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AU" b="1" dirty="0" smtClean="0">
                <a:solidFill>
                  <a:srgbClr val="FF0066"/>
                </a:solidFill>
              </a:rPr>
              <a:t> </a:t>
            </a:r>
            <a:endParaRPr lang="en-AU" b="1" dirty="0">
              <a:solidFill>
                <a:srgbClr val="FF0066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827584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 descr="C:\Documents and Settings\smorrow\Local Settings\Temporary Internet Files\Content.IE5\9EUJQ347\MC9004124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484784"/>
            <a:ext cx="2199992" cy="2918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B0F0"/>
                </a:solidFill>
              </a:rPr>
              <a:t>Dictionary….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 </a:t>
            </a:r>
            <a:r>
              <a:rPr lang="en-AU" dirty="0" smtClean="0">
                <a:solidFill>
                  <a:srgbClr val="FF0000"/>
                </a:solidFill>
              </a:rPr>
              <a:t>Irregulars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       </a:t>
            </a:r>
            <a:r>
              <a:rPr lang="ja-JP" altLang="en-US" smtClean="0"/>
              <a:t>　</a:t>
            </a:r>
            <a:r>
              <a:rPr lang="ja-JP" altLang="en-US" smtClean="0">
                <a:solidFill>
                  <a:srgbClr val="00B050"/>
                </a:solidFill>
              </a:rPr>
              <a:t>します　　＝　する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rgbClr val="00B050"/>
                </a:solidFill>
              </a:rPr>
              <a:t>　　　　きます　　＝　</a:t>
            </a:r>
            <a:r>
              <a:rPr lang="ja-JP" altLang="en-US" smtClean="0">
                <a:solidFill>
                  <a:srgbClr val="FF0000"/>
                </a:solidFill>
              </a:rPr>
              <a:t>く</a:t>
            </a:r>
            <a:r>
              <a:rPr lang="ja-JP" altLang="en-US" smtClean="0">
                <a:solidFill>
                  <a:srgbClr val="00B050"/>
                </a:solidFill>
              </a:rPr>
              <a:t>る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rgbClr val="00B050"/>
                </a:solidFill>
              </a:rPr>
              <a:t>　　　　いきます　＝　いく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4" name="Flowchart: Summing Junction 3"/>
          <p:cNvSpPr/>
          <p:nvPr/>
        </p:nvSpPr>
        <p:spPr>
          <a:xfrm>
            <a:off x="683568" y="2708920"/>
            <a:ext cx="612648" cy="612648"/>
          </a:xfrm>
          <a:prstGeom prst="flowChartSummingJunct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AU"/>
          </a:p>
        </p:txBody>
      </p:sp>
      <p:sp>
        <p:nvSpPr>
          <p:cNvPr id="5" name="Flowchart: Summing Junction 4"/>
          <p:cNvSpPr/>
          <p:nvPr/>
        </p:nvSpPr>
        <p:spPr>
          <a:xfrm>
            <a:off x="683568" y="3933056"/>
            <a:ext cx="612648" cy="612648"/>
          </a:xfrm>
          <a:prstGeom prst="flowChartSummingJunct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Summing Junction 5"/>
          <p:cNvSpPr/>
          <p:nvPr/>
        </p:nvSpPr>
        <p:spPr>
          <a:xfrm>
            <a:off x="683568" y="5085184"/>
            <a:ext cx="612648" cy="612648"/>
          </a:xfrm>
          <a:prstGeom prst="flowChartSummingJunct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74" name="Picture 2" descr="C:\Documents and Settings\smorrow\Local Settings\Temporary Internet Files\Content.IE5\MU5PJBSY\MC9000596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84784"/>
            <a:ext cx="2430697" cy="2551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b="1" smtClean="0">
                <a:solidFill>
                  <a:srgbClr val="0070C0"/>
                </a:solidFill>
              </a:rPr>
              <a:t>～た　</a:t>
            </a:r>
            <a:r>
              <a:rPr lang="en-US" altLang="ja-JP" sz="6000" b="1" dirty="0" smtClean="0">
                <a:solidFill>
                  <a:srgbClr val="0070C0"/>
                </a:solidFill>
              </a:rPr>
              <a:t>Form</a:t>
            </a:r>
            <a:endParaRPr lang="en-AU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altLang="ja-JP" b="1" dirty="0" smtClean="0">
                <a:solidFill>
                  <a:srgbClr val="FF0066"/>
                </a:solidFill>
              </a:rPr>
              <a:t>This is easy</a:t>
            </a:r>
            <a:r>
              <a:rPr lang="ja-JP" altLang="en-US" b="1" smtClean="0">
                <a:solidFill>
                  <a:srgbClr val="FF0066"/>
                </a:solidFill>
              </a:rPr>
              <a:t>！　　</a:t>
            </a:r>
            <a:endParaRPr lang="en-US" altLang="ja-JP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altLang="ja-JP" dirty="0" smtClean="0">
                <a:solidFill>
                  <a:srgbClr val="FF0066"/>
                </a:solidFill>
              </a:rPr>
              <a:t>Just make the </a:t>
            </a:r>
            <a:r>
              <a:rPr lang="ja-JP" altLang="en-US" smtClean="0">
                <a:solidFill>
                  <a:srgbClr val="FF0066"/>
                </a:solidFill>
              </a:rPr>
              <a:t>～て</a:t>
            </a:r>
            <a:r>
              <a:rPr lang="en-US" altLang="ja-JP" dirty="0" smtClean="0">
                <a:solidFill>
                  <a:srgbClr val="FF0066"/>
                </a:solidFill>
              </a:rPr>
              <a:t>Form and change it to </a:t>
            </a:r>
            <a:r>
              <a:rPr lang="ja-JP" altLang="en-US" smtClean="0">
                <a:solidFill>
                  <a:srgbClr val="FF0066"/>
                </a:solidFill>
              </a:rPr>
              <a:t>～た</a:t>
            </a:r>
            <a:r>
              <a:rPr lang="ja-JP" altLang="en-US" smtClean="0"/>
              <a:t>。</a:t>
            </a:r>
            <a:endParaRPr lang="en-AU" dirty="0"/>
          </a:p>
        </p:txBody>
      </p:sp>
      <p:sp>
        <p:nvSpPr>
          <p:cNvPr id="4" name="Smiley Face 3"/>
          <p:cNvSpPr/>
          <p:nvPr/>
        </p:nvSpPr>
        <p:spPr>
          <a:xfrm>
            <a:off x="3347864" y="3933056"/>
            <a:ext cx="2520280" cy="2304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Smiley Face 4"/>
          <p:cNvSpPr/>
          <p:nvPr/>
        </p:nvSpPr>
        <p:spPr>
          <a:xfrm>
            <a:off x="4499992" y="4077072"/>
            <a:ext cx="2520280" cy="2304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Smiley Face 5"/>
          <p:cNvSpPr/>
          <p:nvPr/>
        </p:nvSpPr>
        <p:spPr>
          <a:xfrm>
            <a:off x="6228184" y="4149080"/>
            <a:ext cx="2520280" cy="2304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164</Words>
  <Application>Microsoft Office PowerPoint</Application>
  <PresentationFormat>On-screen Show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Theme</vt:lpstr>
      <vt:lpstr> THE PLAIN FORM </vt:lpstr>
      <vt:lpstr>~ます。ですForm</vt:lpstr>
      <vt:lpstr>USES</vt:lpstr>
      <vt:lpstr>Plain Form</vt:lpstr>
      <vt:lpstr>So…..</vt:lpstr>
      <vt:lpstr>Formation</vt:lpstr>
      <vt:lpstr>DICTIONARY….</vt:lpstr>
      <vt:lpstr>Dictionary….</vt:lpstr>
      <vt:lpstr>～た　Form</vt:lpstr>
      <vt:lpstr>～ない　Form</vt:lpstr>
      <vt:lpstr>~ない　Form</vt:lpstr>
      <vt:lpstr>IRREGULAR VERBS</vt:lpstr>
      <vt:lpstr>~なかった</vt:lpstr>
    </vt:vector>
  </TitlesOfParts>
  <Company>OLMC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PLAIN FORM</dc:title>
  <dc:creator>smorrow</dc:creator>
  <cp:lastModifiedBy>Inge Foley</cp:lastModifiedBy>
  <cp:revision>22</cp:revision>
  <dcterms:created xsi:type="dcterms:W3CDTF">2010-06-17T00:12:16Z</dcterms:created>
  <dcterms:modified xsi:type="dcterms:W3CDTF">2014-06-14T03:52:39Z</dcterms:modified>
</cp:coreProperties>
</file>