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85" r:id="rId3"/>
    <p:sldId id="286" r:id="rId4"/>
    <p:sldId id="287" r:id="rId5"/>
    <p:sldId id="282" r:id="rId6"/>
    <p:sldId id="294" r:id="rId7"/>
    <p:sldId id="289" r:id="rId8"/>
    <p:sldId id="290" r:id="rId9"/>
    <p:sldId id="291" r:id="rId10"/>
    <p:sldId id="274" r:id="rId11"/>
    <p:sldId id="276" r:id="rId12"/>
    <p:sldId id="280" r:id="rId13"/>
    <p:sldId id="292" r:id="rId14"/>
    <p:sldId id="293" r:id="rId15"/>
    <p:sldId id="296" r:id="rId16"/>
    <p:sldId id="297" r:id="rId17"/>
    <p:sldId id="268" r:id="rId18"/>
    <p:sldId id="269" r:id="rId19"/>
    <p:sldId id="29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FFFF00"/>
    <a:srgbClr val="FF9933"/>
    <a:srgbClr val="FF66FF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CEE6-EB0E-444B-962E-4DBF9A6D272C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2E59A-7589-4424-B205-1609E3FC5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6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3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2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90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11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29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0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5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39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8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7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5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4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38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21F0-E111-4700-A984-1402CAEC47C3}" type="datetimeFigureOut">
              <a:rPr lang="en-AU" smtClean="0"/>
              <a:t>26/01/2018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8C67-81D6-4E11-931F-B647DE1D68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15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0382" y="0"/>
            <a:ext cx="8935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Cooper Black" panose="0208090404030B020404" pitchFamily="18" charset="0"/>
                <a:ea typeface="Kozuka Gothic Pr6N H" panose="020B0800000000000000" pitchFamily="34" charset="-128"/>
              </a:rPr>
              <a:t>Nihongo        </a:t>
            </a:r>
            <a:r>
              <a:rPr lang="en-US" sz="6000" dirty="0">
                <a:latin typeface="Cooper Black" panose="0208090404030B020404" pitchFamily="18" charset="0"/>
                <a:ea typeface="Kozuka Gothic Pr6N H" panose="020B0800000000000000" pitchFamily="34" charset="-128"/>
              </a:rPr>
              <a:t>Japanese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4747" y="1180782"/>
            <a:ext cx="40867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>
                <a:solidFill>
                  <a:srgbClr val="FF0000"/>
                </a:solidFill>
                <a:latin typeface="Kozuka Gothic Pr6N H" panose="020B0800000000000000" pitchFamily="34" charset="-128"/>
                <a:ea typeface="Kozuka Gothic Pr6N H" panose="020B0800000000000000" pitchFamily="34" charset="-128"/>
              </a:rPr>
              <a:t>日本ご</a:t>
            </a:r>
            <a:endParaRPr lang="en-US" altLang="ja-JP" sz="9600" dirty="0">
              <a:solidFill>
                <a:srgbClr val="FF0000"/>
              </a:solidFill>
              <a:latin typeface="Kozuka Gothic Pr6N H" panose="020B0800000000000000" pitchFamily="34" charset="-128"/>
              <a:ea typeface="Kozuka Gothic Pr6N H" panose="020B0800000000000000" pitchFamily="34" charset="-128"/>
            </a:endParaRPr>
          </a:p>
          <a:p>
            <a:endParaRPr lang="en-US" dirty="0">
              <a:latin typeface="Kozuka Gothic Pr6N H" panose="020B0800000000000000" pitchFamily="34" charset="-128"/>
              <a:ea typeface="Kozuka Gothic Pr6N H" panose="020B0800000000000000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25143" y="3802202"/>
            <a:ext cx="3425933" cy="294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‘</a:t>
            </a:r>
            <a:r>
              <a:rPr lang="en-US" sz="2400" dirty="0" smtClean="0"/>
              <a:t>Numbers 20-100’</a:t>
            </a:r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‘Hiragana Revision’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62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727" y="1688469"/>
            <a:ext cx="10111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altLang="ja-JP" sz="2800" b="1" dirty="0"/>
              <a:t>s</a:t>
            </a:r>
            <a:r>
              <a:rPr lang="en-US" altLang="ja-JP" sz="2800" b="1" dirty="0" smtClean="0"/>
              <a:t>an </a:t>
            </a:r>
            <a:r>
              <a:rPr lang="en-US" altLang="ja-JP" sz="2800" b="1" dirty="0" err="1" smtClean="0"/>
              <a:t>juu</a:t>
            </a:r>
            <a:r>
              <a:rPr lang="en-US" altLang="ja-JP" sz="2800" b="1" dirty="0" smtClean="0"/>
              <a:t> ni</a:t>
            </a:r>
            <a:r>
              <a:rPr lang="ja-JP" altLang="en-US" sz="2800" b="1" dirty="0" err="1" smtClean="0"/>
              <a:t>、</a:t>
            </a:r>
            <a:r>
              <a:rPr lang="en-US" altLang="ja-JP" sz="2800" b="1" dirty="0" smtClean="0"/>
              <a:t>san </a:t>
            </a:r>
            <a:r>
              <a:rPr lang="en-US" altLang="ja-JP" sz="2800" b="1" dirty="0" err="1" smtClean="0"/>
              <a:t>juu</a:t>
            </a:r>
            <a:r>
              <a:rPr lang="en-US" altLang="ja-JP" sz="2800" b="1" dirty="0" smtClean="0"/>
              <a:t> yon</a:t>
            </a:r>
            <a:r>
              <a:rPr lang="ja-JP" altLang="en-US" sz="2800" b="1" dirty="0" err="1" smtClean="0"/>
              <a:t>、</a:t>
            </a:r>
            <a:r>
              <a:rPr lang="en-US" altLang="ja-JP" sz="2800" b="1" dirty="0" smtClean="0"/>
              <a:t>san </a:t>
            </a:r>
            <a:r>
              <a:rPr lang="en-US" altLang="ja-JP" sz="2800" b="1" dirty="0" err="1" smtClean="0"/>
              <a:t>juu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roku</a:t>
            </a:r>
            <a:r>
              <a:rPr lang="ja-JP" altLang="en-US" sz="2800" b="1" dirty="0" err="1" smtClean="0"/>
              <a:t>、</a:t>
            </a:r>
            <a:r>
              <a:rPr lang="en-US" altLang="ja-JP" sz="2800" b="1" dirty="0" smtClean="0"/>
              <a:t>san </a:t>
            </a:r>
            <a:r>
              <a:rPr lang="en-US" altLang="ja-JP" sz="2800" b="1" dirty="0" err="1" smtClean="0"/>
              <a:t>juu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hachi</a:t>
            </a:r>
            <a:r>
              <a:rPr lang="ja-JP" altLang="en-US" sz="2800" b="1" dirty="0" err="1" smtClean="0"/>
              <a:t>、</a:t>
            </a:r>
            <a:r>
              <a:rPr lang="en-US" altLang="ja-JP" sz="2800" b="1" dirty="0" smtClean="0"/>
              <a:t>___,____,</a:t>
            </a:r>
            <a:endParaRPr lang="en-US" altLang="ja-JP" sz="2800" b="1" dirty="0"/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ja-JP" altLang="en-US" sz="2800" b="1" dirty="0"/>
              <a:t>十、二十、三十、四十、＿＿＿、＿＿＿、＿＿＿</a:t>
            </a:r>
            <a:endParaRPr lang="en-US" altLang="ja-JP" sz="2800" b="1" dirty="0"/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ja-JP" altLang="en-US" sz="2800" b="1" dirty="0"/>
              <a:t>八十、七十五、七十、六十五、＿＿＿、＿＿＿、＿＿＿</a:t>
            </a:r>
            <a:endParaRPr lang="en-US" altLang="ja-JP" sz="2800" b="1" dirty="0"/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ja-JP" altLang="en-US" sz="2800" b="1" dirty="0"/>
              <a:t>二十二、三十、三十八、四十六、＿＿＿、＿＿＿、＿＿＿</a:t>
            </a:r>
            <a:endParaRPr lang="en-US" altLang="ja-JP" sz="2800" b="1" dirty="0"/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ja-JP" altLang="en-US" sz="2800" b="1" dirty="0"/>
              <a:t>九十二、八十八、八十四、八十、＿＿＿、＿＿＿、</a:t>
            </a:r>
            <a:r>
              <a:rPr lang="ja-JP" altLang="en-US" sz="2800" b="1" dirty="0" smtClean="0"/>
              <a:t>＿＿</a:t>
            </a:r>
            <a:endParaRPr lang="en-AU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917679" y="389167"/>
            <a:ext cx="8715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Cooper Black" panose="0208090404030B020404" pitchFamily="18" charset="0"/>
              </a:rPr>
              <a:t>Complete the number sequences.</a:t>
            </a:r>
          </a:p>
        </p:txBody>
      </p:sp>
    </p:spTree>
    <p:extLst>
      <p:ext uri="{BB962C8B-B14F-4D97-AF65-F5344CB8AC3E}">
        <p14:creationId xmlns:p14="http://schemas.microsoft.com/office/powerpoint/2010/main" val="22436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43" y="263781"/>
            <a:ext cx="11953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Write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down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the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ages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that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come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immediately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after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the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ones</a:t>
            </a:r>
            <a:r>
              <a:rPr lang="ja-JP" altLang="en-US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Cooper Black" panose="0208090404030B020404" pitchFamily="18" charset="0"/>
              </a:rPr>
              <a:t>given.</a:t>
            </a:r>
            <a:endParaRPr lang="en-AU" sz="2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70043"/>
              </p:ext>
            </p:extLst>
          </p:nvPr>
        </p:nvGraphicFramePr>
        <p:xfrm>
          <a:off x="3348680" y="1540476"/>
          <a:ext cx="5535828" cy="2446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7914"/>
                <a:gridCol w="2767914"/>
              </a:tblGrid>
              <a:tr h="4655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romaji</a:t>
                      </a:r>
                      <a:endParaRPr lang="en-A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7030A0"/>
                          </a:solidFill>
                        </a:rPr>
                        <a:t>Age (</a:t>
                      </a:r>
                      <a:r>
                        <a:rPr lang="en-AU" sz="2000" b="1" dirty="0" err="1" smtClean="0">
                          <a:solidFill>
                            <a:srgbClr val="7030A0"/>
                          </a:solidFill>
                        </a:rPr>
                        <a:t>number+sai</a:t>
                      </a:r>
                      <a:r>
                        <a:rPr lang="en-AU" sz="2000" b="1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n-A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roku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~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juu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go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san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juu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ni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juu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nana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yon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juu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sai</a:t>
                      </a:r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71574"/>
              </p:ext>
            </p:extLst>
          </p:nvPr>
        </p:nvGraphicFramePr>
        <p:xfrm>
          <a:off x="3348680" y="4283677"/>
          <a:ext cx="5535828" cy="23856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7914"/>
                <a:gridCol w="2767914"/>
              </a:tblGrid>
              <a:tr h="404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kanji</a:t>
                      </a:r>
                      <a:endParaRPr lang="en-A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smtClean="0">
                          <a:solidFill>
                            <a:srgbClr val="7030A0"/>
                          </a:solidFill>
                        </a:rPr>
                        <a:t>Age (number</a:t>
                      </a:r>
                      <a:r>
                        <a:rPr lang="en-AU" sz="2000" baseline="0" dirty="0" smtClean="0">
                          <a:solidFill>
                            <a:srgbClr val="7030A0"/>
                          </a:solidFill>
                        </a:rPr>
                        <a:t> +</a:t>
                      </a:r>
                      <a:r>
                        <a:rPr lang="en-AU" sz="2000" baseline="0" dirty="0" err="1" smtClean="0">
                          <a:solidFill>
                            <a:srgbClr val="7030A0"/>
                          </a:solidFill>
                        </a:rPr>
                        <a:t>sai</a:t>
                      </a:r>
                      <a:r>
                        <a:rPr lang="en-AU" sz="20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n-A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十三</a:t>
                      </a:r>
                      <a:endParaRPr lang="en-US" altLang="ja-JP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二十九</a:t>
                      </a:r>
                      <a:endParaRPr lang="en-US" altLang="ja-JP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五</a:t>
                      </a:r>
                      <a:endParaRPr lang="en-US" altLang="ja-JP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十</a:t>
                      </a:r>
                      <a:endParaRPr lang="en-US" altLang="ja-JP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十八</a:t>
                      </a:r>
                      <a:endParaRPr lang="en-AU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3736" y="110801"/>
            <a:ext cx="9369280" cy="13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AU" sz="2400" dirty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your math skills to solve the problems below</a:t>
            </a:r>
            <a:r>
              <a:rPr lang="en-AU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Write </a:t>
            </a:r>
            <a:r>
              <a:rPr lang="en-AU" sz="2400" dirty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your answer in kanji</a:t>
            </a:r>
            <a:r>
              <a:rPr lang="en-AU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(be careful….remember there are both addition and subtraction sums!)</a:t>
            </a:r>
            <a:endParaRPr lang="en-AU" sz="1600" dirty="0">
              <a:solidFill>
                <a:srgbClr val="0070C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3593" y="2887440"/>
            <a:ext cx="307840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r>
              <a:rPr lang="en-AU" altLang="en-US" b="1" i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Example</a:t>
            </a:r>
            <a:r>
              <a:rPr lang="en-AU" altLang="en-US" b="1" i="1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endParaRPr lang="en-AU" altLang="en-US" b="1" i="1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r>
              <a:rPr lang="en-AU" alt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ja-JP" altLang="en-AU" sz="4400" dirty="0"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一</a:t>
            </a:r>
            <a:r>
              <a:rPr lang="ja-JP" altLang="en-AU" sz="4400" dirty="0">
                <a:solidFill>
                  <a:srgbClr val="00B05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＋</a:t>
            </a:r>
            <a:r>
              <a:rPr lang="ja-JP" altLang="en-AU" sz="4400" dirty="0"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二</a:t>
            </a:r>
            <a:r>
              <a:rPr lang="ja-JP" altLang="en-AU" sz="1200" dirty="0"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en-AU" altLang="ja-JP" sz="44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ja-JP" altLang="en-US" sz="4400" dirty="0"/>
              <a:t>三</a:t>
            </a:r>
            <a:endParaRPr lang="en-AU" sz="4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r>
              <a:rPr lang="en-AU" altLang="ja-JP" sz="4400" dirty="0"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AU" altLang="ja-JP" sz="3200" dirty="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6080" y="1447617"/>
            <a:ext cx="5208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srgbClr val="7030A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a)  </a:t>
            </a:r>
            <a:r>
              <a:rPr lang="ja-JP" altLang="en-US" sz="4400" b="1" dirty="0" smtClean="0">
                <a:solidFill>
                  <a:srgbClr val="7030A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二十五</a:t>
            </a:r>
            <a:r>
              <a:rPr lang="ja-JP" altLang="en-US" sz="1200" b="1" dirty="0">
                <a:solidFill>
                  <a:srgbClr val="7030A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4000" b="1" dirty="0">
                <a:solidFill>
                  <a:srgbClr val="00B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＋</a:t>
            </a:r>
            <a:r>
              <a:rPr lang="ja-JP" altLang="en-US" sz="1200" b="1" dirty="0">
                <a:solidFill>
                  <a:srgbClr val="7030A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4400" b="1" dirty="0">
                <a:solidFill>
                  <a:srgbClr val="7030A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十二</a:t>
            </a:r>
            <a:r>
              <a:rPr lang="en-AU" b="1" dirty="0">
                <a:solidFill>
                  <a:srgbClr val="7030A0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en-AU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A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6080" y="2440250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b) </a:t>
            </a:r>
            <a:r>
              <a:rPr lang="ja-JP" altLang="en-US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七十 </a:t>
            </a:r>
            <a:r>
              <a:rPr lang="ja-JP" altLang="en-US" sz="4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ja-JP" altLang="en-US" sz="4400" b="1" dirty="0" smtClean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＋</a:t>
            </a:r>
            <a:r>
              <a:rPr lang="ja-JP" altLang="en-US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 二十一 </a:t>
            </a:r>
            <a:r>
              <a:rPr lang="en-AU" altLang="ja-JP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A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080" y="3449229"/>
            <a:ext cx="5077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c)  </a:t>
            </a:r>
            <a:r>
              <a:rPr lang="ja-JP" altLang="en-US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四十二  </a:t>
            </a:r>
            <a:r>
              <a:rPr lang="ja-JP" altLang="en-US" sz="4400" b="1" dirty="0" smtClean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＋</a:t>
            </a:r>
            <a:r>
              <a:rPr lang="ja-JP" altLang="en-US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 九</a:t>
            </a:r>
            <a:r>
              <a:rPr lang="ja-JP" altLang="en-US" sz="4400" b="1" dirty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AU" altLang="ja-JP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A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46080" y="4253025"/>
            <a:ext cx="50770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ja-JP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d)  	</a:t>
            </a:r>
            <a:r>
              <a:rPr lang="ja-JP" altLang="en-US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十三</a:t>
            </a:r>
            <a:r>
              <a:rPr lang="en-AU" sz="4400" b="1" dirty="0" smtClean="0"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AU" sz="4400" b="1" dirty="0" smtClean="0">
                <a:solidFill>
                  <a:srgbClr val="00B050"/>
                </a:solidFill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-  </a:t>
            </a:r>
            <a:r>
              <a:rPr lang="en-AU" sz="4400" b="1" dirty="0" smtClean="0"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ja-JP" altLang="en-US" sz="4400" b="1" dirty="0" smtClean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八</a:t>
            </a:r>
            <a:r>
              <a:rPr lang="ja-JP" altLang="en-US" sz="44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AU" altLang="ja-JP" sz="4400" b="1" dirty="0" smtClean="0">
                <a:solidFill>
                  <a:srgbClr val="FF0000"/>
                </a:solidFill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=</a:t>
            </a:r>
            <a:endParaRPr lang="en-AU" sz="4400" b="1" dirty="0">
              <a:solidFill>
                <a:srgbClr val="FF0000"/>
              </a:solidFill>
              <a:effectLst/>
              <a:latin typeface="+mj-lt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6080" y="5537097"/>
            <a:ext cx="5077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e)  	</a:t>
            </a:r>
            <a:r>
              <a:rPr lang="ja-JP" altLang="en-US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十七</a:t>
            </a:r>
            <a:r>
              <a:rPr lang="ja-JP" altLang="en-US" sz="44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4400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AU" sz="4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ja-JP" altLang="en-US" sz="4400" b="1" dirty="0" smtClean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七</a:t>
            </a:r>
            <a:r>
              <a:rPr lang="ja-JP" altLang="en-US" sz="4400" b="1" dirty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dirty="0" smtClean="0">
                <a:solidFill>
                  <a:srgbClr val="7030A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AU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A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6901" y="1450546"/>
            <a:ext cx="1310779" cy="797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7796901" y="4429303"/>
            <a:ext cx="1310773" cy="797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7796902" y="2452920"/>
            <a:ext cx="1310778" cy="797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7796901" y="3455294"/>
            <a:ext cx="1310775" cy="797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7796902" y="5522951"/>
            <a:ext cx="1310774" cy="797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0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7880" y="108798"/>
            <a:ext cx="10987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Sudoku</a:t>
            </a:r>
            <a:r>
              <a:rPr lang="en-US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Japanese Number Puzzle</a:t>
            </a:r>
            <a:endParaRPr lang="en-AU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4" y="1146875"/>
            <a:ext cx="5987657" cy="571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81" y="2186274"/>
            <a:ext cx="6096000" cy="4100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4400" b="1" dirty="0">
                <a:solidFill>
                  <a:srgbClr val="FF66FF"/>
                </a:solidFill>
                <a:latin typeface="Cooper Black" panose="0208090404030B0204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play sudoku</a:t>
            </a:r>
            <a:r>
              <a:rPr lang="en-AU" sz="4400" dirty="0">
                <a:solidFill>
                  <a:srgbClr val="FF66FF"/>
                </a:solidFill>
                <a:latin typeface="Cooper Black" panose="0208090404030B0204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objective is to fill a 9x9 grid so that </a:t>
            </a:r>
            <a:r>
              <a:rPr lang="en-AU" sz="24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each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column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AU" sz="24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each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row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AU" sz="24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each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of the nine 3x3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boxes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(also called blocks or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regions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contains the digits from </a:t>
            </a:r>
            <a:r>
              <a:rPr lang="ja-JP" alt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一</a:t>
            </a:r>
            <a:r>
              <a:rPr lang="en-AU" sz="2400" b="1" dirty="0">
                <a:latin typeface="MS Mincho" panose="02020609040205080304" pitchFamily="49" charset="-128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AU" sz="2400" b="1" dirty="0">
                <a:latin typeface="MS Mincho" panose="02020609040205080304" pitchFamily="49" charset="-128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ja-JP" altLang="en-US" sz="2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九</a:t>
            </a:r>
            <a:r>
              <a:rPr lang="en-AU" sz="2400" b="1" dirty="0">
                <a:latin typeface="MS Mincho" panose="02020609040205080304" pitchFamily="49" charset="-128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AU" sz="2400" b="1" dirty="0">
                <a:latin typeface="MS Mincho" panose="02020609040205080304" pitchFamily="49" charset="-128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cell 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 the smallest block in the game. A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row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column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AU" sz="24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region</a:t>
            </a:r>
            <a:r>
              <a:rPr lang="en-AU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consists of 9 cells and the whole game consists of 81 cells.</a:t>
            </a:r>
          </a:p>
        </p:txBody>
      </p:sp>
    </p:spTree>
    <p:extLst>
      <p:ext uri="{BB962C8B-B14F-4D97-AF65-F5344CB8AC3E}">
        <p14:creationId xmlns:p14="http://schemas.microsoft.com/office/powerpoint/2010/main" val="14831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1772" y="125934"/>
            <a:ext cx="5950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Sudoku solution</a:t>
            </a:r>
            <a:endParaRPr lang="en-AU" sz="4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38" y="1189406"/>
            <a:ext cx="5751567" cy="5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281" y="1505631"/>
            <a:ext cx="11368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b="1" dirty="0" smtClean="0"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Just using the </a:t>
            </a:r>
            <a:r>
              <a:rPr lang="en-AU" b="1" dirty="0"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five vowels so far, you are able to read and write a number of Japanese words:</a:t>
            </a:r>
          </a:p>
          <a:p>
            <a:pPr>
              <a:spcAft>
                <a:spcPts val="0"/>
              </a:spcAft>
            </a:pPr>
            <a:r>
              <a:rPr lang="en-AU" dirty="0">
                <a:latin typeface="Comic Sans MS" panose="030F0702030302020204" pitchFamily="66" charset="0"/>
                <a:ea typeface="MS Mincho" panose="02020609040205080304" pitchFamily="49" charset="-128"/>
              </a:rPr>
              <a:t> </a:t>
            </a:r>
            <a:endParaRPr lang="en-AU" sz="1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en-AU" dirty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あおい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blue     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いえ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house      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いいえ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no       </a:t>
            </a:r>
            <a:endParaRPr lang="en-AU" sz="20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おおい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many    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おい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nephew   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うえ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  above </a:t>
            </a:r>
            <a:endParaRPr lang="en-AU" sz="20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	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いい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  good        	</a:t>
            </a:r>
            <a:r>
              <a:rPr lang="ja-JP" altLang="en-US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ええ</a:t>
            </a:r>
            <a:r>
              <a:rPr lang="en-AU" sz="2000" b="1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    </a:t>
            </a:r>
            <a:r>
              <a:rPr lang="en-AU" sz="2000" b="1" dirty="0">
                <a:latin typeface="Comic Sans MS" panose="030F0702030302020204" pitchFamily="66" charset="0"/>
                <a:ea typeface="MS Mincho" panose="02020609040205080304" pitchFamily="49" charset="-128"/>
              </a:rPr>
              <a:t>yes</a:t>
            </a:r>
            <a:endParaRPr lang="en-AU" sz="20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latin typeface="Comic Sans MS" panose="030F0702030302020204" pitchFamily="66" charset="0"/>
                <a:ea typeface="MS Mincho" panose="02020609040205080304" pitchFamily="49" charset="-128"/>
              </a:rPr>
              <a:t> </a:t>
            </a:r>
            <a:endParaRPr lang="en-AU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102" y="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4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HIRAGANA EXERCISES</a:t>
            </a:r>
          </a:p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VOWEL LINE</a:t>
            </a:r>
          </a:p>
          <a:p>
            <a:pPr algn="ctr">
              <a:spcAft>
                <a:spcPts val="0"/>
              </a:spcAft>
            </a:pPr>
            <a:r>
              <a:rPr lang="ja-JP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あ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(a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	 </a:t>
            </a:r>
            <a:r>
              <a:rPr lang="ja-JP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い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  </a:t>
            </a:r>
            <a:r>
              <a:rPr lang="ja-JP" alt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う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(u) 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え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(e) 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お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(o)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1935" y="3575214"/>
            <a:ext cx="10560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 write the following into romaji.</a:t>
            </a: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 </a:t>
            </a:r>
            <a:endParaRPr lang="en-AU" sz="2400" b="1" dirty="0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 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ええ＿＿＿＿</a:t>
            </a: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 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いい</a:t>
            </a:r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＿＿＿＿＿</a:t>
            </a: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 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あおい</a:t>
            </a:r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＿＿＿＿＿＿</a:t>
            </a:r>
            <a:endParaRPr lang="en-AU" sz="2400" b="1" dirty="0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 </a:t>
            </a:r>
            <a:endParaRPr lang="en-AU" sz="2400" b="1" dirty="0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</a:t>
            </a:r>
            <a:r>
              <a:rPr lang="en-AU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</a:t>
            </a:r>
            <a:r>
              <a:rPr lang="ja-JP" alt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うお</a:t>
            </a:r>
            <a:r>
              <a:rPr lang="ja-JP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＿＿＿＿＿</a:t>
            </a: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あう</a:t>
            </a:r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＿＿＿＿＿</a:t>
            </a: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 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いえ</a:t>
            </a:r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ja-JP" alt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＿＿＿＿＿＿</a:t>
            </a: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   </a:t>
            </a:r>
            <a:endParaRPr lang="en-AU" sz="2400" b="1" dirty="0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 </a:t>
            </a:r>
            <a:endParaRPr lang="en-A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7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5362" y="-57665"/>
            <a:ext cx="74140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4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HIRAGANA EXERCISES</a:t>
            </a:r>
          </a:p>
          <a:p>
            <a:pPr algn="ctr">
              <a:spcAft>
                <a:spcPts val="0"/>
              </a:spcAft>
            </a:pPr>
            <a:r>
              <a:rPr lang="en-AU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VOWEL LINE</a:t>
            </a:r>
          </a:p>
          <a:p>
            <a:pPr algn="ctr">
              <a:spcAft>
                <a:spcPts val="0"/>
              </a:spcAft>
            </a:pPr>
            <a:r>
              <a:rPr lang="ja-JP" alt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か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ka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き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ki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  </a:t>
            </a:r>
            <a:r>
              <a:rPr lang="ja-JP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く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ku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け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こ</a:t>
            </a:r>
            <a:r>
              <a:rPr lang="en-AU" sz="28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AU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ko</a:t>
            </a:r>
            <a:r>
              <a:rPr lang="en-AU" sz="2800" b="1" dirty="0">
                <a:solidFill>
                  <a:srgbClr val="FFFF00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66167"/>
              </p:ext>
            </p:extLst>
          </p:nvPr>
        </p:nvGraphicFramePr>
        <p:xfrm>
          <a:off x="1842530" y="1658780"/>
          <a:ext cx="8127999" cy="45720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hiragana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romaji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English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あかい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akai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ｒ</a:t>
                      </a:r>
                      <a:r>
                        <a:rPr lang="en-US" altLang="ja-JP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ed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いけ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pond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けいこ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girl’s name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いく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き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tree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えき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station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あい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love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かう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buy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かき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oyster</a:t>
                      </a:r>
                      <a:endParaRPr lang="en-A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18517"/>
              </p:ext>
            </p:extLst>
          </p:nvPr>
        </p:nvGraphicFramePr>
        <p:xfrm>
          <a:off x="1275009" y="1025666"/>
          <a:ext cx="10419009" cy="5669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148"/>
                <a:gridCol w="1572654"/>
                <a:gridCol w="1733701"/>
                <a:gridCol w="1742103"/>
                <a:gridCol w="1742103"/>
                <a:gridCol w="1732300"/>
              </a:tblGrid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ha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na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ta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sa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ka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は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な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た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さ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か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あ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hi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ni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chi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shi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ki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i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ひ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に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ち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し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き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い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hu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nu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tsu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su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ku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u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ふ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ぬ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つ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す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く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う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he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ne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te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se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ke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へ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ね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せ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け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え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ho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no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to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so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 err="1">
                          <a:effectLst/>
                        </a:rPr>
                        <a:t>ko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ほ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の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と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そ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こ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 dirty="0">
                          <a:effectLst/>
                        </a:rPr>
                        <a:t>お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7500" y="2289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Text Box 1"/>
          <p:cNvSpPr txBox="1">
            <a:spLocks noChangeArrowheads="1" noChangeShapeType="1"/>
          </p:cNvSpPr>
          <p:nvPr/>
        </p:nvSpPr>
        <p:spPr bwMode="auto">
          <a:xfrm>
            <a:off x="2206421" y="330346"/>
            <a:ext cx="8677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Hiragana CHART</a:t>
            </a:r>
            <a:endParaRPr kumimoji="0" lang="en-A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7500" y="2746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75212"/>
              </p:ext>
            </p:extLst>
          </p:nvPr>
        </p:nvGraphicFramePr>
        <p:xfrm>
          <a:off x="1704946" y="1273948"/>
          <a:ext cx="9880248" cy="4808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8099"/>
                <a:gridCol w="1491333"/>
                <a:gridCol w="1644052"/>
                <a:gridCol w="1652020"/>
                <a:gridCol w="1652020"/>
                <a:gridCol w="1642724"/>
              </a:tblGrid>
              <a:tr h="2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は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な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た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さ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か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あ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ひ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に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ち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し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き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い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ふ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ぬ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つ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す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く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う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へ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ね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せ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け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え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ほ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の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と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そ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>
                          <a:effectLst/>
                        </a:rPr>
                        <a:t>こ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3000" dirty="0">
                          <a:effectLst/>
                        </a:rPr>
                        <a:t>お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7500" y="2289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Text Box 1"/>
          <p:cNvSpPr txBox="1">
            <a:spLocks noChangeArrowheads="1" noChangeShapeType="1"/>
          </p:cNvSpPr>
          <p:nvPr/>
        </p:nvSpPr>
        <p:spPr bwMode="auto">
          <a:xfrm>
            <a:off x="2206421" y="330346"/>
            <a:ext cx="8677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Hiragana CHART</a:t>
            </a:r>
            <a:endParaRPr kumimoji="0" lang="en-A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7500" y="2746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597" y="2236805"/>
            <a:ext cx="41578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4114801"/>
            <a:ext cx="9144000" cy="2180577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36000"/>
                </a:srgbClr>
              </a:gs>
              <a:gs pos="0">
                <a:schemeClr val="bg1">
                  <a:alpha val="0"/>
                </a:schemeClr>
              </a:gs>
              <a:gs pos="2900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rgbClr val="00FFFF"/>
                </a:solidFill>
                <a:latin typeface="Cooper Black" panose="0208090404030B020404" pitchFamily="18" charset="0"/>
              </a:rPr>
              <a:t>OBJECTIVES</a:t>
            </a:r>
            <a:endParaRPr lang="en-AU" sz="2800" dirty="0">
              <a:solidFill>
                <a:srgbClr val="00FFFF"/>
              </a:solidFill>
              <a:latin typeface="Cooper Black" panose="0208090404030B020404" pitchFamily="18" charset="0"/>
            </a:endParaRPr>
          </a:p>
          <a:p>
            <a:pPr algn="ctr"/>
            <a:endParaRPr lang="en-AU" sz="2800" dirty="0">
              <a:latin typeface="Cooper Black" panose="0208090404030B020404" pitchFamily="18" charset="0"/>
            </a:endParaRPr>
          </a:p>
          <a:p>
            <a:pPr algn="ctr"/>
            <a:r>
              <a:rPr lang="en-AU" sz="2800" dirty="0">
                <a:latin typeface="Cooper Black" panose="0208090404030B020404" pitchFamily="18" charset="0"/>
              </a:rPr>
              <a:t>Learn to say numbers 20-100; </a:t>
            </a:r>
          </a:p>
          <a:p>
            <a:pPr algn="ctr"/>
            <a:endParaRPr lang="en-AU" sz="2800" dirty="0">
              <a:latin typeface="Cooper Black" panose="0208090404030B020404" pitchFamily="18" charset="0"/>
            </a:endParaRPr>
          </a:p>
          <a:p>
            <a:pPr algn="ctr"/>
            <a:r>
              <a:rPr lang="en-AU" sz="2800" dirty="0">
                <a:latin typeface="Cooper Black" panose="0208090404030B020404" pitchFamily="18" charset="0"/>
              </a:rPr>
              <a:t>Practice Hiragana.</a:t>
            </a:r>
          </a:p>
        </p:txBody>
      </p:sp>
    </p:spTree>
    <p:extLst>
      <p:ext uri="{BB962C8B-B14F-4D97-AF65-F5344CB8AC3E}">
        <p14:creationId xmlns:p14="http://schemas.microsoft.com/office/powerpoint/2010/main" val="4141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081" y="0"/>
            <a:ext cx="9207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8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Review </a:t>
            </a:r>
            <a:r>
              <a:rPr lang="en-AU" sz="4800" cap="all" spc="100" dirty="0">
                <a:solidFill>
                  <a:srgbClr val="0070C0"/>
                </a:solidFill>
                <a:latin typeface="Cooper Black" panose="0208090404030B020404" pitchFamily="18" charset="0"/>
              </a:rPr>
              <a:t>how to say </a:t>
            </a:r>
            <a:r>
              <a:rPr lang="en-AU" sz="6000" cap="all" spc="1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1-10</a:t>
            </a:r>
            <a:endParaRPr lang="en-AU" sz="6000" cap="all" spc="100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73598"/>
              </p:ext>
            </p:extLst>
          </p:nvPr>
        </p:nvGraphicFramePr>
        <p:xfrm>
          <a:off x="3674390" y="1148089"/>
          <a:ext cx="6213528" cy="56554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71176"/>
                <a:gridCol w="2071176"/>
                <a:gridCol w="2071176"/>
              </a:tblGrid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1-10</a:t>
                      </a:r>
                      <a:endParaRPr lang="en-AU" sz="24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romaji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kanji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ichi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一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ni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二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3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san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三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4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shi</a:t>
                      </a:r>
                      <a:r>
                        <a:rPr lang="en-AU" sz="2800" b="1" dirty="0" smtClean="0"/>
                        <a:t>, yon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四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5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go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五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6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roku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六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7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shichi</a:t>
                      </a:r>
                      <a:r>
                        <a:rPr lang="en-AU" sz="2800" b="1" dirty="0" smtClean="0"/>
                        <a:t>, nana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七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8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hachi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八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9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kyuu</a:t>
                      </a:r>
                      <a:r>
                        <a:rPr lang="en-AU" sz="2800" b="1" dirty="0" smtClean="0"/>
                        <a:t>, </a:t>
                      </a:r>
                      <a:r>
                        <a:rPr lang="en-AU" sz="2800" b="1" dirty="0" err="1" smtClean="0"/>
                        <a:t>ku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九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1" dirty="0" smtClean="0"/>
                        <a:t>十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081" y="0"/>
            <a:ext cx="9694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8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Review </a:t>
            </a:r>
            <a:r>
              <a:rPr lang="en-AU" sz="4800" cap="all" spc="100" dirty="0">
                <a:solidFill>
                  <a:srgbClr val="0070C0"/>
                </a:solidFill>
                <a:latin typeface="Cooper Black" panose="0208090404030B020404" pitchFamily="18" charset="0"/>
              </a:rPr>
              <a:t>how to say </a:t>
            </a:r>
            <a:r>
              <a:rPr lang="en-AU" sz="6000" cap="all" spc="1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11-20</a:t>
            </a:r>
            <a:endParaRPr lang="en-AU" sz="6000" cap="all" spc="100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88294"/>
              </p:ext>
            </p:extLst>
          </p:nvPr>
        </p:nvGraphicFramePr>
        <p:xfrm>
          <a:off x="3674390" y="1148089"/>
          <a:ext cx="6213528" cy="56554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71176"/>
                <a:gridCol w="2071176"/>
                <a:gridCol w="2071176"/>
              </a:tblGrid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11-20</a:t>
                      </a:r>
                      <a:endParaRPr lang="en-AU" sz="24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process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romaji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11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10+1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ichi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12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10+2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ni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13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10+3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14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10+4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yon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15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10+5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16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10+6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17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10+7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nana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18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10+8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19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10+9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kyuu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2x10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5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3842" y="4206056"/>
            <a:ext cx="9144000" cy="2134586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36000"/>
                </a:srgbClr>
              </a:gs>
              <a:gs pos="0">
                <a:schemeClr val="bg1">
                  <a:alpha val="0"/>
                </a:schemeClr>
              </a:gs>
              <a:gs pos="2900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ko-KR" sz="15000" dirty="0" smtClean="0">
                <a:latin typeface="Cooper Black" panose="0208090404030B020404" pitchFamily="18" charset="0"/>
              </a:rPr>
              <a:t>hyaku</a:t>
            </a:r>
            <a:endParaRPr lang="ko-KR" altLang="en-US" sz="15000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128" y="0"/>
            <a:ext cx="8345426" cy="482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AU" sz="5400" cap="all" spc="100" dirty="0">
                <a:solidFill>
                  <a:schemeClr val="bg1"/>
                </a:solidFill>
                <a:latin typeface="Cooper Black" panose="0208090404030B020404" pitchFamily="18" charset="0"/>
              </a:rPr>
              <a:t>How to say </a:t>
            </a:r>
            <a:r>
              <a:rPr lang="en-AU" sz="7200" cap="all" spc="100" dirty="0">
                <a:solidFill>
                  <a:schemeClr val="bg1"/>
                </a:solidFill>
                <a:latin typeface="Cooper Black" panose="0208090404030B020404" pitchFamily="18" charset="0"/>
              </a:rPr>
              <a:t>20-100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en-AU" sz="96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en-AU" sz="4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AU" sz="15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100</a:t>
            </a:r>
            <a:endParaRPr lang="en-AU" sz="15000" cap="all" spc="1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49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134" y="139794"/>
            <a:ext cx="7629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Do you remember? 4,7,9</a:t>
            </a:r>
            <a:endParaRPr lang="en-AU" sz="4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3" y="1762409"/>
            <a:ext cx="1205195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atin typeface="Cooper Black" panose="0208090404030B020404" pitchFamily="18" charset="0"/>
              </a:rPr>
              <a:t>In Japanese 4, 7 &amp; 9 have 2 different readings. </a:t>
            </a:r>
            <a:endParaRPr lang="en-AU" sz="3600" b="1" dirty="0" smtClean="0">
              <a:latin typeface="Cooper Black" panose="0208090404030B020404" pitchFamily="18" charset="0"/>
            </a:endParaRPr>
          </a:p>
          <a:p>
            <a:pPr algn="ctr"/>
            <a:endParaRPr lang="en-AU" sz="800" b="1" dirty="0">
              <a:latin typeface="Cooper Black" panose="0208090404030B020404" pitchFamily="18" charset="0"/>
            </a:endParaRPr>
          </a:p>
          <a:p>
            <a:r>
              <a:rPr lang="en-AU" sz="3600" b="1" dirty="0"/>
              <a:t>4 = </a:t>
            </a:r>
            <a:r>
              <a:rPr lang="en-AU" sz="3600" b="1" dirty="0" err="1">
                <a:solidFill>
                  <a:srgbClr val="FF9933"/>
                </a:solidFill>
              </a:rPr>
              <a:t>shi</a:t>
            </a:r>
            <a:r>
              <a:rPr lang="en-AU" sz="3600" b="1" dirty="0"/>
              <a:t> or yon</a:t>
            </a:r>
          </a:p>
          <a:p>
            <a:pPr lvl="0"/>
            <a:r>
              <a:rPr lang="en-AU" sz="3600" b="1" dirty="0"/>
              <a:t>7 = </a:t>
            </a:r>
            <a:r>
              <a:rPr lang="en-AU" sz="3600" b="1" dirty="0" err="1">
                <a:solidFill>
                  <a:srgbClr val="FF9933"/>
                </a:solidFill>
              </a:rPr>
              <a:t>shichi</a:t>
            </a:r>
            <a:r>
              <a:rPr lang="en-AU" sz="3600" b="1" dirty="0"/>
              <a:t> or nana</a:t>
            </a:r>
          </a:p>
          <a:p>
            <a:pPr lvl="0"/>
            <a:r>
              <a:rPr lang="en-AU" sz="3600" b="1" dirty="0"/>
              <a:t>9 = </a:t>
            </a:r>
            <a:r>
              <a:rPr lang="en-AU" sz="3600" b="1" dirty="0" err="1">
                <a:solidFill>
                  <a:srgbClr val="FF9933"/>
                </a:solidFill>
              </a:rPr>
              <a:t>ku</a:t>
            </a:r>
            <a:r>
              <a:rPr lang="en-AU" sz="3600" b="1" dirty="0">
                <a:solidFill>
                  <a:srgbClr val="FF9933"/>
                </a:solidFill>
              </a:rPr>
              <a:t> </a:t>
            </a:r>
            <a:r>
              <a:rPr lang="en-AU" sz="3600" b="1" dirty="0"/>
              <a:t>or </a:t>
            </a:r>
            <a:r>
              <a:rPr lang="en-AU" sz="3600" b="1" dirty="0" err="1"/>
              <a:t>kyuu</a:t>
            </a:r>
            <a:r>
              <a:rPr lang="en-AU" sz="3600" b="1" dirty="0"/>
              <a:t> (</a:t>
            </a:r>
            <a:r>
              <a:rPr lang="en-AU" sz="3600" b="1" dirty="0" err="1"/>
              <a:t>kyuu</a:t>
            </a:r>
            <a:r>
              <a:rPr lang="en-AU" sz="3600" b="1" dirty="0"/>
              <a:t> is pronounced like the English letter “Q</a:t>
            </a:r>
            <a:r>
              <a:rPr lang="en-AU" sz="3600" b="1" dirty="0" smtClean="0"/>
              <a:t>”)</a:t>
            </a:r>
          </a:p>
          <a:p>
            <a:pPr lvl="0"/>
            <a:endParaRPr lang="en-AU" sz="800" b="1" dirty="0"/>
          </a:p>
          <a:p>
            <a:pPr algn="ctr"/>
            <a:r>
              <a:rPr lang="en-AU" sz="3600" b="1" dirty="0"/>
              <a:t>We will use the first set of numbers for the numbers </a:t>
            </a:r>
            <a:r>
              <a:rPr lang="en-AU" sz="3600" b="1" dirty="0" smtClean="0"/>
              <a:t>1 </a:t>
            </a:r>
            <a:r>
              <a:rPr lang="en-AU" sz="3600" b="1" dirty="0"/>
              <a:t>to </a:t>
            </a:r>
            <a:r>
              <a:rPr lang="en-AU" sz="3600" b="1" dirty="0" smtClean="0"/>
              <a:t>10.  Then </a:t>
            </a:r>
            <a:r>
              <a:rPr lang="en-AU" sz="3600" b="1" dirty="0">
                <a:solidFill>
                  <a:srgbClr val="CC3300"/>
                </a:solidFill>
              </a:rPr>
              <a:t>yon</a:t>
            </a:r>
            <a:r>
              <a:rPr lang="en-AU" sz="3600" b="1" dirty="0"/>
              <a:t>, </a:t>
            </a:r>
            <a:r>
              <a:rPr lang="en-AU" sz="3600" b="1" dirty="0">
                <a:solidFill>
                  <a:srgbClr val="CC3300"/>
                </a:solidFill>
              </a:rPr>
              <a:t>nana </a:t>
            </a:r>
            <a:r>
              <a:rPr lang="en-AU" sz="3600" b="1" dirty="0"/>
              <a:t>and </a:t>
            </a:r>
            <a:r>
              <a:rPr lang="en-AU" sz="3600" b="1" dirty="0" err="1">
                <a:solidFill>
                  <a:srgbClr val="CC3300"/>
                </a:solidFill>
              </a:rPr>
              <a:t>kyuu</a:t>
            </a:r>
            <a:r>
              <a:rPr lang="en-AU" sz="3600" b="1" dirty="0"/>
              <a:t> for double-digit </a:t>
            </a:r>
            <a:r>
              <a:rPr lang="en-AU" sz="3600" b="1" dirty="0" smtClean="0"/>
              <a:t>numbers</a:t>
            </a:r>
          </a:p>
          <a:p>
            <a:pPr algn="ctr"/>
            <a:r>
              <a:rPr lang="en-AU" sz="3600" b="1" dirty="0" smtClean="0"/>
              <a:t> </a:t>
            </a:r>
            <a:r>
              <a:rPr lang="en-AU" sz="3600" b="1" dirty="0"/>
              <a:t>(numbers greater than 10)</a:t>
            </a:r>
          </a:p>
        </p:txBody>
      </p:sp>
    </p:spTree>
    <p:extLst>
      <p:ext uri="{BB962C8B-B14F-4D97-AF65-F5344CB8AC3E}">
        <p14:creationId xmlns:p14="http://schemas.microsoft.com/office/powerpoint/2010/main" val="395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487" y="15498"/>
            <a:ext cx="67413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8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how </a:t>
            </a:r>
            <a:r>
              <a:rPr lang="en-AU" sz="4800" cap="all" spc="100" dirty="0">
                <a:solidFill>
                  <a:srgbClr val="0070C0"/>
                </a:solidFill>
                <a:latin typeface="Cooper Black" panose="0208090404030B020404" pitchFamily="18" charset="0"/>
              </a:rPr>
              <a:t>to say </a:t>
            </a:r>
            <a:r>
              <a:rPr lang="en-AU" sz="6000" cap="all" spc="1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21-30</a:t>
            </a:r>
            <a:endParaRPr lang="en-AU" sz="6000" cap="all" spc="100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13578"/>
              </p:ext>
            </p:extLst>
          </p:nvPr>
        </p:nvGraphicFramePr>
        <p:xfrm>
          <a:off x="3674390" y="1148089"/>
          <a:ext cx="6213528" cy="56554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71176"/>
                <a:gridCol w="2071176"/>
                <a:gridCol w="2071176"/>
              </a:tblGrid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11-20</a:t>
                      </a:r>
                      <a:endParaRPr lang="en-AU" sz="24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process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/>
                        <a:t>romaji</a:t>
                      </a:r>
                      <a:endParaRPr lang="en-A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21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20+1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ni </a:t>
                      </a:r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ichi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22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20+2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23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20+3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24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20+4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25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20+5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26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20+6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27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20+7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28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20+8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29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20+9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ni </a:t>
                      </a:r>
                      <a:r>
                        <a:rPr lang="en-AU" sz="2800" b="1" dirty="0" err="1" smtClean="0"/>
                        <a:t>juu</a:t>
                      </a:r>
                      <a:r>
                        <a:rPr lang="en-AU" sz="2800" b="1" dirty="0" smtClean="0"/>
                        <a:t> </a:t>
                      </a:r>
                      <a:r>
                        <a:rPr lang="en-AU" sz="2800" b="1" dirty="0" err="1" smtClean="0"/>
                        <a:t>kyuu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30</a:t>
                      </a:r>
                      <a:endParaRPr lang="en-AU" sz="28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/>
                        <a:t>3x10</a:t>
                      </a:r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7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7228" y="-17078"/>
            <a:ext cx="75208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how </a:t>
            </a:r>
            <a:r>
              <a:rPr lang="en-AU" sz="4000" cap="all" spc="100" dirty="0">
                <a:solidFill>
                  <a:srgbClr val="0070C0"/>
                </a:solidFill>
                <a:latin typeface="Cooper Black" panose="0208090404030B020404" pitchFamily="18" charset="0"/>
              </a:rPr>
              <a:t>to say </a:t>
            </a:r>
            <a:r>
              <a:rPr lang="en-AU" sz="40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lots of ‘</a:t>
            </a:r>
            <a:r>
              <a:rPr lang="en-AU" sz="4800" cap="all" spc="1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10’</a:t>
            </a:r>
          </a:p>
          <a:p>
            <a:pPr lvl="0" algn="ctr"/>
            <a:r>
              <a:rPr lang="en-AU" sz="6000" cap="all" spc="1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40-100</a:t>
            </a:r>
            <a:endParaRPr lang="en-AU" sz="6000" cap="all" spc="100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17461"/>
              </p:ext>
            </p:extLst>
          </p:nvPr>
        </p:nvGraphicFramePr>
        <p:xfrm>
          <a:off x="3720884" y="1723188"/>
          <a:ext cx="6213528" cy="51207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71176"/>
                <a:gridCol w="2071176"/>
                <a:gridCol w="2071176"/>
              </a:tblGrid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dirty="0" smtClean="0"/>
                        <a:t>11-20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process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romaji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40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4x10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yon</a:t>
                      </a:r>
                      <a:r>
                        <a:rPr lang="en-AU" sz="3600" b="1" baseline="0" dirty="0" smtClean="0"/>
                        <a:t> </a:t>
                      </a:r>
                      <a:r>
                        <a:rPr lang="en-AU" sz="3600" b="1" baseline="0" dirty="0" err="1" smtClean="0"/>
                        <a:t>juu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50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5x10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60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6x10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70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7x10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80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8x10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9x10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100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100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hyaku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4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999" y="89779"/>
            <a:ext cx="88427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AU" sz="4400" cap="all" spc="1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Putting it all together</a:t>
            </a:r>
          </a:p>
          <a:p>
            <a:pPr lvl="0" algn="ctr"/>
            <a:r>
              <a:rPr lang="en-AU" sz="4400" cap="all" spc="1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Let’s Practice!</a:t>
            </a:r>
            <a:endParaRPr lang="en-AU" sz="4400" cap="all" spc="1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17350"/>
              </p:ext>
            </p:extLst>
          </p:nvPr>
        </p:nvGraphicFramePr>
        <p:xfrm>
          <a:off x="3162943" y="1632388"/>
          <a:ext cx="7840854" cy="51207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13618"/>
                <a:gridCol w="2613618"/>
                <a:gridCol w="2613618"/>
              </a:tblGrid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numbers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process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romaji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46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4x10+6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yon</a:t>
                      </a:r>
                      <a:r>
                        <a:rPr lang="en-AU" sz="3600" b="1" baseline="0" dirty="0" smtClean="0"/>
                        <a:t> </a:t>
                      </a:r>
                      <a:r>
                        <a:rPr lang="en-AU" sz="3600" b="1" baseline="0" dirty="0" err="1" smtClean="0"/>
                        <a:t>juu</a:t>
                      </a:r>
                      <a:r>
                        <a:rPr lang="en-AU" sz="3600" b="1" baseline="0" dirty="0" smtClean="0"/>
                        <a:t> </a:t>
                      </a:r>
                      <a:r>
                        <a:rPr lang="en-AU" sz="3600" b="1" baseline="0" dirty="0" err="1" smtClean="0"/>
                        <a:t>roku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53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5x10+3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67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6x10+7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71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7x10+1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88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8x10+8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94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9x10+4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69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99</a:t>
                      </a:r>
                      <a:endParaRPr lang="en-AU" sz="3600" b="1" dirty="0"/>
                    </a:p>
                  </a:txBody>
                  <a:tcPr marT="45727" marB="45727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 smtClean="0"/>
                        <a:t>9x10+9</a:t>
                      </a:r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14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69&quot;/&gt;&lt;/object&gt;&lt;object type=&quot;3&quot; unique_id=&quot;10579&quot;&gt;&lt;property id=&quot;20148&quot; value=&quot;5&quot;/&gt;&lt;property id=&quot;20300&quot; value=&quot;Slide 10&quot;/&gt;&lt;property id=&quot;20307&quot; value=&quot;274&quot;/&gt;&lt;/object&gt;&lt;object type=&quot;3&quot; unique_id=&quot;10580&quot;&gt;&lt;property id=&quot;20148&quot; value=&quot;5&quot;/&gt;&lt;property id=&quot;20300&quot; value=&quot;Slide 11&quot;/&gt;&lt;property id=&quot;20307&quot; value=&quot;276&quot;/&gt;&lt;/object&gt;&lt;object type=&quot;3&quot; unique_id=&quot;19918&quot;&gt;&lt;property id=&quot;20148&quot; value=&quot;5&quot;/&gt;&lt;property id=&quot;20300&quot; value=&quot;Slide 12&quot;/&gt;&lt;property id=&quot;20307&quot; value=&quot;280&quot;/&gt;&lt;/object&gt;&lt;object type=&quot;3&quot; unique_id=&quot;20011&quot;&gt;&lt;property id=&quot;20148&quot; value=&quot;5&quot;/&gt;&lt;property id=&quot;20300&quot; value=&quot;Slide 5&quot;/&gt;&lt;property id=&quot;20307&quot; value=&quot;282&quot;/&gt;&lt;/object&gt;&lt;object type=&quot;3&quot; unique_id=&quot;20211&quot;&gt;&lt;property id=&quot;20148&quot; value=&quot;5&quot;/&gt;&lt;property id=&quot;20300&quot; value=&quot;Slide 2&quot;/&gt;&lt;property id=&quot;20307&quot; value=&quot;285&quot;/&gt;&lt;/object&gt;&lt;object type=&quot;3&quot; unique_id=&quot;20213&quot;&gt;&lt;property id=&quot;20148&quot; value=&quot;5&quot;/&gt;&lt;property id=&quot;20300&quot; value=&quot;Slide 3&quot;/&gt;&lt;property id=&quot;20307&quot; value=&quot;286&quot;/&gt;&lt;/object&gt;&lt;object type=&quot;3&quot; unique_id=&quot;20424&quot;&gt;&lt;property id=&quot;20148&quot; value=&quot;5&quot;/&gt;&lt;property id=&quot;20300&quot; value=&quot;Slide 4&quot;/&gt;&lt;property id=&quot;20307&quot; value=&quot;287&quot;/&gt;&lt;/object&gt;&lt;object type=&quot;3&quot; unique_id=&quot;20745&quot;&gt;&lt;property id=&quot;20148&quot; value=&quot;5&quot;/&gt;&lt;property id=&quot;20300&quot; value=&quot;Slide 7&quot;/&gt;&lt;property id=&quot;20307&quot; value=&quot;289&quot;/&gt;&lt;/object&gt;&lt;object type=&quot;3&quot; unique_id=&quot;20746&quot;&gt;&lt;property id=&quot;20148&quot; value=&quot;5&quot;/&gt;&lt;property id=&quot;20300&quot; value=&quot;Slide 8&quot;/&gt;&lt;property id=&quot;20307&quot; value=&quot;290&quot;/&gt;&lt;/object&gt;&lt;object type=&quot;3&quot; unique_id=&quot;20958&quot;&gt;&lt;property id=&quot;20148&quot; value=&quot;5&quot;/&gt;&lt;property id=&quot;20300&quot; value=&quot;Slide 9&quot;/&gt;&lt;property id=&quot;20307&quot; value=&quot;291&quot;/&gt;&lt;/object&gt;&lt;object type=&quot;3&quot; unique_id=&quot;21095&quot;&gt;&lt;property id=&quot;20148&quot; value=&quot;5&quot;/&gt;&lt;property id=&quot;20300&quot; value=&quot;Slide 13&quot;/&gt;&lt;property id=&quot;20307&quot; value=&quot;292&quot;/&gt;&lt;/object&gt;&lt;object type=&quot;3&quot; unique_id=&quot;21187&quot;&gt;&lt;property id=&quot;20148&quot; value=&quot;5&quot;/&gt;&lt;property id=&quot;20300&quot; value=&quot;Slide 14&quot;/&gt;&lt;property id=&quot;20307&quot; value=&quot;293&quot;/&gt;&lt;/object&gt;&lt;object type=&quot;3&quot; unique_id=&quot;21653&quot;&gt;&lt;property id=&quot;20148&quot; value=&quot;5&quot;/&gt;&lt;property id=&quot;20300&quot; value=&quot;Slide 6&quot;/&gt;&lt;property id=&quot;20307&quot; value=&quot;294&quot;/&gt;&lt;/object&gt;&lt;object type=&quot;3&quot; unique_id=&quot;21835&quot;&gt;&lt;property id=&quot;20148&quot; value=&quot;5&quot;/&gt;&lt;property id=&quot;20300&quot; value=&quot;Slide 1&quot;/&gt;&lt;property id=&quot;20307&quot; value=&quot;295&quot;/&gt;&lt;/object&gt;&lt;object type=&quot;3&quot; unique_id=&quot;21891&quot;&gt;&lt;property id=&quot;20148&quot; value=&quot;5&quot;/&gt;&lt;property id=&quot;20300&quot; value=&quot;Slide 15&quot;/&gt;&lt;property id=&quot;20307&quot; value=&quot;296&quot;/&gt;&lt;/object&gt;&lt;object type=&quot;3&quot; unique_id=&quot;21987&quot;&gt;&lt;property id=&quot;20148&quot; value=&quot;5&quot;/&gt;&lt;property id=&quot;20300&quot; value=&quot;Slide 16&quot;/&gt;&lt;property id=&quot;20307&quot; value=&quot;297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735</Words>
  <Application>Microsoft Office PowerPoint</Application>
  <PresentationFormat>Widescreen</PresentationFormat>
  <Paragraphs>333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Kozuka Gothic Pr6N H</vt:lpstr>
      <vt:lpstr>맑은 고딕</vt:lpstr>
      <vt:lpstr>MS Mincho</vt:lpstr>
      <vt:lpstr>ＭＳ Ｐゴシック</vt:lpstr>
      <vt:lpstr>PMingLiU</vt:lpstr>
      <vt:lpstr>SimSun</vt:lpstr>
      <vt:lpstr>Arial</vt:lpstr>
      <vt:lpstr>Calibri</vt:lpstr>
      <vt:lpstr>Calibri Light</vt:lpstr>
      <vt:lpstr>Comic Sans MS</vt:lpstr>
      <vt:lpstr>Cooper Black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SAIKI GREENE, Miki</dc:creator>
  <cp:lastModifiedBy>Inge Foley</cp:lastModifiedBy>
  <cp:revision>84</cp:revision>
  <dcterms:created xsi:type="dcterms:W3CDTF">2016-04-26T04:52:32Z</dcterms:created>
  <dcterms:modified xsi:type="dcterms:W3CDTF">2018-01-26T03:58:33Z</dcterms:modified>
</cp:coreProperties>
</file>