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fumira.jp/cut/setubun/file1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AU" altLang="ja-JP" sz="8000" dirty="0" smtClean="0"/>
              <a:t>SETSUBUN</a:t>
            </a:r>
            <a:endParaRPr kumimoji="1" lang="ja-JP" alt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919512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000" dirty="0" smtClean="0"/>
              <a:t>せつぶん</a:t>
            </a:r>
            <a:endParaRPr kumimoji="1" lang="ja-JP" altLang="en-US" sz="6000" dirty="0"/>
          </a:p>
        </p:txBody>
      </p:sp>
      <p:pic>
        <p:nvPicPr>
          <p:cNvPr id="4" name="Picture 3" descr="6a0112796f38d028a40148c84c9b78970c-800w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681"/>
            <a:ext cx="3200400" cy="398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Content Placeholder 4" descr="JEF_04517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26" r="-5626"/>
          <a:stretch>
            <a:fillRect/>
          </a:stretch>
        </p:blipFill>
        <p:spPr>
          <a:xfrm>
            <a:off x="-167112" y="2941637"/>
            <a:ext cx="6508377" cy="3752245"/>
          </a:xfrm>
        </p:spPr>
      </p:pic>
      <p:pic>
        <p:nvPicPr>
          <p:cNvPr id="4" name="Picture 3" descr="ss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885" y="249106"/>
            <a:ext cx="3348419" cy="5050075"/>
          </a:xfrm>
          <a:prstGeom prst="rect">
            <a:avLst/>
          </a:prstGeom>
        </p:spPr>
      </p:pic>
      <p:pic>
        <p:nvPicPr>
          <p:cNvPr id="6" name="Picture 5" descr="dd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052" y="143321"/>
            <a:ext cx="2527522" cy="279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4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Content Placeholder 3" descr="09_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2" r="-4072"/>
          <a:stretch>
            <a:fillRect/>
          </a:stretch>
        </p:blipFill>
        <p:spPr>
          <a:xfrm>
            <a:off x="3891178" y="178168"/>
            <a:ext cx="5252822" cy="3160843"/>
          </a:xfrm>
        </p:spPr>
      </p:pic>
      <p:pic>
        <p:nvPicPr>
          <p:cNvPr id="5" name="Picture 4" descr="JF7_1066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06" y="3529049"/>
            <a:ext cx="4709241" cy="3134262"/>
          </a:xfrm>
          <a:prstGeom prst="rect">
            <a:avLst/>
          </a:prstGeom>
        </p:spPr>
      </p:pic>
      <p:pic>
        <p:nvPicPr>
          <p:cNvPr id="6" name="Picture 5" descr="setsubun-mamemaki-ehomaki-grilled-sardine-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835" y="3745129"/>
            <a:ext cx="3856739" cy="2725443"/>
          </a:xfrm>
          <a:prstGeom prst="rect">
            <a:avLst/>
          </a:prstGeom>
        </p:spPr>
      </p:pic>
      <p:pic>
        <p:nvPicPr>
          <p:cNvPr id="7" name="Picture 6" descr="setsubun-home-2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168"/>
            <a:ext cx="2987262" cy="298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7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kumimoji="1" lang="en-AU" altLang="ja-JP" sz="4400" dirty="0" smtClean="0"/>
              <a:t>All About </a:t>
            </a:r>
            <a:r>
              <a:rPr kumimoji="1" lang="en-AU" altLang="ja-JP" sz="4400" dirty="0" err="1" smtClean="0"/>
              <a:t>Setsubun</a:t>
            </a:r>
            <a:endParaRPr kumimoji="1" lang="ja-JP" alt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1812"/>
            <a:ext cx="8304680" cy="3916363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 </a:t>
            </a:r>
            <a:r>
              <a:rPr kumimoji="1" lang="en-US" altLang="ja-JP" sz="3200" dirty="0" err="1" smtClean="0"/>
              <a:t>Setsubun</a:t>
            </a:r>
            <a:r>
              <a:rPr kumimoji="1" lang="en-US" altLang="ja-JP" sz="3200" dirty="0" smtClean="0"/>
              <a:t> is a festival held </a:t>
            </a:r>
            <a:r>
              <a:rPr lang="en-US" altLang="ja-JP" sz="3200" dirty="0" smtClean="0"/>
              <a:t>every year in Japan on the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of February.</a:t>
            </a:r>
          </a:p>
          <a:p>
            <a:r>
              <a:rPr kumimoji="1" lang="en-US" altLang="ja-JP" sz="3200" dirty="0" err="1" smtClean="0"/>
              <a:t>Setsubun</a:t>
            </a:r>
            <a:r>
              <a:rPr kumimoji="1" lang="en-US" altLang="ja-JP" sz="3200" dirty="0" smtClean="0"/>
              <a:t> marks the changing of the seasons and signifies the bringing of good fortune and good luck to families all over Japan</a:t>
            </a:r>
            <a:endParaRPr kumimoji="1" lang="ja-JP" altLang="en-US" sz="3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576" y="4679352"/>
            <a:ext cx="2117645" cy="211764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31" y="4679352"/>
            <a:ext cx="2117645" cy="2117645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675" y="5092463"/>
            <a:ext cx="1649256" cy="164925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19" y="5092463"/>
            <a:ext cx="1649256" cy="1649256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8" y="5416493"/>
            <a:ext cx="1325226" cy="13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2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6972"/>
            <a:ext cx="6508377" cy="1143000"/>
          </a:xfrm>
        </p:spPr>
        <p:txBody>
          <a:bodyPr/>
          <a:lstStyle/>
          <a:p>
            <a:r>
              <a:rPr kumimoji="1" lang="en-AU" altLang="ja-JP" dirty="0" smtClean="0"/>
              <a:t>All About </a:t>
            </a:r>
            <a:r>
              <a:rPr kumimoji="1"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16087"/>
            <a:ext cx="8197040" cy="3916363"/>
          </a:xfrm>
        </p:spPr>
        <p:txBody>
          <a:bodyPr>
            <a:normAutofit/>
          </a:bodyPr>
          <a:lstStyle/>
          <a:p>
            <a:r>
              <a:rPr kumimoji="1" lang="en-AU" altLang="ja-JP" sz="3200" dirty="0" smtClean="0"/>
              <a:t>On the night of </a:t>
            </a:r>
            <a:r>
              <a:rPr kumimoji="1" lang="en-AU" altLang="ja-JP" sz="3200" dirty="0" err="1" smtClean="0"/>
              <a:t>Setsubun</a:t>
            </a:r>
            <a:r>
              <a:rPr kumimoji="1" lang="en-AU" altLang="ja-JP" sz="3200" dirty="0" smtClean="0"/>
              <a:t>, families all over Japan do a ‘</a:t>
            </a:r>
            <a:r>
              <a:rPr kumimoji="1" lang="en-AU" altLang="ja-JP" sz="3200" dirty="0" err="1" smtClean="0"/>
              <a:t>mame-maki</a:t>
            </a:r>
            <a:r>
              <a:rPr kumimoji="1" lang="en-AU" altLang="ja-JP" sz="3200" dirty="0" smtClean="0"/>
              <a:t>’ which is literally a bean throwing festival</a:t>
            </a:r>
            <a:endParaRPr kumimoji="1" lang="ja-JP" altLang="en-US" sz="3200" dirty="0"/>
          </a:p>
        </p:txBody>
      </p:sp>
      <p:pic>
        <p:nvPicPr>
          <p:cNvPr id="4" name="Picture 3" descr="3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840" y="3572649"/>
            <a:ext cx="3085628" cy="308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7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496"/>
            <a:ext cx="6508377" cy="1143000"/>
          </a:xfrm>
        </p:spPr>
        <p:txBody>
          <a:bodyPr/>
          <a:lstStyle/>
          <a:p>
            <a:r>
              <a:rPr lang="en-AU" altLang="ja-JP" dirty="0" smtClean="0"/>
              <a:t>All About </a:t>
            </a:r>
            <a:r>
              <a:rPr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4562"/>
            <a:ext cx="8326208" cy="3916363"/>
          </a:xfrm>
        </p:spPr>
        <p:txBody>
          <a:bodyPr>
            <a:normAutofit/>
          </a:bodyPr>
          <a:lstStyle/>
          <a:p>
            <a:r>
              <a:rPr kumimoji="1" lang="en-AU" altLang="ja-JP" sz="3200" dirty="0" smtClean="0"/>
              <a:t>A wooden measuring cup is filled with roasted soybeans and the beans are thrown either out the door or at a family member wearing an </a:t>
            </a:r>
            <a:r>
              <a:rPr kumimoji="1" lang="en-AU" altLang="ja-JP" sz="3200" dirty="0" err="1" smtClean="0"/>
              <a:t>oni</a:t>
            </a:r>
            <a:r>
              <a:rPr kumimoji="1" lang="en-AU" altLang="ja-JP" sz="3200" dirty="0" smtClean="0"/>
              <a:t> (demon) mask</a:t>
            </a:r>
            <a:endParaRPr kumimoji="1" lang="ja-JP" altLang="en-US" sz="3200" dirty="0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32557"/>
            <a:ext cx="3087262" cy="2725443"/>
          </a:xfrm>
          <a:prstGeom prst="rect">
            <a:avLst/>
          </a:prstGeom>
        </p:spPr>
      </p:pic>
      <p:pic>
        <p:nvPicPr>
          <p:cNvPr id="5" name="Picture 4" descr="ph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385" y="4132557"/>
            <a:ext cx="3087262" cy="272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2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1544"/>
            <a:ext cx="6508377" cy="1143000"/>
          </a:xfrm>
        </p:spPr>
        <p:txBody>
          <a:bodyPr/>
          <a:lstStyle/>
          <a:p>
            <a:r>
              <a:rPr kumimoji="1" lang="en-AU" altLang="ja-JP" dirty="0" smtClean="0"/>
              <a:t>All About </a:t>
            </a:r>
            <a:r>
              <a:rPr kumimoji="1"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1708"/>
            <a:ext cx="8197040" cy="4584556"/>
          </a:xfrm>
        </p:spPr>
        <p:txBody>
          <a:bodyPr>
            <a:normAutofit/>
          </a:bodyPr>
          <a:lstStyle/>
          <a:p>
            <a:r>
              <a:rPr kumimoji="1" lang="en-AU" altLang="ja-JP" sz="3200" dirty="0" smtClean="0"/>
              <a:t>As people throw the beans they yell:</a:t>
            </a:r>
          </a:p>
          <a:p>
            <a:pPr marL="0" indent="0" algn="ctr">
              <a:buNone/>
            </a:pPr>
            <a:r>
              <a:rPr lang="ja-JP" altLang="en-US" sz="4400" dirty="0" smtClean="0"/>
              <a:t>‘おにはそと、ふくはうち’</a:t>
            </a:r>
            <a:endParaRPr lang="en-AU" altLang="ja-JP" sz="4400" dirty="0" smtClean="0"/>
          </a:p>
          <a:p>
            <a:r>
              <a:rPr kumimoji="1" lang="en-AU" altLang="ja-JP" sz="3200" dirty="0" smtClean="0"/>
              <a:t>This means ‘out with the demons, in with the (good) fortune’</a:t>
            </a:r>
          </a:p>
          <a:p>
            <a:r>
              <a:rPr lang="en-AU" altLang="ja-JP" sz="3200" dirty="0" smtClean="0"/>
              <a:t>Japanese people sometimes attend a bean throwing ceremony at their local temple or shrine too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3261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kumimoji="1" lang="en-AU" altLang="ja-JP" dirty="0" smtClean="0"/>
              <a:t>All About </a:t>
            </a:r>
            <a:r>
              <a:rPr kumimoji="1"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3039"/>
            <a:ext cx="8369264" cy="3916363"/>
          </a:xfrm>
        </p:spPr>
        <p:txBody>
          <a:bodyPr>
            <a:normAutofit/>
          </a:bodyPr>
          <a:lstStyle/>
          <a:p>
            <a:r>
              <a:rPr kumimoji="1" lang="en-AU" altLang="ja-JP" sz="3200" dirty="0" smtClean="0"/>
              <a:t>The </a:t>
            </a:r>
            <a:r>
              <a:rPr kumimoji="1" lang="en-AU" altLang="ja-JP" sz="3200" dirty="0" err="1" smtClean="0"/>
              <a:t>Setsubun</a:t>
            </a:r>
            <a:r>
              <a:rPr kumimoji="1" lang="en-AU" altLang="ja-JP" sz="3200" dirty="0" smtClean="0"/>
              <a:t> festival hopes to drive out the demons, bad spirits and misfortunes of the families and community</a:t>
            </a:r>
          </a:p>
          <a:p>
            <a:r>
              <a:rPr lang="en-AU" altLang="ja-JP" sz="3200" dirty="0" err="1" smtClean="0"/>
              <a:t>Setsubun</a:t>
            </a:r>
            <a:r>
              <a:rPr lang="en-AU" altLang="ja-JP" sz="3200" dirty="0" smtClean="0"/>
              <a:t> hopes to bring good luck, good fortune and happiness to people all over Japan</a:t>
            </a:r>
            <a:endParaRPr kumimoji="1" lang="ja-JP" altLang="en-US" sz="3200" dirty="0"/>
          </a:p>
        </p:txBody>
      </p:sp>
      <p:pic>
        <p:nvPicPr>
          <p:cNvPr id="4" name="Picture 3" descr="13273153359801320705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448" y="4703970"/>
            <a:ext cx="5016015" cy="205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02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kumimoji="1" lang="en-AU" altLang="ja-JP" dirty="0" smtClean="0"/>
              <a:t>All About </a:t>
            </a:r>
            <a:r>
              <a:rPr kumimoji="1"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8468"/>
            <a:ext cx="8369264" cy="3916363"/>
          </a:xfrm>
        </p:spPr>
        <p:txBody>
          <a:bodyPr>
            <a:normAutofit/>
          </a:bodyPr>
          <a:lstStyle/>
          <a:p>
            <a:r>
              <a:rPr kumimoji="1" lang="en-AU" altLang="ja-JP" sz="3200" dirty="0" smtClean="0"/>
              <a:t>There is also a special type of sushi that is eaten at </a:t>
            </a:r>
            <a:r>
              <a:rPr kumimoji="1" lang="en-AU" altLang="ja-JP" sz="3200" dirty="0" err="1" smtClean="0"/>
              <a:t>Setsubun</a:t>
            </a:r>
            <a:r>
              <a:rPr kumimoji="1" lang="en-AU" altLang="ja-JP" sz="3200" dirty="0" smtClean="0"/>
              <a:t>. It sushi is long and uncut and is called</a:t>
            </a:r>
          </a:p>
          <a:p>
            <a:pPr marL="0" indent="0" algn="ctr">
              <a:buNone/>
            </a:pPr>
            <a:r>
              <a:rPr lang="ja-JP" altLang="en-US" sz="4400" dirty="0" smtClean="0"/>
              <a:t>‘えほうまき’</a:t>
            </a:r>
            <a:endParaRPr kumimoji="1" lang="ja-JP" altLang="en-US" sz="4400" dirty="0"/>
          </a:p>
        </p:txBody>
      </p:sp>
      <p:pic>
        <p:nvPicPr>
          <p:cNvPr id="4" name="Picture 3" descr="http://hiraganamama.files.wordpress.com/2011/01/marukaburi-1.gif?w=490&amp;h=4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2" y="3990495"/>
            <a:ext cx="249289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1" t="3560" b="4056"/>
          <a:stretch/>
        </p:blipFill>
        <p:spPr>
          <a:xfrm>
            <a:off x="6010850" y="3990495"/>
            <a:ext cx="3133150" cy="269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1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6972"/>
            <a:ext cx="6508377" cy="1143000"/>
          </a:xfrm>
        </p:spPr>
        <p:txBody>
          <a:bodyPr/>
          <a:lstStyle/>
          <a:p>
            <a:r>
              <a:rPr lang="en-AU" altLang="ja-JP" dirty="0" smtClean="0"/>
              <a:t>All About </a:t>
            </a:r>
            <a:r>
              <a:rPr lang="en-AU" altLang="ja-JP" dirty="0" err="1" smtClean="0"/>
              <a:t>Setsubun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5895"/>
            <a:ext cx="8304680" cy="3916363"/>
          </a:xfrm>
        </p:spPr>
        <p:txBody>
          <a:bodyPr>
            <a:normAutofit fontScale="92500" lnSpcReduction="20000"/>
          </a:bodyPr>
          <a:lstStyle/>
          <a:p>
            <a:r>
              <a:rPr lang="en-AU" altLang="ja-JP" sz="3200" dirty="0"/>
              <a:t> </a:t>
            </a:r>
            <a:r>
              <a:rPr lang="en-AU" altLang="ja-JP" sz="3200" dirty="0" smtClean="0"/>
              <a:t>It </a:t>
            </a:r>
            <a:r>
              <a:rPr lang="en-AU" altLang="ja-JP" sz="3200" dirty="0"/>
              <a:t>must contain seven ingredients, because seven is a lucky number.</a:t>
            </a:r>
          </a:p>
          <a:p>
            <a:r>
              <a:rPr lang="en-AU" altLang="ja-JP" sz="3200" dirty="0"/>
              <a:t> </a:t>
            </a:r>
            <a:r>
              <a:rPr lang="en-AU" altLang="ja-JP" sz="3200" dirty="0" smtClean="0"/>
              <a:t>It </a:t>
            </a:r>
            <a:r>
              <a:rPr lang="en-AU" altLang="ja-JP" sz="3200" dirty="0"/>
              <a:t>must not be cut, because it might cut (off) your luck. </a:t>
            </a:r>
          </a:p>
          <a:p>
            <a:r>
              <a:rPr lang="en-AU" altLang="ja-JP" sz="3200" dirty="0"/>
              <a:t> </a:t>
            </a:r>
            <a:r>
              <a:rPr lang="en-AU" altLang="ja-JP" sz="3200" dirty="0" smtClean="0"/>
              <a:t>You </a:t>
            </a:r>
            <a:r>
              <a:rPr lang="en-AU" altLang="ja-JP" sz="3200" dirty="0"/>
              <a:t>have to eat it while facing the lucky direction, which changes every year! </a:t>
            </a:r>
          </a:p>
          <a:p>
            <a:r>
              <a:rPr lang="en-AU" altLang="ja-JP" sz="3200" dirty="0"/>
              <a:t> </a:t>
            </a:r>
            <a:r>
              <a:rPr lang="en-AU" altLang="ja-JP" sz="3200" dirty="0" smtClean="0"/>
              <a:t>You </a:t>
            </a:r>
            <a:r>
              <a:rPr lang="en-AU" altLang="ja-JP" sz="3200" dirty="0"/>
              <a:t>must eat the whole roll in total </a:t>
            </a:r>
            <a:r>
              <a:rPr lang="en-AU" altLang="ja-JP" sz="3200" dirty="0" smtClean="0"/>
              <a:t>silence</a:t>
            </a:r>
            <a:r>
              <a:rPr lang="en-AU" altLang="ja-JP" sz="3200" dirty="0"/>
              <a:t>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553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5" y="495046"/>
            <a:ext cx="3491655" cy="56311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42" y="3288378"/>
            <a:ext cx="5033834" cy="3358782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64" y="215237"/>
            <a:ext cx="4693512" cy="288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6968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66</TotalTime>
  <Words>292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メイリオ</vt:lpstr>
      <vt:lpstr>Century Gothic</vt:lpstr>
      <vt:lpstr>Wingdings 2</vt:lpstr>
      <vt:lpstr>Plaza</vt:lpstr>
      <vt:lpstr>SETSUBUN</vt:lpstr>
      <vt:lpstr>All About Setsubun</vt:lpstr>
      <vt:lpstr>All About Setsubun</vt:lpstr>
      <vt:lpstr>All About Setsubun</vt:lpstr>
      <vt:lpstr>All About Setsubun</vt:lpstr>
      <vt:lpstr>All About Setsubun</vt:lpstr>
      <vt:lpstr>All About Setsubun</vt:lpstr>
      <vt:lpstr>All About Setsubun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SETSUBUN</dc:title>
  <dc:creator>Emma Snook</dc:creator>
  <cp:lastModifiedBy>billinge</cp:lastModifiedBy>
  <cp:revision>8</cp:revision>
  <dcterms:created xsi:type="dcterms:W3CDTF">2013-07-29T11:28:26Z</dcterms:created>
  <dcterms:modified xsi:type="dcterms:W3CDTF">2013-11-02T04:25:50Z</dcterms:modified>
</cp:coreProperties>
</file>