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1" r:id="rId4"/>
    <p:sldId id="258" r:id="rId5"/>
    <p:sldId id="262" r:id="rId6"/>
    <p:sldId id="263" r:id="rId7"/>
    <p:sldId id="265" r:id="rId8"/>
    <p:sldId id="267" r:id="rId9"/>
    <p:sldId id="264" r:id="rId10"/>
    <p:sldId id="283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9" r:id="rId21"/>
    <p:sldId id="282" r:id="rId22"/>
    <p:sldId id="281" r:id="rId23"/>
    <p:sldId id="280" r:id="rId24"/>
    <p:sldId id="284" r:id="rId25"/>
    <p:sldId id="275" r:id="rId26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87232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BD536-0F7F-4685-A9AF-4971E9D6DDBF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5A57B-1843-4A70-98E2-ED56595E2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61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--tD5ZRWUc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youtu.be/Pc86Xg2MX-U" TargetMode="External"/><Relationship Id="rId4" Type="http://schemas.openxmlformats.org/officeDocument/2006/relationships/hyperlink" Target="http://youtu.be/OS9QtmnI39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http://www.genkienglish.net/genkijapan/tellingthetimeinjapanese.htm</a:t>
            </a:r>
          </a:p>
          <a:p>
            <a:r>
              <a:rPr lang="en-AU" dirty="0" smtClean="0"/>
              <a:t>http://thejapanesepage.com/vocabulary/tell_time_in_Japanese</a:t>
            </a:r>
          </a:p>
          <a:p>
            <a:endParaRPr lang="en-AU" dirty="0" smtClean="0"/>
          </a:p>
          <a:p>
            <a:r>
              <a:rPr lang="en-AU" dirty="0" smtClean="0"/>
              <a:t>https://www.youtube.com/watch?v=F--tD5ZRWUc  The Japan Shop</a:t>
            </a:r>
            <a:br>
              <a:rPr lang="en-AU" dirty="0" smtClean="0"/>
            </a:br>
            <a:r>
              <a:rPr lang="en-AU" dirty="0" smtClean="0"/>
              <a:t>https://www.youtube.com/watch?v=OS9QtmnI39k   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A57B-1843-4A70-98E2-ED56595E2C9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014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http://www.ajalt.org/sfyj/index.html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A57B-1843-4A70-98E2-ED56595E2C9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36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http://www.ajalt.org/sfyj/index.html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A57B-1843-4A70-98E2-ED56595E2C9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693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五時十三分前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A57B-1843-4A70-98E2-ED56595E2C92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93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五時十三分前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A57B-1843-4A70-98E2-ED56595E2C9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93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五時十三分前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A57B-1843-4A70-98E2-ED56595E2C9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93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http://youtu.be/F--tD5ZRWUc</a:t>
            </a:r>
            <a:r>
              <a:rPr lang="en-A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hlinkClick r:id="rId4"/>
              </a:rPr>
              <a:t>http://youtu.be/OS9QtmnI39k</a:t>
            </a:r>
            <a:r>
              <a:rPr lang="en-A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hlinkClick r:id="rId5"/>
              </a:rPr>
              <a:t>http://youtu.be/Pc86Xg2MX-U</a:t>
            </a:r>
            <a:r>
              <a:rPr lang="en-AU" dirty="0" smtClean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5A57B-1843-4A70-98E2-ED56595E2C9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3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2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314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35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54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1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64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043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68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50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35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3891-CE8C-4D15-B66D-9086B3209D81}" type="datetimeFigureOut">
              <a:rPr lang="en-AU" smtClean="0"/>
              <a:t>5/12/2014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150B-65BA-463E-86B5-386A6588BD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9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kienglish.net/genkijapan/tellingthetimeinjapanese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http://thejapanesepage.com/vocabulary/tell_time_in_Japane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Pc86Xg2MX-U" TargetMode="External"/><Relationship Id="rId3" Type="http://schemas.openxmlformats.org/officeDocument/2006/relationships/hyperlink" Target="http://youtu.be/F--tD5ZRWUc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youtu.be/OS9QtmnI39k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eacherled.com/resources/clockspin/clockspinload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enkienglish.net/genkijapan/tellingthetimeinjapanese.ht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jalt.org/sfyj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780" y="94716"/>
            <a:ext cx="7772400" cy="117404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Telling the Time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32520" y="1947897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AU" dirty="0" smtClean="0"/>
              <a:t>Go to </a:t>
            </a:r>
            <a:r>
              <a:rPr lang="en-AU" dirty="0" smtClean="0">
                <a:hlinkClick r:id="rId3"/>
              </a:rPr>
              <a:t>http://www.genkienglish.net/genkijapan/tellingthetimeinjapanese.htm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Read the notes then do the </a:t>
            </a:r>
            <a:br>
              <a:rPr lang="en-AU" dirty="0" smtClean="0"/>
            </a:br>
            <a:r>
              <a:rPr lang="en-AU" dirty="0" smtClean="0"/>
              <a:t>What Time is it ? Quiz!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(</a:t>
            </a:r>
            <a:r>
              <a:rPr lang="en-AU" i="1" dirty="0" smtClean="0"/>
              <a:t>Practice the hours</a:t>
            </a:r>
            <a:r>
              <a:rPr lang="en-AU" dirty="0" smtClean="0"/>
              <a:t>)</a:t>
            </a:r>
            <a:br>
              <a:rPr lang="en-AU" dirty="0" smtClean="0"/>
            </a:br>
            <a:r>
              <a:rPr lang="en-AU" sz="2000" dirty="0" smtClean="0"/>
              <a:t> </a:t>
            </a:r>
            <a:r>
              <a:rPr lang="en-AU" sz="2000" b="1" dirty="0" smtClean="0">
                <a:solidFill>
                  <a:srgbClr val="FF0000"/>
                </a:solidFill>
              </a:rPr>
              <a:t>Number </a:t>
            </a:r>
            <a:r>
              <a:rPr lang="en-AU" sz="2000" b="1" dirty="0" smtClean="0"/>
              <a:t>+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じ</a:t>
            </a:r>
            <a:r>
              <a:rPr lang="ja-JP" altLang="en-US" sz="2000" b="1" dirty="0" smtClean="0"/>
              <a:t>　　</a:t>
            </a:r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時）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marL="342900" indent="-342900">
              <a:buAutoNum type="arabicParenR"/>
            </a:pPr>
            <a:r>
              <a:rPr lang="en-AU" dirty="0" smtClean="0"/>
              <a:t>WATCH the video </a:t>
            </a:r>
            <a:endParaRPr lang="en-AU" dirty="0" smtClean="0"/>
          </a:p>
          <a:p>
            <a:r>
              <a:rPr lang="en-AU" dirty="0" smtClean="0">
                <a:hlinkClick r:id="rId4"/>
              </a:rPr>
              <a:t>http</a:t>
            </a:r>
            <a:r>
              <a:rPr lang="en-AU" dirty="0" smtClean="0">
                <a:hlinkClick r:id="rId4"/>
              </a:rPr>
              <a:t>://thejapanesepage.com/vocabulary/tell_time_in_Japanese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1600" b="1" i="1" dirty="0" smtClean="0"/>
              <a:t>Minutes past the hour:- </a:t>
            </a:r>
            <a:r>
              <a:rPr lang="en-AU" sz="2000" dirty="0" smtClean="0">
                <a:solidFill>
                  <a:srgbClr val="FF0000"/>
                </a:solidFill>
              </a:rPr>
              <a:t>Number</a:t>
            </a:r>
            <a:r>
              <a:rPr lang="en-AU" sz="2000" b="1" dirty="0" smtClean="0"/>
              <a:t>+</a:t>
            </a:r>
            <a:r>
              <a:rPr lang="ja-JP" altLang="en-US" sz="2000" dirty="0" smtClean="0">
                <a:solidFill>
                  <a:srgbClr val="FF0000"/>
                </a:solidFill>
              </a:rPr>
              <a:t>じ </a:t>
            </a:r>
            <a:r>
              <a:rPr lang="en-AU" altLang="ja-JP" sz="2000" b="1" dirty="0" smtClean="0"/>
              <a:t>+</a:t>
            </a:r>
            <a:r>
              <a:rPr lang="en-AU" altLang="ja-JP" sz="2000" dirty="0" smtClean="0">
                <a:solidFill>
                  <a:srgbClr val="FF0000"/>
                </a:solidFill>
              </a:rPr>
              <a:t> number of minutes</a:t>
            </a:r>
            <a:r>
              <a:rPr lang="en-AU" altLang="ja-JP" sz="2000" dirty="0" smtClean="0"/>
              <a:t/>
            </a:r>
            <a:br>
              <a:rPr lang="en-AU" altLang="ja-JP" sz="2000" dirty="0" smtClean="0"/>
            </a:br>
            <a:r>
              <a:rPr lang="en-AU" sz="1600" b="1" i="1" dirty="0" err="1" smtClean="0"/>
              <a:t>Minutes</a:t>
            </a:r>
            <a:r>
              <a:rPr lang="en-AU" sz="1600" b="1" i="1" dirty="0" smtClean="0"/>
              <a:t> </a:t>
            </a:r>
            <a:r>
              <a:rPr lang="en-AU" sz="1600" b="1" i="1" dirty="0"/>
              <a:t>before the hour:- </a:t>
            </a:r>
            <a:r>
              <a:rPr lang="en-AU" sz="2000" dirty="0" smtClean="0">
                <a:solidFill>
                  <a:srgbClr val="FF0000"/>
                </a:solidFill>
              </a:rPr>
              <a:t>Number</a:t>
            </a:r>
            <a:r>
              <a:rPr lang="en-AU" sz="2000" b="1" dirty="0" smtClean="0"/>
              <a:t>+</a:t>
            </a:r>
            <a:r>
              <a:rPr lang="ja-JP" altLang="en-US" sz="2000" dirty="0" smtClean="0">
                <a:solidFill>
                  <a:srgbClr val="FF0000"/>
                </a:solidFill>
              </a:rPr>
              <a:t>じ </a:t>
            </a:r>
            <a:r>
              <a:rPr lang="en-AU" altLang="ja-JP" sz="2000" b="1" dirty="0" smtClean="0"/>
              <a:t>+</a:t>
            </a:r>
            <a:r>
              <a:rPr lang="en-AU" altLang="ja-JP" sz="2000" dirty="0" smtClean="0">
                <a:solidFill>
                  <a:srgbClr val="FF0000"/>
                </a:solidFill>
              </a:rPr>
              <a:t> number of minutes </a:t>
            </a:r>
            <a:r>
              <a:rPr lang="en-AU" altLang="ja-JP" sz="2000" b="1" dirty="0" smtClean="0"/>
              <a:t>+</a:t>
            </a:r>
            <a:r>
              <a:rPr lang="en-AU" altLang="ja-JP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まえ</a:t>
            </a:r>
            <a:r>
              <a:rPr lang="en-AU" altLang="ja-JP" sz="2000" dirty="0" smtClean="0">
                <a:solidFill>
                  <a:srgbClr val="FF0000"/>
                </a:solidFill>
              </a:rPr>
              <a:t>(before)</a:t>
            </a:r>
            <a:r>
              <a:rPr lang="en-AU" altLang="ja-JP" dirty="0" smtClean="0">
                <a:solidFill>
                  <a:srgbClr val="FF0000"/>
                </a:solidFill>
              </a:rPr>
              <a:t/>
            </a:r>
            <a:br>
              <a:rPr lang="en-AU" altLang="ja-JP" dirty="0" smtClean="0">
                <a:solidFill>
                  <a:srgbClr val="FF0000"/>
                </a:solidFill>
              </a:rPr>
            </a:br>
            <a:r>
              <a:rPr lang="en-AU" altLang="ja-JP" dirty="0" smtClean="0">
                <a:solidFill>
                  <a:srgbClr val="FF0000"/>
                </a:solidFill>
              </a:rPr>
              <a:t/>
            </a:r>
            <a:br>
              <a:rPr lang="en-AU" altLang="ja-JP" dirty="0" smtClean="0">
                <a:solidFill>
                  <a:srgbClr val="FF0000"/>
                </a:solidFill>
              </a:rPr>
            </a:br>
            <a:endParaRPr lang="en-AU" dirty="0" smtClean="0"/>
          </a:p>
          <a:p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904" y="2317338"/>
            <a:ext cx="2160240" cy="856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ntCD1\Animated\j023622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2" y="137055"/>
            <a:ext cx="8096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33046" y="260648"/>
            <a:ext cx="923330" cy="1008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時間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じかん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2699" y="3825852"/>
            <a:ext cx="1512168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dirty="0" smtClean="0"/>
              <a:t>ごぜん</a:t>
            </a:r>
            <a:r>
              <a:rPr lang="en-AU" altLang="ja-JP" dirty="0" smtClean="0"/>
              <a:t> am</a:t>
            </a:r>
            <a:endParaRPr lang="en-US" altLang="ja-JP" dirty="0" smtClean="0"/>
          </a:p>
          <a:p>
            <a:r>
              <a:rPr lang="ja-JP" altLang="en-US" dirty="0" smtClean="0"/>
              <a:t>ごご      </a:t>
            </a:r>
            <a:r>
              <a:rPr lang="en-AU" altLang="ja-JP" dirty="0" smtClean="0"/>
              <a:t>pm</a:t>
            </a:r>
          </a:p>
          <a:p>
            <a:r>
              <a:rPr lang="ja-JP" altLang="en-US" dirty="0"/>
              <a:t>ま</a:t>
            </a:r>
            <a:r>
              <a:rPr lang="ja-JP" altLang="en-US" dirty="0" smtClean="0"/>
              <a:t>え</a:t>
            </a:r>
            <a:r>
              <a:rPr lang="en-AU" altLang="ja-JP" dirty="0" smtClean="0"/>
              <a:t> before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1335336"/>
            <a:ext cx="40324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pc="600" dirty="0" smtClean="0"/>
              <a:t>Self-directed tutorial</a:t>
            </a:r>
            <a:endParaRPr lang="en-AU" spc="600" dirty="0"/>
          </a:p>
        </p:txBody>
      </p:sp>
    </p:spTree>
    <p:extLst>
      <p:ext uri="{BB962C8B-B14F-4D97-AF65-F5344CB8AC3E}">
        <p14:creationId xmlns:p14="http://schemas.microsoft.com/office/powerpoint/2010/main" val="29470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36" y="9178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Minutes past the hour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836" y="1272495"/>
            <a:ext cx="5492049" cy="546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064583"/>
            <a:ext cx="12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一時五分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310832" y="3936791"/>
            <a:ext cx="1296144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一時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</a:rPr>
              <a:t>半</a:t>
            </a:r>
            <a:endParaRPr lang="en-A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465687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時三十分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095093" y="2496631"/>
            <a:ext cx="123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時十分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1770698" y="29164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時十五分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095093" y="34327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時二十分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669696" y="3936791"/>
            <a:ext cx="15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時二十五分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69696" y="5088919"/>
            <a:ext cx="15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時三十五分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1669696" y="6097031"/>
            <a:ext cx="15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時四十五分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994091" y="5592975"/>
            <a:ext cx="15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時四十分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388748" y="6492403"/>
            <a:ext cx="157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</a:t>
            </a:r>
            <a:r>
              <a:rPr lang="ja-JP" altLang="en-US" dirty="0" smtClean="0"/>
              <a:t>時五十分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313705" y="1344503"/>
            <a:ext cx="754239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000" dirty="0" smtClean="0"/>
              <a:t>分</a:t>
            </a:r>
            <a:endParaRPr lang="en-A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06976" y="3721347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HAN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　　はん　</a:t>
            </a:r>
            <a:endParaRPr lang="en-US" altLang="ja-JP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半</a:t>
            </a:r>
            <a:r>
              <a:rPr lang="ja-JP" altLang="en-US" b="1" dirty="0" smtClean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en-AU" altLang="ja-JP" sz="2800" b="1" dirty="0" smtClean="0"/>
              <a:t>HALF PAST</a:t>
            </a:r>
          </a:p>
        </p:txBody>
      </p:sp>
    </p:spTree>
    <p:extLst>
      <p:ext uri="{BB962C8B-B14F-4D97-AF65-F5344CB8AC3E}">
        <p14:creationId xmlns:p14="http://schemas.microsoft.com/office/powerpoint/2010/main" val="27702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2" y="1844824"/>
            <a:ext cx="8420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373" y="2650697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14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1" y="2060848"/>
            <a:ext cx="84296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3373" y="2650697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5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" y="1916832"/>
            <a:ext cx="82867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373" y="2650697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0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2143125"/>
            <a:ext cx="25431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1960" y="1241197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0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6"/>
          <a:stretch/>
        </p:blipFill>
        <p:spPr bwMode="auto">
          <a:xfrm>
            <a:off x="899592" y="2226527"/>
            <a:ext cx="2663388" cy="14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2344" y="1268760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0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0"/>
          <a:stretch/>
        </p:blipFill>
        <p:spPr bwMode="auto">
          <a:xfrm>
            <a:off x="539552" y="1988840"/>
            <a:ext cx="232548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60640" y="1268760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0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r="33667"/>
          <a:stretch/>
        </p:blipFill>
        <p:spPr bwMode="auto">
          <a:xfrm>
            <a:off x="611560" y="1988840"/>
            <a:ext cx="228138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8171" y="1268760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75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Minutes “to” the hour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556792"/>
            <a:ext cx="52565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4800" dirty="0" smtClean="0"/>
              <a:t>まえ　　前　　</a:t>
            </a:r>
            <a:r>
              <a:rPr lang="en-AU" altLang="ja-JP" sz="4800" dirty="0" smtClean="0"/>
              <a:t>before</a:t>
            </a:r>
            <a:endParaRPr lang="en-A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019793"/>
            <a:ext cx="7643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___ </a:t>
            </a:r>
            <a:r>
              <a:rPr lang="en-AU" sz="4000" dirty="0" err="1" smtClean="0"/>
              <a:t>ji</a:t>
            </a:r>
            <a:r>
              <a:rPr lang="en-AU" sz="4000" dirty="0" smtClean="0"/>
              <a:t>   </a:t>
            </a:r>
            <a:r>
              <a:rPr lang="en-AU" sz="4000" dirty="0" smtClean="0">
                <a:solidFill>
                  <a:schemeClr val="accent5">
                    <a:lumMod val="75000"/>
                  </a:schemeClr>
                </a:solidFill>
              </a:rPr>
              <a:t>_____fun/pun   </a:t>
            </a:r>
            <a:r>
              <a:rPr lang="en-AU" sz="4000" b="1" dirty="0" err="1" smtClean="0">
                <a:solidFill>
                  <a:schemeClr val="accent6">
                    <a:lumMod val="75000"/>
                  </a:schemeClr>
                </a:solidFill>
              </a:rPr>
              <a:t>mae</a:t>
            </a:r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>___</a:t>
            </a:r>
            <a:r>
              <a:rPr lang="ja-JP" altLang="en-US" sz="4000" dirty="0" smtClean="0"/>
              <a:t>時  </a:t>
            </a:r>
            <a:r>
              <a:rPr lang="en-AU" altLang="ja-JP" sz="4000" dirty="0" smtClean="0">
                <a:solidFill>
                  <a:schemeClr val="accent5">
                    <a:lumMod val="75000"/>
                  </a:schemeClr>
                </a:solidFill>
              </a:rPr>
              <a:t>_____</a:t>
            </a:r>
            <a:r>
              <a:rPr lang="ja-JP" altLang="en-US" sz="4000" dirty="0" smtClean="0">
                <a:solidFill>
                  <a:schemeClr val="accent5">
                    <a:lumMod val="75000"/>
                  </a:schemeClr>
                </a:solidFill>
              </a:rPr>
              <a:t>　分</a:t>
            </a:r>
            <a:r>
              <a:rPr lang="ja-JP" altLang="en-US" sz="4000" dirty="0" smtClean="0"/>
              <a:t>　　　</a:t>
            </a:r>
            <a:r>
              <a:rPr lang="ja-JP" altLang="en-US" sz="4000" dirty="0" smtClean="0">
                <a:solidFill>
                  <a:schemeClr val="accent6">
                    <a:lumMod val="75000"/>
                  </a:schemeClr>
                </a:solidFill>
              </a:rPr>
              <a:t>前　（まえ）</a:t>
            </a:r>
            <a:endParaRPr lang="en-A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4000" dirty="0" smtClean="0"/>
              <a:t>Hour + </a:t>
            </a:r>
            <a:r>
              <a:rPr lang="en-AU" sz="4000" dirty="0" smtClean="0">
                <a:solidFill>
                  <a:schemeClr val="accent5">
                    <a:lumMod val="75000"/>
                  </a:schemeClr>
                </a:solidFill>
              </a:rPr>
              <a:t>minutes</a:t>
            </a:r>
            <a:r>
              <a:rPr lang="en-AU" sz="4000" dirty="0" smtClean="0"/>
              <a:t> </a:t>
            </a:r>
            <a:r>
              <a:rPr lang="en-AU" sz="4000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AU" sz="4000" dirty="0" smtClean="0"/>
              <a:t> (the hour)</a:t>
            </a:r>
          </a:p>
        </p:txBody>
      </p:sp>
    </p:spTree>
    <p:extLst>
      <p:ext uri="{BB962C8B-B14F-4D97-AF65-F5344CB8AC3E}">
        <p14:creationId xmlns:p14="http://schemas.microsoft.com/office/powerpoint/2010/main" val="6273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r="4420"/>
          <a:stretch/>
        </p:blipFill>
        <p:spPr bwMode="auto">
          <a:xfrm>
            <a:off x="107504" y="2054913"/>
            <a:ext cx="418472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9581" y="351291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二</a:t>
            </a:r>
            <a:r>
              <a:rPr lang="ja-JP" altLang="en-US" sz="3600" dirty="0" smtClean="0"/>
              <a:t>時　十五分　前</a:t>
            </a:r>
            <a:endParaRPr lang="en-US" altLang="ja-JP" sz="3600" dirty="0" smtClean="0"/>
          </a:p>
          <a:p>
            <a:r>
              <a:rPr lang="en-AU" sz="3600" dirty="0" err="1" smtClean="0"/>
              <a:t>Niji</a:t>
            </a:r>
            <a:r>
              <a:rPr lang="en-AU" sz="3600" dirty="0" smtClean="0"/>
              <a:t>     </a:t>
            </a:r>
            <a:r>
              <a:rPr lang="en-AU" sz="3600" dirty="0" err="1" smtClean="0"/>
              <a:t>juugofun</a:t>
            </a:r>
            <a:r>
              <a:rPr lang="en-AU" sz="3600" dirty="0" smtClean="0"/>
              <a:t> </a:t>
            </a:r>
            <a:r>
              <a:rPr lang="en-AU" sz="3600" dirty="0" err="1" smtClean="0"/>
              <a:t>mae</a:t>
            </a:r>
            <a:endParaRPr lang="en-A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65565" y="174809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___ </a:t>
            </a:r>
            <a:r>
              <a:rPr lang="en-AU" sz="2400" dirty="0" err="1" smtClean="0"/>
              <a:t>ji</a:t>
            </a:r>
            <a:r>
              <a:rPr lang="en-AU" sz="2400" dirty="0" smtClean="0"/>
              <a:t>  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_____fun/pun   </a:t>
            </a:r>
            <a:r>
              <a:rPr lang="en-AU" sz="2400" b="1" dirty="0" err="1" smtClean="0">
                <a:solidFill>
                  <a:schemeClr val="accent6">
                    <a:lumMod val="75000"/>
                  </a:schemeClr>
                </a:solidFill>
              </a:rPr>
              <a:t>mae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___</a:t>
            </a:r>
            <a:r>
              <a:rPr lang="ja-JP" altLang="en-US" sz="2400" dirty="0" smtClean="0"/>
              <a:t>時  </a:t>
            </a:r>
            <a:r>
              <a:rPr lang="en-AU" altLang="ja-JP" sz="2400" dirty="0" smtClean="0">
                <a:solidFill>
                  <a:schemeClr val="accent5">
                    <a:lumMod val="75000"/>
                  </a:schemeClr>
                </a:solidFill>
              </a:rPr>
              <a:t>_____</a:t>
            </a: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　分</a:t>
            </a:r>
            <a:r>
              <a:rPr lang="ja-JP" altLang="en-US" sz="2400" dirty="0" smtClean="0"/>
              <a:t>　　　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前　（まえ）</a:t>
            </a:r>
            <a:endParaRPr lang="en-A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2400" dirty="0" smtClean="0"/>
              <a:t>Hour +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minutes</a:t>
            </a:r>
            <a:r>
              <a:rPr lang="en-AU" sz="2400" dirty="0" smtClean="0"/>
              <a:t> </a:t>
            </a: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AU" sz="2400" dirty="0" smtClean="0"/>
              <a:t> (the hour)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Minutes “to” the hour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08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984"/>
            <a:ext cx="8229600" cy="9257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What’s the time?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1198753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何</a:t>
            </a:r>
            <a:r>
              <a:rPr lang="ja-JP" altLang="en-US" sz="4800" b="1" dirty="0" smtClean="0">
                <a:solidFill>
                  <a:schemeClr val="accent6">
                    <a:lumMod val="75000"/>
                  </a:schemeClr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時</a:t>
            </a:r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ですか。</a:t>
            </a:r>
            <a:endParaRPr lang="en-US" altLang="ja-JP" sz="4800" b="1" dirty="0" smtClean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  <a:p>
            <a:r>
              <a:rPr lang="ja-JP" altLang="en-US" sz="4800" b="1" dirty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</a:t>
            </a:r>
            <a:r>
              <a:rPr lang="ja-JP" altLang="en-US" sz="4800" b="1" dirty="0" smtClean="0">
                <a:solidFill>
                  <a:schemeClr val="accent6">
                    <a:lumMod val="75000"/>
                  </a:schemeClr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じ</a:t>
            </a:r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ですか。</a:t>
            </a:r>
            <a:endParaRPr lang="en-US" altLang="ja-JP" sz="4800" b="1" dirty="0" smtClean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  <a:p>
            <a:endParaRPr lang="en-AU" sz="4800" b="1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3306853"/>
            <a:ext cx="8229600" cy="9862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chemeClr val="bg1"/>
                </a:solidFill>
              </a:rPr>
              <a:t>What’s the time </a:t>
            </a:r>
            <a:r>
              <a:rPr lang="en-AU" dirty="0" smtClean="0">
                <a:solidFill>
                  <a:srgbClr val="00B050"/>
                </a:solidFill>
              </a:rPr>
              <a:t>now</a:t>
            </a:r>
            <a:r>
              <a:rPr lang="en-AU" dirty="0" smtClean="0">
                <a:solidFill>
                  <a:schemeClr val="bg1"/>
                </a:solidFill>
              </a:rPr>
              <a:t>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448471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</a:t>
            </a:r>
            <a:r>
              <a:rPr lang="ja-JP" altLang="en-US" sz="4800" b="1" dirty="0" smtClean="0">
                <a:solidFill>
                  <a:srgbClr val="00B050"/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今</a:t>
            </a:r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 何</a:t>
            </a:r>
            <a:r>
              <a:rPr lang="ja-JP" altLang="en-US" sz="4800" b="1" dirty="0" smtClean="0">
                <a:solidFill>
                  <a:schemeClr val="accent6">
                    <a:lumMod val="75000"/>
                  </a:schemeClr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時</a:t>
            </a:r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ですか。</a:t>
            </a:r>
            <a:endParaRPr lang="en-US" altLang="ja-JP" sz="4800" b="1" dirty="0" smtClean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  <a:p>
            <a:r>
              <a:rPr lang="ja-JP" altLang="en-US" sz="4800" b="1" dirty="0" smtClean="0">
                <a:solidFill>
                  <a:srgbClr val="00B050"/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いま</a:t>
            </a:r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な</a:t>
            </a:r>
            <a:r>
              <a:rPr lang="ja-JP" altLang="en-US" sz="4800" b="1" dirty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ん</a:t>
            </a:r>
            <a:r>
              <a:rPr lang="ja-JP" altLang="en-US" sz="4800" b="1" dirty="0" smtClean="0">
                <a:solidFill>
                  <a:schemeClr val="accent6">
                    <a:lumMod val="75000"/>
                  </a:schemeClr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じ</a:t>
            </a:r>
            <a:r>
              <a:rPr lang="ja-JP" altLang="en-US" sz="4800" b="1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　ですか。</a:t>
            </a:r>
            <a:endParaRPr lang="en-US" altLang="ja-JP" sz="4800" b="1" dirty="0" smtClean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  <a:p>
            <a:endParaRPr lang="en-AU" sz="4800" b="1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2050" name="Picture 2" descr="C:\Program Files\Microsoft Office\Media\CntCD1\Animated\j02346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0191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ntCD1\Animated\j02347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725144"/>
            <a:ext cx="10191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8173" y="1124744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5036"/>
            <a:ext cx="4663133" cy="423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544522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___ </a:t>
            </a:r>
            <a:r>
              <a:rPr lang="en-AU" sz="2400" dirty="0" err="1" smtClean="0"/>
              <a:t>ji</a:t>
            </a:r>
            <a:r>
              <a:rPr lang="en-AU" sz="2400" dirty="0" smtClean="0"/>
              <a:t>  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_____fun/pun   </a:t>
            </a:r>
            <a:r>
              <a:rPr lang="en-AU" sz="2400" b="1" dirty="0" err="1" smtClean="0">
                <a:solidFill>
                  <a:schemeClr val="accent6">
                    <a:lumMod val="75000"/>
                  </a:schemeClr>
                </a:solidFill>
              </a:rPr>
              <a:t>mae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___</a:t>
            </a:r>
            <a:r>
              <a:rPr lang="ja-JP" altLang="en-US" sz="2400" dirty="0" smtClean="0"/>
              <a:t>時  </a:t>
            </a:r>
            <a:r>
              <a:rPr lang="en-AU" altLang="ja-JP" sz="2400" dirty="0" smtClean="0">
                <a:solidFill>
                  <a:schemeClr val="accent5">
                    <a:lumMod val="75000"/>
                  </a:schemeClr>
                </a:solidFill>
              </a:rPr>
              <a:t>_____</a:t>
            </a: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　分</a:t>
            </a:r>
            <a:r>
              <a:rPr lang="ja-JP" altLang="en-US" sz="2400" dirty="0" smtClean="0"/>
              <a:t>　　　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前　（まえ）</a:t>
            </a:r>
            <a:endParaRPr lang="en-A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2400" dirty="0" smtClean="0"/>
              <a:t>Hour +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minutes</a:t>
            </a:r>
            <a:r>
              <a:rPr lang="en-AU" sz="2400" dirty="0" smtClean="0"/>
              <a:t> </a:t>
            </a: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AU" sz="2400" dirty="0" smtClean="0"/>
              <a:t> (the hour)</a:t>
            </a:r>
          </a:p>
        </p:txBody>
      </p:sp>
    </p:spTree>
    <p:extLst>
      <p:ext uri="{BB962C8B-B14F-4D97-AF65-F5344CB8AC3E}">
        <p14:creationId xmlns:p14="http://schemas.microsoft.com/office/powerpoint/2010/main" val="23792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8173" y="1124744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020"/>
            <a:ext cx="470513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544522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___ </a:t>
            </a:r>
            <a:r>
              <a:rPr lang="en-AU" sz="2400" dirty="0" err="1" smtClean="0"/>
              <a:t>ji</a:t>
            </a:r>
            <a:r>
              <a:rPr lang="en-AU" sz="2400" dirty="0" smtClean="0"/>
              <a:t>  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_____fun/pun   </a:t>
            </a:r>
            <a:r>
              <a:rPr lang="en-AU" sz="2400" b="1" dirty="0" err="1" smtClean="0">
                <a:solidFill>
                  <a:schemeClr val="accent6">
                    <a:lumMod val="75000"/>
                  </a:schemeClr>
                </a:solidFill>
              </a:rPr>
              <a:t>mae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___</a:t>
            </a:r>
            <a:r>
              <a:rPr lang="ja-JP" altLang="en-US" sz="2400" dirty="0" smtClean="0"/>
              <a:t>時  </a:t>
            </a:r>
            <a:r>
              <a:rPr lang="en-AU" altLang="ja-JP" sz="2400" dirty="0" smtClean="0">
                <a:solidFill>
                  <a:schemeClr val="accent5">
                    <a:lumMod val="75000"/>
                  </a:schemeClr>
                </a:solidFill>
              </a:rPr>
              <a:t>_____</a:t>
            </a: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　分</a:t>
            </a:r>
            <a:r>
              <a:rPr lang="ja-JP" altLang="en-US" sz="2400" dirty="0" smtClean="0"/>
              <a:t>　　　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前　（まえ）</a:t>
            </a:r>
            <a:endParaRPr lang="en-A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2400" dirty="0" smtClean="0"/>
              <a:t>Hour +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minutes</a:t>
            </a:r>
            <a:r>
              <a:rPr lang="en-AU" sz="2400" dirty="0" smtClean="0"/>
              <a:t> </a:t>
            </a: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AU" sz="2400" dirty="0" smtClean="0"/>
              <a:t> (the hour)</a:t>
            </a:r>
          </a:p>
        </p:txBody>
      </p:sp>
    </p:spTree>
    <p:extLst>
      <p:ext uri="{BB962C8B-B14F-4D97-AF65-F5344CB8AC3E}">
        <p14:creationId xmlns:p14="http://schemas.microsoft.com/office/powerpoint/2010/main" val="10753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7" r="33667"/>
          <a:stretch/>
        </p:blipFill>
        <p:spPr bwMode="auto">
          <a:xfrm>
            <a:off x="611560" y="1988840"/>
            <a:ext cx="228138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8171" y="1268760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4522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___ </a:t>
            </a:r>
            <a:r>
              <a:rPr lang="en-AU" sz="2400" dirty="0" err="1" smtClean="0"/>
              <a:t>ji</a:t>
            </a:r>
            <a:r>
              <a:rPr lang="en-AU" sz="2400" dirty="0" smtClean="0"/>
              <a:t>  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_____fun/pun   </a:t>
            </a:r>
            <a:r>
              <a:rPr lang="en-AU" sz="2400" b="1" dirty="0" err="1" smtClean="0">
                <a:solidFill>
                  <a:schemeClr val="accent6">
                    <a:lumMod val="75000"/>
                  </a:schemeClr>
                </a:solidFill>
              </a:rPr>
              <a:t>mae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___</a:t>
            </a:r>
            <a:r>
              <a:rPr lang="ja-JP" altLang="en-US" sz="2400" dirty="0" smtClean="0"/>
              <a:t>時  </a:t>
            </a:r>
            <a:r>
              <a:rPr lang="en-AU" altLang="ja-JP" sz="2400" dirty="0" smtClean="0">
                <a:solidFill>
                  <a:schemeClr val="accent5">
                    <a:lumMod val="75000"/>
                  </a:schemeClr>
                </a:solidFill>
              </a:rPr>
              <a:t>_____</a:t>
            </a: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　分</a:t>
            </a:r>
            <a:r>
              <a:rPr lang="ja-JP" altLang="en-US" sz="2400" dirty="0" smtClean="0"/>
              <a:t>　　　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前　（まえ）</a:t>
            </a:r>
            <a:endParaRPr lang="en-A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2400" dirty="0" smtClean="0"/>
              <a:t>Hour +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minutes</a:t>
            </a:r>
            <a:r>
              <a:rPr lang="en-AU" sz="2400" dirty="0" smtClean="0"/>
              <a:t> </a:t>
            </a: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AU" sz="2400" dirty="0" smtClean="0"/>
              <a:t> (the hour)</a:t>
            </a:r>
          </a:p>
        </p:txBody>
      </p:sp>
    </p:spTree>
    <p:extLst>
      <p:ext uri="{BB962C8B-B14F-4D97-AF65-F5344CB8AC3E}">
        <p14:creationId xmlns:p14="http://schemas.microsoft.com/office/powerpoint/2010/main" val="14547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76"/>
          <a:stretch/>
        </p:blipFill>
        <p:spPr bwMode="auto">
          <a:xfrm>
            <a:off x="899592" y="2226527"/>
            <a:ext cx="2663388" cy="14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2344" y="1268760"/>
            <a:ext cx="2498971" cy="8925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何時ですか</a:t>
            </a:r>
            <a:endParaRPr lang="en-AU" altLang="ja-JP" sz="3200" dirty="0" smtClean="0"/>
          </a:p>
          <a:p>
            <a:r>
              <a:rPr lang="en-AU" dirty="0" smtClean="0"/>
              <a:t> NANJI DESUKA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445224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___ </a:t>
            </a:r>
            <a:r>
              <a:rPr lang="en-AU" sz="2400" dirty="0" err="1" smtClean="0"/>
              <a:t>ji</a:t>
            </a:r>
            <a:r>
              <a:rPr lang="en-AU" sz="2400" dirty="0" smtClean="0"/>
              <a:t>  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_____fun/pun   </a:t>
            </a:r>
            <a:r>
              <a:rPr lang="en-AU" sz="2400" b="1" dirty="0" err="1" smtClean="0">
                <a:solidFill>
                  <a:schemeClr val="accent6">
                    <a:lumMod val="75000"/>
                  </a:schemeClr>
                </a:solidFill>
              </a:rPr>
              <a:t>mae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___</a:t>
            </a:r>
            <a:r>
              <a:rPr lang="ja-JP" altLang="en-US" sz="2400" dirty="0" smtClean="0"/>
              <a:t>時  </a:t>
            </a:r>
            <a:r>
              <a:rPr lang="en-AU" altLang="ja-JP" sz="2400" dirty="0" smtClean="0">
                <a:solidFill>
                  <a:schemeClr val="accent5">
                    <a:lumMod val="75000"/>
                  </a:schemeClr>
                </a:solidFill>
              </a:rPr>
              <a:t>_____</a:t>
            </a: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　分</a:t>
            </a:r>
            <a:r>
              <a:rPr lang="ja-JP" altLang="en-US" sz="2400" dirty="0" smtClean="0"/>
              <a:t>　　　</a:t>
            </a:r>
            <a:r>
              <a:rPr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前　（まえ）</a:t>
            </a:r>
            <a:endParaRPr lang="en-A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sz="2400" dirty="0" smtClean="0"/>
              <a:t>Hour +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minutes</a:t>
            </a:r>
            <a:r>
              <a:rPr lang="en-AU" sz="2400" dirty="0" smtClean="0"/>
              <a:t> </a:t>
            </a: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</a:rPr>
              <a:t>before</a:t>
            </a:r>
            <a:r>
              <a:rPr lang="en-AU" sz="2400" dirty="0" smtClean="0"/>
              <a:t> (the hour)</a:t>
            </a:r>
          </a:p>
        </p:txBody>
      </p:sp>
    </p:spTree>
    <p:extLst>
      <p:ext uri="{BB962C8B-B14F-4D97-AF65-F5344CB8AC3E}">
        <p14:creationId xmlns:p14="http://schemas.microsoft.com/office/powerpoint/2010/main" val="31235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AM              or              PM ?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57977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err="1" smtClean="0">
                <a:solidFill>
                  <a:schemeClr val="accent5">
                    <a:lumMod val="75000"/>
                  </a:schemeClr>
                </a:solidFill>
              </a:rPr>
              <a:t>Gozen</a:t>
            </a:r>
            <a:endParaRPr lang="en-AU" sz="6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6000" dirty="0"/>
              <a:t>ごぜ</a:t>
            </a:r>
            <a:r>
              <a:rPr lang="ja-JP" altLang="en-US" sz="6000" dirty="0" smtClean="0"/>
              <a:t>ん</a:t>
            </a:r>
            <a:endParaRPr lang="en-US" altLang="ja-JP" sz="6000" dirty="0" smtClean="0"/>
          </a:p>
          <a:p>
            <a:r>
              <a:rPr lang="ja-JP" altLang="en-US" sz="6000" dirty="0"/>
              <a:t>午前</a:t>
            </a:r>
            <a:endParaRPr lang="en-A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457977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err="1" smtClean="0">
                <a:solidFill>
                  <a:schemeClr val="accent2">
                    <a:lumMod val="75000"/>
                  </a:schemeClr>
                </a:solidFill>
              </a:rPr>
              <a:t>Gogo</a:t>
            </a:r>
            <a:endParaRPr lang="en-AU" sz="6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en-US" sz="6000" dirty="0"/>
              <a:t>ご</a:t>
            </a:r>
            <a:r>
              <a:rPr lang="ja-JP" altLang="en-US" sz="6000" dirty="0" smtClean="0"/>
              <a:t>ご</a:t>
            </a:r>
            <a:endParaRPr lang="en-US" altLang="ja-JP" sz="6000" dirty="0" smtClean="0"/>
          </a:p>
          <a:p>
            <a:r>
              <a:rPr lang="ja-JP" altLang="en-US" sz="6000" dirty="0"/>
              <a:t>午後</a:t>
            </a:r>
            <a:endParaRPr lang="en-A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4309756"/>
            <a:ext cx="4680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tx2">
                    <a:lumMod val="75000"/>
                  </a:schemeClr>
                </a:solidFill>
              </a:rPr>
              <a:t>AM/PM + TIME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e.g.</a:t>
            </a:r>
            <a:endParaRPr lang="en-AU" sz="2800" dirty="0" smtClean="0"/>
          </a:p>
          <a:p>
            <a:r>
              <a:rPr lang="en-AU" sz="2800" b="1" dirty="0" smtClean="0">
                <a:solidFill>
                  <a:schemeClr val="accent2">
                    <a:lumMod val="75000"/>
                  </a:schemeClr>
                </a:solidFill>
              </a:rPr>
              <a:t>GOGO</a:t>
            </a:r>
            <a:r>
              <a:rPr lang="en-AU" sz="2800" dirty="0" smtClean="0"/>
              <a:t> NIJI = 2</a:t>
            </a:r>
            <a:r>
              <a:rPr lang="en-AU" sz="2800" b="1" dirty="0" smtClean="0">
                <a:solidFill>
                  <a:schemeClr val="accent2">
                    <a:lumMod val="75000"/>
                  </a:schemeClr>
                </a:solidFill>
              </a:rPr>
              <a:t>pm</a:t>
            </a:r>
          </a:p>
          <a:p>
            <a:r>
              <a:rPr lang="en-AU" sz="2800" b="1" dirty="0" smtClean="0">
                <a:solidFill>
                  <a:srgbClr val="0070C0"/>
                </a:solidFill>
              </a:rPr>
              <a:t>GOZEN</a:t>
            </a:r>
            <a:r>
              <a:rPr lang="en-AU" sz="2800" dirty="0" smtClean="0"/>
              <a:t> HACHIJIHAN = 8:30</a:t>
            </a:r>
            <a:r>
              <a:rPr lang="en-AU" sz="2800" b="1" dirty="0">
                <a:solidFill>
                  <a:srgbClr val="0070C0"/>
                </a:solidFill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39836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Video resources Online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10440" y="2780928"/>
            <a:ext cx="30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3"/>
              </a:rPr>
              <a:t>http://youtu.be/F--</a:t>
            </a:r>
            <a:r>
              <a:rPr lang="en-AU" dirty="0" smtClean="0">
                <a:hlinkClick r:id="rId3"/>
              </a:rPr>
              <a:t>tD5ZRWUc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81858" cy="117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135" y="2474272"/>
            <a:ext cx="299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How to Tell Time in Japanese </a:t>
            </a:r>
            <a:endParaRPr lang="en-A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1496"/>
            <a:ext cx="377073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0112" y="3834845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/>
              <a:t>Learn Japanese Grammar - Telling Time in Japanese 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348091" y="4483546"/>
            <a:ext cx="311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6"/>
              </a:rPr>
              <a:t>http://</a:t>
            </a:r>
            <a:r>
              <a:rPr lang="en-AU" dirty="0" smtClean="0">
                <a:hlinkClick r:id="rId6"/>
              </a:rPr>
              <a:t>youtu.be/OS9QtmnI39k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7" y="3573016"/>
            <a:ext cx="3378815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0225" y="5517231"/>
            <a:ext cx="3288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/>
              <a:t>Telling Time - Japanese Lesson 9 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31401" y="5800855"/>
            <a:ext cx="177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JapanSocietyNYC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1401" y="6093296"/>
            <a:ext cx="31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8"/>
              </a:rPr>
              <a:t>http://</a:t>
            </a:r>
            <a:r>
              <a:rPr lang="en-AU" dirty="0" smtClean="0">
                <a:hlinkClick r:id="rId8"/>
              </a:rPr>
              <a:t>youtu.be/Pc86Xg2MX-U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4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Numbers  </a:t>
            </a:r>
            <a:r>
              <a:rPr lang="en-AU" dirty="0" err="1" smtClean="0"/>
              <a:t>Suuji</a:t>
            </a:r>
            <a:r>
              <a:rPr lang="en-AU" dirty="0" smtClean="0"/>
              <a:t>  </a:t>
            </a:r>
            <a:r>
              <a:rPr lang="ja-JP" altLang="en-US" dirty="0" smtClean="0"/>
              <a:t>すうじ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9804" y="566092"/>
            <a:ext cx="913419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800" dirty="0" smtClean="0">
                <a:latin typeface="KanjiStrokeOrders" panose="02000609000000000000" pitchFamily="49" charset="-128"/>
                <a:ea typeface="KanjiStrokeOrders" panose="02000609000000000000" pitchFamily="49" charset="-128"/>
              </a:rPr>
              <a:t>一二三四五 六 七</a:t>
            </a:r>
            <a:r>
              <a:rPr lang="en-US" altLang="ja-JP" sz="13800" dirty="0" smtClean="0">
                <a:latin typeface="KanjiStrokeOrders" panose="02000609000000000000" pitchFamily="49" charset="-128"/>
                <a:ea typeface="KanjiStrokeOrders" panose="02000609000000000000" pitchFamily="49" charset="-128"/>
              </a:rPr>
              <a:t/>
            </a:r>
            <a:br>
              <a:rPr lang="en-US" altLang="ja-JP" sz="13800" dirty="0" smtClean="0">
                <a:latin typeface="KanjiStrokeOrders" panose="02000609000000000000" pitchFamily="49" charset="-128"/>
                <a:ea typeface="KanjiStrokeOrders" panose="02000609000000000000" pitchFamily="49" charset="-128"/>
              </a:rPr>
            </a:br>
            <a:r>
              <a:rPr lang="ja-JP" altLang="en-US" sz="13800" dirty="0" smtClean="0">
                <a:latin typeface="KanjiStrokeOrders" panose="02000609000000000000" pitchFamily="49" charset="-128"/>
                <a:ea typeface="KanjiStrokeOrders" panose="02000609000000000000" pitchFamily="49" charset="-128"/>
              </a:rPr>
              <a:t>八 九 十</a:t>
            </a:r>
            <a:endParaRPr lang="en-AU" sz="13800" dirty="0">
              <a:latin typeface="KanjiStrokeOrders" panose="02000609000000000000" pitchFamily="49" charset="-128"/>
              <a:ea typeface="KanjiStrokeOrders" panose="0200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0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On the hour</a:t>
            </a:r>
            <a:endParaRPr lang="en-AU" dirty="0"/>
          </a:p>
        </p:txBody>
      </p:sp>
      <p:pic>
        <p:nvPicPr>
          <p:cNvPr id="1026" name="Picture 2" descr="G:\Coredata\Curriculum\LOTE 6-12\JAPANESE\TEACHING\General Resources\d_TOPICS\Time\clocksthem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9" b="70214"/>
          <a:stretch/>
        </p:blipFill>
        <p:spPr bwMode="auto">
          <a:xfrm>
            <a:off x="683568" y="1412776"/>
            <a:ext cx="25204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984" y="1772816"/>
            <a:ext cx="4536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err="1" smtClean="0"/>
              <a:t>Rokuji</a:t>
            </a:r>
            <a:r>
              <a:rPr lang="en-AU" sz="3600" dirty="0" smtClean="0"/>
              <a:t> </a:t>
            </a:r>
            <a:r>
              <a:rPr lang="en-AU" sz="3600" dirty="0" err="1" smtClean="0"/>
              <a:t>desu</a:t>
            </a:r>
            <a:r>
              <a:rPr lang="en-AU" sz="3600" dirty="0" smtClean="0"/>
              <a:t>.</a:t>
            </a:r>
          </a:p>
          <a:p>
            <a:r>
              <a:rPr lang="ja-JP" altLang="en-US" sz="3600" dirty="0"/>
              <a:t>六</a:t>
            </a:r>
            <a:r>
              <a:rPr lang="ja-JP" altLang="en-US" sz="3600" dirty="0" smtClean="0"/>
              <a:t>時　です。</a:t>
            </a:r>
            <a:endParaRPr lang="en-US" altLang="ja-JP" sz="3600" dirty="0" smtClean="0"/>
          </a:p>
          <a:p>
            <a:r>
              <a:rPr lang="ja-JP" altLang="en-US" sz="3600" dirty="0"/>
              <a:t>ろく</a:t>
            </a:r>
            <a:r>
              <a:rPr lang="ja-JP" altLang="en-US" sz="3600" dirty="0" smtClean="0"/>
              <a:t>じ　です。</a:t>
            </a:r>
            <a:endParaRPr lang="en-A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3763046"/>
            <a:ext cx="2520280" cy="25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4448706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____</a:t>
            </a:r>
            <a:r>
              <a:rPr lang="en-AU" sz="3600" dirty="0" err="1" smtClean="0"/>
              <a:t>ji</a:t>
            </a:r>
            <a:r>
              <a:rPr lang="en-AU" sz="3600" dirty="0" smtClean="0"/>
              <a:t>    </a:t>
            </a:r>
            <a:r>
              <a:rPr lang="en-AU" sz="3600" dirty="0" err="1" smtClean="0"/>
              <a:t>desu</a:t>
            </a:r>
            <a:r>
              <a:rPr lang="en-AU" sz="3600" dirty="0" smtClean="0"/>
              <a:t>.</a:t>
            </a:r>
          </a:p>
          <a:p>
            <a:r>
              <a:rPr lang="en-AU" altLang="ja-JP" sz="3600" dirty="0" smtClean="0"/>
              <a:t>____</a:t>
            </a:r>
            <a:r>
              <a:rPr lang="ja-JP" altLang="en-US" sz="3600" dirty="0" smtClean="0"/>
              <a:t>時 です。</a:t>
            </a:r>
            <a:endParaRPr lang="en-US" altLang="ja-JP" sz="3600" dirty="0" smtClean="0"/>
          </a:p>
          <a:p>
            <a:r>
              <a:rPr lang="en-AU" altLang="ja-JP" sz="3600" dirty="0" smtClean="0"/>
              <a:t>____</a:t>
            </a:r>
            <a:r>
              <a:rPr lang="ja-JP" altLang="en-US" sz="3600" dirty="0" smtClean="0"/>
              <a:t>じ  です。</a:t>
            </a:r>
            <a:endParaRPr lang="en-AU" sz="3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00292" y="4149080"/>
            <a:ext cx="0" cy="869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804248" y="4365104"/>
            <a:ext cx="396044" cy="6539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なんじ　ですか。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16" y="1556792"/>
            <a:ext cx="86997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AU" sz="2400" dirty="0" smtClean="0"/>
              <a:t>Sensei says the time, you move the hands on the shared clock.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           </a:t>
            </a:r>
          </a:p>
          <a:p>
            <a:endParaRPr lang="en-AU" sz="2400" dirty="0"/>
          </a:p>
          <a:p>
            <a:r>
              <a:rPr lang="en-AU" sz="2400" dirty="0" smtClean="0"/>
              <a:t>  </a:t>
            </a:r>
          </a:p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2. We ask you “</a:t>
            </a:r>
            <a:r>
              <a:rPr lang="en-AU" sz="2400" dirty="0" smtClean="0">
                <a:solidFill>
                  <a:schemeClr val="accent4">
                    <a:lumMod val="75000"/>
                  </a:schemeClr>
                </a:solidFill>
              </a:rPr>
              <a:t>What is the time now</a:t>
            </a:r>
            <a:r>
              <a:rPr lang="en-AU" sz="2400" dirty="0" smtClean="0"/>
              <a:t>?” </a:t>
            </a:r>
            <a:br>
              <a:rPr lang="en-AU" sz="2400" dirty="0" smtClean="0"/>
            </a:br>
            <a:r>
              <a:rPr lang="en-AU" sz="2400" dirty="0" smtClean="0"/>
              <a:t>    </a:t>
            </a:r>
            <a:r>
              <a:rPr lang="ja-JP" altLang="en-US" sz="2400" dirty="0" smtClean="0">
                <a:solidFill>
                  <a:schemeClr val="accent4">
                    <a:lumMod val="75000"/>
                  </a:schemeClr>
                </a:solidFill>
              </a:rPr>
              <a:t>いま　なんじ　ですか</a:t>
            </a:r>
            <a:r>
              <a:rPr lang="ja-JP" altLang="en-US" sz="2400" dirty="0" smtClean="0"/>
              <a:t>。　「今　何時　ですか」</a:t>
            </a:r>
            <a:endParaRPr lang="en-AU" sz="2400" dirty="0"/>
          </a:p>
          <a:p>
            <a:r>
              <a:rPr lang="en-AU" sz="2400" dirty="0"/>
              <a:t> </a:t>
            </a:r>
            <a:r>
              <a:rPr lang="en-AU" sz="2400" dirty="0" smtClean="0"/>
              <a:t>   You </a:t>
            </a:r>
            <a:r>
              <a:rPr lang="en-AU" sz="2400" dirty="0"/>
              <a:t>set the hands and respond with the time.</a:t>
            </a: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2400" dirty="0" smtClean="0"/>
              <a:t>    </a:t>
            </a:r>
            <a:r>
              <a:rPr lang="en-AU" sz="2400" dirty="0" smtClean="0">
                <a:solidFill>
                  <a:schemeClr val="accent5">
                    <a:lumMod val="75000"/>
                  </a:schemeClr>
                </a:solidFill>
              </a:rPr>
              <a:t>____</a:t>
            </a:r>
            <a:r>
              <a:rPr lang="ja-JP" altLang="en-US" sz="2400" dirty="0" smtClean="0">
                <a:solidFill>
                  <a:schemeClr val="accent5">
                    <a:lumMod val="75000"/>
                  </a:schemeClr>
                </a:solidFill>
              </a:rPr>
              <a:t>じ　です。</a:t>
            </a:r>
            <a:endParaRPr lang="en-A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3300295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u="sng" dirty="0">
                <a:hlinkClick r:id="rId2"/>
              </a:rPr>
              <a:t>http://www.teacherled.com/resources/clockspin/clockspinload.html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177225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2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Play the Time Game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187624" y="162880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www.genkienglish.net/genkijapan/tellingthetimeinjapanese.htm</a:t>
            </a:r>
            <a:r>
              <a:rPr lang="ja-JP" altLang="en-US" dirty="0" smtClean="0"/>
              <a:t>　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84576" cy="454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5400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分</a:t>
            </a:r>
            <a:r>
              <a:rPr lang="ja-JP" altLang="en-US" dirty="0" smtClean="0"/>
              <a:t>　　</a:t>
            </a:r>
            <a:r>
              <a:rPr lang="en-AU" dirty="0" smtClean="0"/>
              <a:t>Minutes</a:t>
            </a:r>
            <a:r>
              <a:rPr lang="ja-JP" altLang="en-US" dirty="0" smtClean="0"/>
              <a:t>　　</a:t>
            </a:r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ぷん </a:t>
            </a:r>
            <a:r>
              <a:rPr lang="en-AU" altLang="ja-JP" dirty="0" smtClean="0">
                <a:solidFill>
                  <a:schemeClr val="accent5">
                    <a:lumMod val="75000"/>
                  </a:schemeClr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/</a:t>
            </a:r>
            <a:r>
              <a:rPr lang="ja-JP" altLang="en-US" dirty="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 ふん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1720" y="1484784"/>
            <a:ext cx="4680520" cy="5200578"/>
            <a:chOff x="539552" y="1556792"/>
            <a:chExt cx="4680520" cy="520057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4680520" cy="520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un 8"/>
            <p:cNvSpPr/>
            <p:nvPr/>
          </p:nvSpPr>
          <p:spPr>
            <a:xfrm>
              <a:off x="3563888" y="2348880"/>
              <a:ext cx="144016" cy="144016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Sun 10"/>
            <p:cNvSpPr/>
            <p:nvPr/>
          </p:nvSpPr>
          <p:spPr>
            <a:xfrm>
              <a:off x="3560657" y="4221088"/>
              <a:ext cx="144016" cy="144016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Sun 11"/>
            <p:cNvSpPr/>
            <p:nvPr/>
          </p:nvSpPr>
          <p:spPr>
            <a:xfrm>
              <a:off x="3566662" y="5013176"/>
              <a:ext cx="144016" cy="144016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Sun 12"/>
            <p:cNvSpPr/>
            <p:nvPr/>
          </p:nvSpPr>
          <p:spPr>
            <a:xfrm>
              <a:off x="3575898" y="5803523"/>
              <a:ext cx="144016" cy="144016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Sun 13"/>
            <p:cNvSpPr/>
            <p:nvPr/>
          </p:nvSpPr>
          <p:spPr>
            <a:xfrm>
              <a:off x="3575898" y="6237312"/>
              <a:ext cx="144016" cy="144016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141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69979"/>
            <a:ext cx="3741731" cy="40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601" y="2948466"/>
            <a:ext cx="26166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LISTEN</a:t>
            </a:r>
            <a:r>
              <a:rPr lang="en-AU" sz="2000" dirty="0" smtClean="0"/>
              <a:t> to minutes counting in 5s.</a:t>
            </a: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2627784" y="5733256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hlinkClick r:id="rId4"/>
              </a:rPr>
              <a:t>http://</a:t>
            </a:r>
            <a:r>
              <a:rPr lang="en-AU" sz="2000" dirty="0" smtClean="0">
                <a:hlinkClick r:id="rId4"/>
              </a:rPr>
              <a:t>www.ajalt.org/sfyj/index.html</a:t>
            </a:r>
            <a:r>
              <a:rPr lang="en-AU" sz="2000" dirty="0" smtClean="0"/>
              <a:t> </a:t>
            </a:r>
            <a:endParaRPr lang="en-AU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85437" y="1988840"/>
            <a:ext cx="2880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5400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分</a:t>
            </a:r>
            <a:r>
              <a:rPr lang="ja-JP" altLang="en-US" smtClean="0"/>
              <a:t>　　</a:t>
            </a:r>
            <a:r>
              <a:rPr lang="en-AU" smtClean="0"/>
              <a:t>Minutes</a:t>
            </a:r>
            <a:r>
              <a:rPr lang="ja-JP" altLang="en-US" smtClean="0"/>
              <a:t>　　</a:t>
            </a:r>
            <a:r>
              <a:rPr lang="ja-JP" altLang="en-US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ぷん </a:t>
            </a:r>
            <a:r>
              <a:rPr lang="en-AU" altLang="ja-JP" smtClean="0">
                <a:solidFill>
                  <a:schemeClr val="accent5">
                    <a:lumMod val="75000"/>
                  </a:schemeClr>
                </a:solidFill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/</a:t>
            </a:r>
            <a:r>
              <a:rPr lang="ja-JP" altLang="en-US" smtClean="0">
                <a:latin typeface="YOzFontEF" panose="02000509000000000000" pitchFamily="49" charset="-128"/>
                <a:ea typeface="YOzFontEF" panose="02000509000000000000" pitchFamily="49" charset="-128"/>
                <a:cs typeface="YOzFontEF" panose="02000509000000000000" pitchFamily="49" charset="-128"/>
              </a:rPr>
              <a:t> ふん</a:t>
            </a:r>
            <a:endParaRPr lang="en-AU" dirty="0">
              <a:latin typeface="YOzFontEF" panose="02000509000000000000" pitchFamily="49" charset="-128"/>
              <a:ea typeface="YOzFontEF" panose="02000509000000000000" pitchFamily="49" charset="-128"/>
              <a:cs typeface="YOzFontEF" panose="0200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36" y="91788"/>
            <a:ext cx="8229600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 smtClean="0"/>
              <a:t>Minutes past the hour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579138" y="2992086"/>
            <a:ext cx="6233221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HAN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</a:rPr>
              <a:t>　　はん　</a:t>
            </a:r>
            <a:endParaRPr lang="en-US" altLang="ja-JP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半</a:t>
            </a:r>
            <a:r>
              <a:rPr lang="ja-JP" altLang="en-US" b="1" dirty="0" smtClean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en-AU" altLang="ja-JP" sz="2800" b="1" dirty="0" smtClean="0"/>
              <a:t>HALF PAST</a:t>
            </a:r>
          </a:p>
          <a:p>
            <a:r>
              <a:rPr lang="en-AU" altLang="ja-JP" sz="3600" dirty="0" smtClean="0"/>
              <a:t>Hour + </a:t>
            </a:r>
            <a:r>
              <a:rPr lang="en-AU" altLang="ja-JP" sz="3600" dirty="0" err="1" smtClean="0"/>
              <a:t>Ji</a:t>
            </a:r>
            <a:r>
              <a:rPr lang="en-AU" altLang="ja-JP" sz="3600" dirty="0" smtClean="0"/>
              <a:t>  + </a:t>
            </a:r>
            <a:r>
              <a:rPr lang="en-AU" altLang="ja-JP" sz="3600" dirty="0" smtClean="0">
                <a:solidFill>
                  <a:schemeClr val="accent5">
                    <a:lumMod val="75000"/>
                  </a:schemeClr>
                </a:solidFill>
              </a:rPr>
              <a:t>HAN</a:t>
            </a:r>
            <a:r>
              <a:rPr lang="en-AU" altLang="ja-JP" sz="3600" dirty="0" smtClean="0"/>
              <a:t/>
            </a:r>
            <a:br>
              <a:rPr lang="en-AU" altLang="ja-JP" sz="3600" dirty="0" smtClean="0"/>
            </a:br>
            <a:r>
              <a:rPr lang="en-AU" altLang="ja-JP" sz="3600" dirty="0" smtClean="0"/>
              <a:t>            </a:t>
            </a:r>
            <a:r>
              <a:rPr lang="ja-JP" altLang="en-US" sz="3600" dirty="0" smtClean="0"/>
              <a:t>時　　</a:t>
            </a:r>
            <a:r>
              <a:rPr lang="ja-JP" altLang="en-US" sz="3600" dirty="0" smtClean="0">
                <a:solidFill>
                  <a:schemeClr val="accent5">
                    <a:lumMod val="75000"/>
                  </a:schemeClr>
                </a:solidFill>
              </a:rPr>
              <a:t>半</a:t>
            </a:r>
            <a:r>
              <a:rPr lang="en-AU" altLang="ja-JP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AU" altLang="ja-JP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AU" altLang="ja-JP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2800" dirty="0" smtClean="0"/>
              <a:t>二時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半 </a:t>
            </a:r>
            <a:r>
              <a:rPr lang="en-AU" altLang="ja-JP" sz="2800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ja-JP" altLang="en-US" sz="2800" dirty="0" smtClean="0"/>
              <a:t>にじ</a:t>
            </a:r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は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ん </a:t>
            </a:r>
            <a:r>
              <a:rPr lang="en-AU" altLang="ja-JP" sz="2800" dirty="0" smtClean="0">
                <a:solidFill>
                  <a:schemeClr val="accent5">
                    <a:lumMod val="75000"/>
                  </a:schemeClr>
                </a:solidFill>
              </a:rPr>
              <a:t>Half past </a:t>
            </a:r>
            <a:r>
              <a:rPr lang="en-AU" altLang="ja-JP" sz="2800" dirty="0" smtClean="0">
                <a:solidFill>
                  <a:schemeClr val="tx1"/>
                </a:solidFill>
              </a:rPr>
              <a:t>_____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/>
              <a:t>四時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半 </a:t>
            </a:r>
            <a:r>
              <a:rPr lang="en-AU" altLang="ja-JP" sz="2800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ja-JP" altLang="en-US" sz="2800" dirty="0" smtClean="0"/>
              <a:t>　よじ</a:t>
            </a:r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は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ん  </a:t>
            </a:r>
            <a:r>
              <a:rPr lang="en-AU" altLang="ja-JP" sz="2800" dirty="0" smtClean="0">
                <a:solidFill>
                  <a:schemeClr val="accent5">
                    <a:lumMod val="75000"/>
                  </a:schemeClr>
                </a:solidFill>
              </a:rPr>
              <a:t>Half past </a:t>
            </a:r>
            <a:r>
              <a:rPr lang="en-AU" altLang="ja-JP" sz="2800" dirty="0" smtClean="0">
                <a:solidFill>
                  <a:schemeClr val="tx1"/>
                </a:solidFill>
              </a:rPr>
              <a:t>______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/>
              <a:t>十時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半 </a:t>
            </a:r>
            <a:r>
              <a:rPr lang="en-AU" altLang="ja-JP" sz="2800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ja-JP" altLang="en-US" sz="2800" dirty="0" smtClean="0"/>
              <a:t>　じゅうじ</a:t>
            </a:r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は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</a:rPr>
              <a:t>ん </a:t>
            </a:r>
            <a:r>
              <a:rPr lang="en-AU" altLang="ja-JP" sz="2800" dirty="0" smtClean="0">
                <a:solidFill>
                  <a:schemeClr val="accent5">
                    <a:lumMod val="75000"/>
                  </a:schemeClr>
                </a:solidFill>
              </a:rPr>
              <a:t>Half past </a:t>
            </a:r>
            <a:r>
              <a:rPr lang="en-AU" altLang="ja-JP" sz="2800" dirty="0" smtClean="0">
                <a:solidFill>
                  <a:schemeClr val="tx1"/>
                </a:solidFill>
              </a:rPr>
              <a:t>______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00" y="14127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/>
              <a:t>HOUR  </a:t>
            </a: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AU" sz="3600" dirty="0" smtClean="0"/>
              <a:t>  JI  </a:t>
            </a: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AU" sz="3600" dirty="0" smtClean="0"/>
              <a:t> MINUTES </a:t>
            </a:r>
            <a:r>
              <a:rPr lang="en-AU" sz="36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AU" sz="3600" dirty="0" smtClean="0"/>
              <a:t> PUN / FUN</a:t>
            </a:r>
          </a:p>
          <a:p>
            <a:r>
              <a:rPr lang="ja-JP" altLang="en-US" sz="3600" dirty="0" smtClean="0"/>
              <a:t>＿＿＿　時　　   ＿＿＿  分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6098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458</Words>
  <Application>Microsoft Office PowerPoint</Application>
  <PresentationFormat>On-screen Show (4:3)</PresentationFormat>
  <Paragraphs>150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KanjiStrokeOrders</vt:lpstr>
      <vt:lpstr>ＭＳ Ｐゴシック</vt:lpstr>
      <vt:lpstr>YOzFontEF</vt:lpstr>
      <vt:lpstr>Arial</vt:lpstr>
      <vt:lpstr>Calibri</vt:lpstr>
      <vt:lpstr>Office Theme</vt:lpstr>
      <vt:lpstr>Telling the Time</vt:lpstr>
      <vt:lpstr>What’s the time?</vt:lpstr>
      <vt:lpstr>Numbers  Suuji  すうじ</vt:lpstr>
      <vt:lpstr>On the hour</vt:lpstr>
      <vt:lpstr>なんじ　ですか。</vt:lpstr>
      <vt:lpstr>Play the Time Game</vt:lpstr>
      <vt:lpstr>分　　Minutes　　ぷん / ふん</vt:lpstr>
      <vt:lpstr>PowerPoint Presentation</vt:lpstr>
      <vt:lpstr>Minutes past the hour</vt:lpstr>
      <vt:lpstr>Minutes past the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Minutes “to” the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              or              PM ?</vt:lpstr>
      <vt:lpstr>Video resources Online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the Time</dc:title>
  <dc:creator>JOHANSEN, Jennifer</dc:creator>
  <cp:lastModifiedBy>Inge Foley</cp:lastModifiedBy>
  <cp:revision>25</cp:revision>
  <cp:lastPrinted>2014-11-26T23:14:33Z</cp:lastPrinted>
  <dcterms:created xsi:type="dcterms:W3CDTF">2014-11-25T05:18:45Z</dcterms:created>
  <dcterms:modified xsi:type="dcterms:W3CDTF">2014-12-05T03:01:51Z</dcterms:modified>
</cp:coreProperties>
</file>