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9" r:id="rId2"/>
    <p:sldId id="290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89D2-195C-4575-BB8C-ADCC18DCE8E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2AE79-418F-40A9-A88B-1E6318E2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0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AE79-418F-40A9-A88B-1E6318E266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8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AE79-418F-40A9-A88B-1E6318E266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8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62569A9-06C3-41F4-BFE4-06355D03874B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5562600" cy="1828800"/>
          </a:xfrm>
        </p:spPr>
        <p:txBody>
          <a:bodyPr/>
          <a:lstStyle/>
          <a:p>
            <a:pPr algn="ctr"/>
            <a:r>
              <a:rPr lang="en-AU" sz="3600" b="1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Ten &amp; </a:t>
            </a:r>
            <a:r>
              <a:rPr lang="en-AU" sz="3600" b="1" dirty="0" err="1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Maru</a:t>
            </a:r>
            <a:r>
              <a:rPr lang="en-AU" sz="3600" b="1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 Sound </a:t>
            </a:r>
            <a:r>
              <a:rPr lang="en-AU" sz="3600" b="1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Changes</a:t>
            </a:r>
            <a:br>
              <a:rPr lang="en-AU" sz="3600" b="1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</a:br>
            <a:r>
              <a:rPr lang="en-AU" sz="3600" b="1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/>
            </a:r>
            <a:br>
              <a:rPr lang="en-AU" sz="3600" b="1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</a:br>
            <a:r>
              <a:rPr lang="ja-JP" altLang="en-US" sz="8000" b="1" dirty="0" smtClean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は　</a:t>
            </a:r>
            <a:r>
              <a:rPr lang="ja-JP" altLang="en-US" sz="8000" b="1" dirty="0" smtClean="0">
                <a:solidFill>
                  <a:srgbClr val="FFC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ば　</a:t>
            </a:r>
            <a:r>
              <a:rPr lang="ja-JP" altLang="en-US" sz="8000" b="1" dirty="0" smtClean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ぱ</a:t>
            </a:r>
            <a:r>
              <a:rPr lang="en-AU" b="1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/>
            </a:r>
            <a:br>
              <a:rPr lang="en-AU" b="1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</a:br>
            <a:r>
              <a:rPr lang="en-AU" b="1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/>
            </a:r>
            <a:br>
              <a:rPr lang="en-AU" b="1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4038600"/>
            <a:ext cx="7162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T +</a:t>
            </a:r>
            <a:r>
              <a:rPr lang="ja-JP" altLang="en-US" sz="8000" dirty="0">
                <a:solidFill>
                  <a:srgbClr val="FF0000"/>
                </a:solidFill>
              </a:rPr>
              <a:t>　</a:t>
            </a:r>
            <a:r>
              <a:rPr lang="ja-JP" altLang="en-US" sz="8000" dirty="0" smtClean="0">
                <a:solidFill>
                  <a:srgbClr val="FF0000"/>
                </a:solidFill>
              </a:rPr>
              <a:t>゛→</a:t>
            </a:r>
            <a:r>
              <a:rPr lang="en-US" sz="8000" dirty="0" smtClean="0">
                <a:solidFill>
                  <a:srgbClr val="FF0000"/>
                </a:solidFill>
              </a:rPr>
              <a:t> D</a:t>
            </a:r>
          </a:p>
          <a:p>
            <a:r>
              <a:rPr lang="ja-JP" altLang="en-US" sz="4800" dirty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たちつてと</a:t>
            </a:r>
            <a:r>
              <a:rPr lang="ja-JP" altLang="en-US" sz="4800" dirty="0" smtClean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　だぢづでど</a:t>
            </a:r>
            <a:endParaRPr lang="en-US" altLang="ja-JP" sz="4800" dirty="0" smtClean="0">
              <a:solidFill>
                <a:srgbClr val="FF0000"/>
              </a:solidFill>
              <a:latin typeface="Nazori Font" pitchFamily="2" charset="-128"/>
              <a:ea typeface="Nazori Font" pitchFamily="2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a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ti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(chi)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tsu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te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to           da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i(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ji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)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zu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de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o</a:t>
            </a:r>
            <a:endParaRPr lang="en-US" sz="2400" dirty="0">
              <a:solidFill>
                <a:srgbClr val="FF0000"/>
              </a:solidFill>
              <a:latin typeface="+mj-lt"/>
              <a:ea typeface="Nazori Font" pitchFamily="2" charset="-128"/>
            </a:endParaRPr>
          </a:p>
        </p:txBody>
      </p:sp>
      <p:pic>
        <p:nvPicPr>
          <p:cNvPr id="6" name="Picture 4" descr="http://t1.gstatic.com/images?q=tbn:ANd9GcQFSchK6ecjiEQuIpvMQgaKd-p0edCrjacqNd1futIeoJcVN-nm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030" y="1917747"/>
            <a:ext cx="3810000" cy="176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609600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>
                <a:solidFill>
                  <a:srgbClr val="FFC000"/>
                </a:solidFill>
              </a:rPr>
              <a:t>T</a:t>
            </a:r>
            <a:r>
              <a:rPr lang="en-US" sz="6000" dirty="0">
                <a:solidFill>
                  <a:srgbClr val="CCD1B9">
                    <a:lumMod val="20000"/>
                    <a:lumOff val="80000"/>
                  </a:srgbClr>
                </a:solidFill>
              </a:rPr>
              <a:t>apping</a:t>
            </a:r>
            <a:r>
              <a:rPr lang="en-US" sz="6000" dirty="0">
                <a:solidFill>
                  <a:prstClr val="white"/>
                </a:solidFill>
              </a:rPr>
              <a:t> </a:t>
            </a:r>
            <a:r>
              <a:rPr lang="en-US" sz="8800" dirty="0">
                <a:solidFill>
                  <a:srgbClr val="FFC000"/>
                </a:solidFill>
              </a:rPr>
              <a:t>d</a:t>
            </a:r>
            <a:r>
              <a:rPr lang="en-US" sz="6000" dirty="0">
                <a:solidFill>
                  <a:prstClr val="white"/>
                </a:solidFill>
              </a:rPr>
              <a:t>ogs </a:t>
            </a:r>
            <a:br>
              <a:rPr lang="en-US" sz="6000" dirty="0">
                <a:solidFill>
                  <a:prstClr val="white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905000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/>
              <a:t>1</a:t>
            </a:r>
            <a:r>
              <a:rPr lang="en-US" sz="2400" i="1" baseline="30000" dirty="0"/>
              <a:t>st</a:t>
            </a:r>
            <a:r>
              <a:rPr lang="en-US" sz="2400" i="1" dirty="0"/>
              <a:t> Rule  </a:t>
            </a:r>
            <a:r>
              <a:rPr lang="en-US" sz="4000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ind      </a:t>
            </a:r>
            <a:r>
              <a:rPr lang="en-US" sz="4000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randma </a:t>
            </a: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Rule </a:t>
            </a:r>
            <a:r>
              <a:rPr lang="en-US" sz="4000" dirty="0">
                <a:solidFill>
                  <a:srgbClr val="FF0000"/>
                </a:solidFill>
              </a:rPr>
              <a:t>S</a:t>
            </a:r>
            <a:r>
              <a:rPr lang="en-US" sz="2400" dirty="0">
                <a:solidFill>
                  <a:srgbClr val="FF0000"/>
                </a:solidFill>
              </a:rPr>
              <a:t>leepy   </a:t>
            </a:r>
            <a:r>
              <a:rPr lang="en-US" sz="4000" dirty="0">
                <a:solidFill>
                  <a:srgbClr val="FF0000"/>
                </a:solidFill>
              </a:rPr>
              <a:t>Z</a:t>
            </a:r>
            <a:r>
              <a:rPr lang="en-US" sz="2400" dirty="0">
                <a:solidFill>
                  <a:srgbClr val="FF0000"/>
                </a:solidFill>
              </a:rPr>
              <a:t>ebra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Rule  </a:t>
            </a:r>
            <a:r>
              <a:rPr lang="en-US" sz="40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apping  </a:t>
            </a:r>
            <a:r>
              <a:rPr lang="en-US" sz="40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ogs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7200" b="1" dirty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は　</a:t>
            </a:r>
            <a:r>
              <a:rPr lang="ja-JP" altLang="en-US" sz="7200" b="1" dirty="0">
                <a:solidFill>
                  <a:srgbClr val="FFC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ば　</a:t>
            </a:r>
            <a:r>
              <a:rPr lang="ja-JP" altLang="en-US" sz="7200" b="1" dirty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ぱ</a:t>
            </a:r>
            <a:r>
              <a:rPr lang="en-US" i="1" dirty="0" smtClean="0"/>
              <a:t>Rules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91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H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ungry </a:t>
            </a:r>
            <a:r>
              <a:rPr lang="en-US" sz="6000" dirty="0" smtClean="0"/>
              <a:t> </a:t>
            </a:r>
            <a:r>
              <a:rPr lang="en-US" sz="8800" dirty="0">
                <a:solidFill>
                  <a:srgbClr val="FFC000"/>
                </a:solidFill>
              </a:rPr>
              <a:t>B</a:t>
            </a:r>
            <a:r>
              <a:rPr lang="en-US" sz="6000" dirty="0" smtClean="0"/>
              <a:t>aby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8196" name="Picture 4" descr="http://t2.gstatic.com/images?q=tbn:ANd9GcTLbZeeyCY_B6NFHrB3Po2fHPCAg6Vm_Daq8ow3WJ9rprbq6Xv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401885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4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H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ungry </a:t>
            </a:r>
            <a:r>
              <a:rPr lang="en-US" sz="6000" dirty="0" smtClean="0"/>
              <a:t> </a:t>
            </a:r>
            <a:r>
              <a:rPr lang="en-US" sz="8800" dirty="0">
                <a:solidFill>
                  <a:srgbClr val="FFC000"/>
                </a:solidFill>
              </a:rPr>
              <a:t>B</a:t>
            </a:r>
            <a:r>
              <a:rPr lang="en-US" sz="6000" dirty="0" smtClean="0"/>
              <a:t>aby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295400" y="4038600"/>
            <a:ext cx="7162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H</a:t>
            </a:r>
            <a:r>
              <a:rPr lang="en-US" sz="8000" dirty="0" smtClean="0">
                <a:solidFill>
                  <a:srgbClr val="FF0000"/>
                </a:solidFill>
              </a:rPr>
              <a:t> +</a:t>
            </a:r>
            <a:r>
              <a:rPr lang="ja-JP" altLang="en-US" sz="8000" dirty="0">
                <a:solidFill>
                  <a:srgbClr val="FF0000"/>
                </a:solidFill>
              </a:rPr>
              <a:t>　</a:t>
            </a:r>
            <a:r>
              <a:rPr lang="ja-JP" altLang="en-US" sz="8000" dirty="0" smtClean="0">
                <a:solidFill>
                  <a:srgbClr val="FF0000"/>
                </a:solidFill>
              </a:rPr>
              <a:t>゛→</a:t>
            </a:r>
            <a:r>
              <a:rPr lang="en-US" sz="8000" dirty="0" smtClean="0">
                <a:solidFill>
                  <a:srgbClr val="FF0000"/>
                </a:solidFill>
              </a:rPr>
              <a:t> B</a:t>
            </a:r>
          </a:p>
          <a:p>
            <a:r>
              <a:rPr lang="ja-JP" altLang="en-US" sz="4800" dirty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はひふへほ</a:t>
            </a:r>
            <a:r>
              <a:rPr lang="ja-JP" altLang="en-US" sz="4800" dirty="0" smtClean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　ばびぶべぼ</a:t>
            </a:r>
            <a:endParaRPr lang="en-US" altLang="ja-JP" sz="4800" dirty="0" smtClean="0">
              <a:solidFill>
                <a:srgbClr val="FF0000"/>
              </a:solidFill>
              <a:latin typeface="Nazori Font" pitchFamily="2" charset="-128"/>
              <a:ea typeface="Nazori Font" pitchFamily="2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a 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i 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e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o      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b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i  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b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e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b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o</a:t>
            </a:r>
            <a:endParaRPr lang="en-US" sz="2400" dirty="0">
              <a:solidFill>
                <a:srgbClr val="FF0000"/>
              </a:solidFill>
              <a:latin typeface="+mj-lt"/>
              <a:ea typeface="Nazori Font" pitchFamily="2" charset="-128"/>
            </a:endParaRPr>
          </a:p>
        </p:txBody>
      </p:sp>
      <p:pic>
        <p:nvPicPr>
          <p:cNvPr id="8196" name="Picture 4" descr="http://t2.gstatic.com/images?q=tbn:ANd9GcTLbZeeyCY_B6NFHrB3Po2fHPCAg6Vm_Daq8ow3WJ9rprbq6Xv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79" y="1842078"/>
            <a:ext cx="2523501" cy="186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9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827028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400" i="1" dirty="0"/>
              <a:t>1</a:t>
            </a:r>
            <a:r>
              <a:rPr lang="en-US" sz="2400" i="1" baseline="30000" dirty="0"/>
              <a:t>st</a:t>
            </a:r>
            <a:r>
              <a:rPr lang="en-US" sz="2400" i="1" dirty="0"/>
              <a:t> Rule  </a:t>
            </a:r>
            <a:r>
              <a:rPr lang="en-US" sz="4000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ind      </a:t>
            </a:r>
            <a:r>
              <a:rPr lang="en-US" sz="4000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randma </a:t>
            </a: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Rule </a:t>
            </a:r>
            <a:r>
              <a:rPr lang="en-US" sz="4000" dirty="0">
                <a:solidFill>
                  <a:srgbClr val="FF0000"/>
                </a:solidFill>
              </a:rPr>
              <a:t>S</a:t>
            </a:r>
            <a:r>
              <a:rPr lang="en-US" sz="2400" dirty="0">
                <a:solidFill>
                  <a:srgbClr val="FF0000"/>
                </a:solidFill>
              </a:rPr>
              <a:t>leepy   </a:t>
            </a:r>
            <a:r>
              <a:rPr lang="en-US" sz="4000" dirty="0">
                <a:solidFill>
                  <a:srgbClr val="FF0000"/>
                </a:solidFill>
              </a:rPr>
              <a:t>Z</a:t>
            </a:r>
            <a:r>
              <a:rPr lang="en-US" sz="2400" dirty="0">
                <a:solidFill>
                  <a:srgbClr val="FF0000"/>
                </a:solidFill>
              </a:rPr>
              <a:t>ebra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Rule  </a:t>
            </a:r>
            <a:r>
              <a:rPr lang="en-US" sz="40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apping  </a:t>
            </a:r>
            <a:r>
              <a:rPr lang="en-US" sz="40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ogs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/>
              <a:t>4</a:t>
            </a:r>
            <a:r>
              <a:rPr lang="en-US" altLang="ja-JP" sz="2400" baseline="30000" dirty="0"/>
              <a:t>th</a:t>
            </a:r>
            <a:r>
              <a:rPr lang="en-US" altLang="ja-JP" sz="2400" dirty="0"/>
              <a:t>  Rule</a:t>
            </a:r>
            <a:r>
              <a:rPr lang="en-US" sz="24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ungry  </a:t>
            </a:r>
            <a:r>
              <a:rPr lang="en-US" sz="4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aby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7200" b="1" dirty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は　</a:t>
            </a:r>
            <a:r>
              <a:rPr lang="ja-JP" altLang="en-US" sz="7200" b="1" dirty="0">
                <a:solidFill>
                  <a:srgbClr val="FFC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ば　</a:t>
            </a:r>
            <a:r>
              <a:rPr lang="ja-JP" altLang="en-US" sz="7200" b="1" dirty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ぱ</a:t>
            </a:r>
            <a:r>
              <a:rPr lang="en-US" i="1" dirty="0" smtClean="0"/>
              <a:t>Rules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170" y="7620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H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appy 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p</a:t>
            </a:r>
            <a:r>
              <a:rPr lang="en-US" sz="6000" dirty="0" smtClean="0"/>
              <a:t>uppy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5" name="Picture 18" descr="Description: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2743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9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H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appy 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p</a:t>
            </a:r>
            <a:r>
              <a:rPr lang="en-US" sz="6000" dirty="0" smtClean="0"/>
              <a:t>uppy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295400" y="4038600"/>
            <a:ext cx="7162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H</a:t>
            </a:r>
            <a:r>
              <a:rPr lang="en-US" sz="8000" dirty="0" smtClean="0">
                <a:solidFill>
                  <a:srgbClr val="FF0000"/>
                </a:solidFill>
              </a:rPr>
              <a:t> +</a:t>
            </a:r>
            <a:r>
              <a:rPr lang="ja-JP" altLang="en-US" sz="8000" dirty="0">
                <a:solidFill>
                  <a:srgbClr val="FF0000"/>
                </a:solidFill>
              </a:rPr>
              <a:t>　゜</a:t>
            </a:r>
            <a:r>
              <a:rPr lang="ja-JP" altLang="en-US" sz="8000" dirty="0" smtClean="0">
                <a:solidFill>
                  <a:srgbClr val="FF0000"/>
                </a:solidFill>
              </a:rPr>
              <a:t>→</a:t>
            </a:r>
            <a:r>
              <a:rPr lang="en-US" sz="8000" dirty="0" smtClean="0">
                <a:solidFill>
                  <a:srgbClr val="FF0000"/>
                </a:solidFill>
              </a:rPr>
              <a:t> P</a:t>
            </a:r>
          </a:p>
          <a:p>
            <a:r>
              <a:rPr lang="ja-JP" altLang="en-US" sz="4800" dirty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はひふへほ</a:t>
            </a:r>
            <a:r>
              <a:rPr lang="ja-JP" altLang="en-US" sz="4800" dirty="0" smtClean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　</a:t>
            </a:r>
            <a:r>
              <a:rPr lang="ja-JP" altLang="en-US" sz="4800" dirty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ぱぴぷぺぽ</a:t>
            </a:r>
            <a:endParaRPr lang="en-US" altLang="ja-JP" sz="4800" dirty="0" smtClean="0">
              <a:solidFill>
                <a:srgbClr val="FF0000"/>
              </a:solidFill>
              <a:latin typeface="Nazori Font" pitchFamily="2" charset="-128"/>
              <a:ea typeface="Nazori Font" pitchFamily="2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a 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i 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e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o       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a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i 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p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pe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po</a:t>
            </a:r>
            <a:endParaRPr lang="en-US" sz="2400" dirty="0">
              <a:solidFill>
                <a:srgbClr val="FF0000"/>
              </a:solidFill>
              <a:latin typeface="+mj-lt"/>
              <a:ea typeface="Nazori Font" pitchFamily="2" charset="-128"/>
            </a:endParaRPr>
          </a:p>
        </p:txBody>
      </p:sp>
      <p:pic>
        <p:nvPicPr>
          <p:cNvPr id="5" name="Picture 18" descr="Description: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58520"/>
            <a:ext cx="188105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4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1900" y="2953940"/>
            <a:ext cx="33589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000" i="1" dirty="0"/>
              <a:t>1</a:t>
            </a:r>
            <a:r>
              <a:rPr lang="en-US" sz="2000" i="1" baseline="30000" dirty="0"/>
              <a:t>st</a:t>
            </a:r>
            <a:r>
              <a:rPr lang="en-US" sz="2000" i="1" dirty="0"/>
              <a:t> Rule  </a:t>
            </a:r>
            <a:r>
              <a:rPr lang="en-US" sz="3600" dirty="0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ind      </a:t>
            </a:r>
            <a:r>
              <a:rPr lang="en-US" sz="3600" dirty="0">
                <a:solidFill>
                  <a:srgbClr val="FF0000"/>
                </a:solidFill>
              </a:rPr>
              <a:t>G</a:t>
            </a:r>
            <a:r>
              <a:rPr lang="en-US" sz="2000" dirty="0">
                <a:solidFill>
                  <a:srgbClr val="FF0000"/>
                </a:solidFill>
              </a:rPr>
              <a:t>randma 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Rule 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2000" dirty="0">
                <a:solidFill>
                  <a:srgbClr val="FF0000"/>
                </a:solidFill>
              </a:rPr>
              <a:t>leepy   </a:t>
            </a:r>
            <a:r>
              <a:rPr lang="en-US" sz="3600" dirty="0">
                <a:solidFill>
                  <a:srgbClr val="FF0000"/>
                </a:solidFill>
              </a:rPr>
              <a:t>Z</a:t>
            </a:r>
            <a:r>
              <a:rPr lang="en-US" sz="2000" dirty="0">
                <a:solidFill>
                  <a:srgbClr val="FF0000"/>
                </a:solidFill>
              </a:rPr>
              <a:t>ebra</a:t>
            </a: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Rule  </a:t>
            </a:r>
            <a:r>
              <a:rPr lang="en-US" sz="36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apping  </a:t>
            </a:r>
            <a:r>
              <a:rPr lang="en-US" sz="36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ogs</a:t>
            </a: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en-US" altLang="ja-JP" sz="2000" dirty="0"/>
              <a:t>4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 Rule</a:t>
            </a:r>
            <a:r>
              <a:rPr lang="en-US" sz="20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2000" dirty="0">
                <a:solidFill>
                  <a:srgbClr val="FF0000"/>
                </a:solidFill>
              </a:rPr>
              <a:t>ungry  </a:t>
            </a:r>
            <a:r>
              <a:rPr lang="en-US" sz="36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aby</a:t>
            </a: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Rule  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2000" dirty="0">
                <a:solidFill>
                  <a:srgbClr val="FF0000"/>
                </a:solidFill>
              </a:rPr>
              <a:t>appy    </a:t>
            </a:r>
            <a:r>
              <a:rPr lang="en-US" sz="3600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uppy</a:t>
            </a:r>
            <a:endParaRPr lang="en-US" altLang="ja-JP" sz="2000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おばあさんの表情のイラスト「目がハート・疑問・居眠り・照れ」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76" b="50000"/>
          <a:stretch/>
        </p:blipFill>
        <p:spPr bwMode="auto">
          <a:xfrm>
            <a:off x="533400" y="1752599"/>
            <a:ext cx="1905000" cy="146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3.gstatic.com/images?q=tbn:ANd9GcQlliv67scqt3MpDRT1AVEshy0XzEFJ2EKyZqm2Cs5ntYb93RB0ryHeGkTM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68595" y1="27950" x2="74380" y2="32298"/>
                        <a14:backgroundMark x1="73554" y1="27329" x2="74380" y2="15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20" y="1600200"/>
            <a:ext cx="2523296" cy="149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t1.gstatic.com/images?q=tbn:ANd9GcQFSchK6ecjiEQuIpvMQgaKd-p0edCrjacqNd1futIeoJcVN-nmd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599"/>
            <a:ext cx="2209800" cy="171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2.gstatic.com/images?q=tbn:ANd9GcTLbZeeyCY_B6NFHrB3Po2fHPCAg6Vm_Daq8ow3WJ9rprbq6Xv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4" y="4800600"/>
            <a:ext cx="226704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Description: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661958"/>
            <a:ext cx="1866900" cy="181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0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ja-JP" altLang="en-US" sz="7200" b="1" dirty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は　</a:t>
            </a:r>
            <a:r>
              <a:rPr lang="ja-JP" altLang="en-US" sz="7200" b="1" dirty="0">
                <a:solidFill>
                  <a:srgbClr val="FFC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ば　</a:t>
            </a:r>
            <a:r>
              <a:rPr lang="ja-JP" altLang="en-US" sz="7200" b="1" dirty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ぱ</a:t>
            </a:r>
            <a:endParaRPr lang="en-US" sz="7200" dirty="0">
              <a:latin typeface="Adobe Fan Heiti Std B" pitchFamily="34" charset="-128"/>
              <a:ea typeface="Adobe Fan Heiti Std B" pitchFamily="34" charset="-128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565" y="1828800"/>
            <a:ext cx="83730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Ten </a:t>
            </a:r>
            <a:r>
              <a:rPr lang="en-AU" sz="4400" dirty="0" err="1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ten</a:t>
            </a:r>
            <a:r>
              <a:rPr lang="en-A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 (two lines)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4400" dirty="0" err="1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Maru</a:t>
            </a:r>
            <a:r>
              <a:rPr lang="en-A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 (small circle)</a:t>
            </a:r>
            <a:endParaRPr lang="en-AU" sz="4400" dirty="0" smtClean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4400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change </a:t>
            </a:r>
            <a:r>
              <a:rPr lang="en-AU" sz="4400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the sounds of regular hiragana and katakana to make more sounds. </a:t>
            </a:r>
            <a:endParaRPr lang="en-US" sz="4400" dirty="0">
              <a:latin typeface="Adobe Fan Heiti Std B" pitchFamily="34" charset="-128"/>
              <a:ea typeface="Adobe Fan Heiti Std B" pitchFamily="34" charset="-128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5630" y="5562600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/>
            <a:r>
              <a:rPr lang="en-AU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Use 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the following </a:t>
            </a:r>
            <a:r>
              <a:rPr lang="en-AU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rhyme 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to </a:t>
            </a:r>
            <a:r>
              <a:rPr lang="en-AU" dirty="0"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help you remember how to change the sounds.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/>
            </a:r>
            <a:br>
              <a:rPr lang="en-US" sz="8800" dirty="0" smtClean="0">
                <a:solidFill>
                  <a:srgbClr val="FFC000"/>
                </a:solidFill>
              </a:rPr>
            </a:br>
            <a:r>
              <a:rPr lang="en-US" sz="8800" dirty="0" smtClean="0">
                <a:solidFill>
                  <a:srgbClr val="FFC000"/>
                </a:solidFill>
              </a:rPr>
              <a:t>1.K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G</a:t>
            </a:r>
            <a:r>
              <a:rPr lang="en-US" sz="6000" dirty="0" smtClean="0"/>
              <a:t>randma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3074" name="Picture 2" descr="おばあさんの表情のイラスト「目がハート・疑問・居眠り・照れ」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76" b="50000"/>
          <a:stretch/>
        </p:blipFill>
        <p:spPr bwMode="auto">
          <a:xfrm>
            <a:off x="1752600" y="2286000"/>
            <a:ext cx="4572000" cy="351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8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K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G</a:t>
            </a:r>
            <a:r>
              <a:rPr lang="en-US" sz="6000" dirty="0" smtClean="0"/>
              <a:t>randma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295400" y="4038600"/>
            <a:ext cx="7162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K +</a:t>
            </a:r>
            <a:r>
              <a:rPr lang="ja-JP" altLang="en-US" sz="8000" dirty="0">
                <a:solidFill>
                  <a:srgbClr val="FF0000"/>
                </a:solidFill>
              </a:rPr>
              <a:t>　</a:t>
            </a:r>
            <a:r>
              <a:rPr lang="ja-JP" altLang="en-US" sz="8000" dirty="0" smtClean="0">
                <a:solidFill>
                  <a:srgbClr val="FF0000"/>
                </a:solidFill>
              </a:rPr>
              <a:t>゛→</a:t>
            </a:r>
            <a:r>
              <a:rPr lang="en-US" sz="8000" dirty="0" smtClean="0">
                <a:solidFill>
                  <a:srgbClr val="FF0000"/>
                </a:solidFill>
              </a:rPr>
              <a:t> G</a:t>
            </a:r>
          </a:p>
          <a:p>
            <a:r>
              <a:rPr lang="ja-JP" altLang="en-US" sz="4800" dirty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かきくけ</a:t>
            </a:r>
            <a:r>
              <a:rPr lang="ja-JP" altLang="en-US" sz="4800" dirty="0" smtClean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こ　がぎぐげご</a:t>
            </a:r>
            <a:endParaRPr lang="en-US" altLang="ja-JP" sz="4800" dirty="0" smtClean="0">
              <a:solidFill>
                <a:srgbClr val="FF0000"/>
              </a:solidFill>
              <a:latin typeface="Nazori Font" pitchFamily="2" charset="-128"/>
              <a:ea typeface="Nazori Font" pitchFamily="2" charset="-128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Ka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ki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ku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ke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ko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 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ga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gi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gu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ge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go</a:t>
            </a:r>
            <a:endParaRPr lang="en-US" sz="2400" dirty="0">
              <a:solidFill>
                <a:srgbClr val="FF0000"/>
              </a:solidFill>
              <a:latin typeface="+mj-lt"/>
              <a:ea typeface="Nazori Font" pitchFamily="2" charset="-128"/>
            </a:endParaRPr>
          </a:p>
        </p:txBody>
      </p:sp>
      <p:pic>
        <p:nvPicPr>
          <p:cNvPr id="3074" name="Picture 2" descr="おばあさんの表情のイラスト「目がハート・疑問・居眠り・照れ」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76" b="50000"/>
          <a:stretch/>
        </p:blipFill>
        <p:spPr bwMode="auto">
          <a:xfrm>
            <a:off x="3200400" y="1752600"/>
            <a:ext cx="2227119" cy="179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7200" b="1" dirty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は　</a:t>
            </a:r>
            <a:r>
              <a:rPr lang="ja-JP" altLang="en-US" sz="7200" b="1" dirty="0">
                <a:solidFill>
                  <a:srgbClr val="FFC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ば　</a:t>
            </a:r>
            <a:r>
              <a:rPr lang="ja-JP" altLang="en-US" sz="7200" b="1" dirty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ぱ</a:t>
            </a:r>
            <a:r>
              <a:rPr lang="en-US" i="1" dirty="0" smtClean="0"/>
              <a:t>Rules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4200765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1</a:t>
            </a:r>
            <a:r>
              <a:rPr lang="en-US" sz="2800" i="1" baseline="30000" dirty="0" smtClean="0"/>
              <a:t>st</a:t>
            </a:r>
            <a:r>
              <a:rPr lang="en-US" sz="2800" i="1" dirty="0" smtClean="0"/>
              <a:t> Rule:  </a:t>
            </a:r>
            <a:r>
              <a:rPr lang="en-US" sz="4400" dirty="0">
                <a:solidFill>
                  <a:srgbClr val="FF0000"/>
                </a:solidFill>
              </a:rPr>
              <a:t>K</a:t>
            </a:r>
            <a:r>
              <a:rPr lang="en-US" sz="2800" dirty="0">
                <a:solidFill>
                  <a:srgbClr val="FF0000"/>
                </a:solidFill>
              </a:rPr>
              <a:t>ind </a:t>
            </a:r>
            <a:r>
              <a:rPr lang="en-US" sz="4400" dirty="0">
                <a:solidFill>
                  <a:srgbClr val="FF0000"/>
                </a:solidFill>
              </a:rPr>
              <a:t>G</a:t>
            </a:r>
            <a:r>
              <a:rPr lang="en-US" sz="2800" dirty="0">
                <a:solidFill>
                  <a:srgbClr val="FF0000"/>
                </a:solidFill>
              </a:rPr>
              <a:t>randma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S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leepy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Z</a:t>
            </a:r>
            <a:r>
              <a:rPr lang="en-US" sz="6000" dirty="0" smtClean="0"/>
              <a:t>ebra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4098" name="Picture 2" descr="http://t3.gstatic.com/images?q=tbn:ANd9GcQlliv67scqt3MpDRT1AVEshy0XzEFJ2EKyZqm2Cs5ntYb93RB0ryHeGkT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8595" y1="27950" x2="74380" y2="32298"/>
                        <a14:backgroundMark x1="73554" y1="27329" x2="74380" y2="15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398664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8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8206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S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leepy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Z</a:t>
            </a:r>
            <a:r>
              <a:rPr lang="en-US" sz="6000" dirty="0" smtClean="0"/>
              <a:t>ebra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295400" y="4038600"/>
            <a:ext cx="7162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S</a:t>
            </a:r>
            <a:r>
              <a:rPr lang="en-US" sz="8000" dirty="0" smtClean="0">
                <a:solidFill>
                  <a:srgbClr val="FF0000"/>
                </a:solidFill>
              </a:rPr>
              <a:t> +</a:t>
            </a:r>
            <a:r>
              <a:rPr lang="ja-JP" altLang="en-US" sz="8000" dirty="0">
                <a:solidFill>
                  <a:srgbClr val="FF0000"/>
                </a:solidFill>
              </a:rPr>
              <a:t>　</a:t>
            </a:r>
            <a:r>
              <a:rPr lang="ja-JP" altLang="en-US" sz="8000" dirty="0" smtClean="0">
                <a:solidFill>
                  <a:srgbClr val="FF0000"/>
                </a:solidFill>
              </a:rPr>
              <a:t>゛→</a:t>
            </a:r>
            <a:r>
              <a:rPr lang="en-US" sz="8000" dirty="0" smtClean="0">
                <a:solidFill>
                  <a:srgbClr val="FF0000"/>
                </a:solidFill>
              </a:rPr>
              <a:t> Z</a:t>
            </a:r>
          </a:p>
          <a:p>
            <a:r>
              <a:rPr lang="ja-JP" altLang="en-US" sz="4800" dirty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さしすせそ</a:t>
            </a:r>
            <a:r>
              <a:rPr lang="ja-JP" altLang="en-US" sz="4800" dirty="0" smtClean="0">
                <a:solidFill>
                  <a:srgbClr val="FF0000"/>
                </a:solidFill>
                <a:latin typeface="Nazori Font" pitchFamily="2" charset="-128"/>
                <a:ea typeface="Nazori Font" pitchFamily="2" charset="-128"/>
              </a:rPr>
              <a:t>　ざじずぜぞ</a:t>
            </a:r>
            <a:endParaRPr lang="en-US" altLang="ja-JP" sz="4800" dirty="0" smtClean="0">
              <a:solidFill>
                <a:srgbClr val="FF0000"/>
              </a:solidFill>
              <a:latin typeface="Nazori Font" pitchFamily="2" charset="-128"/>
              <a:ea typeface="Nazori Font" pitchFamily="2" charset="-128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sa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shi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su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e    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Nazori Font" pitchFamily="2" charset="-128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o      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z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zi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ji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)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z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Nazori Font" pitchFamily="2" charset="-128"/>
              </a:rPr>
              <a:t>z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ea typeface="Nazori Font" pitchFamily="2" charset="-128"/>
              </a:rPr>
              <a:t>zo</a:t>
            </a:r>
            <a:endParaRPr lang="en-US" sz="2400" dirty="0">
              <a:solidFill>
                <a:srgbClr val="FF0000"/>
              </a:solidFill>
              <a:latin typeface="+mj-lt"/>
              <a:ea typeface="Nazori Font" pitchFamily="2" charset="-128"/>
            </a:endParaRPr>
          </a:p>
        </p:txBody>
      </p:sp>
      <p:pic>
        <p:nvPicPr>
          <p:cNvPr id="5" name="Picture 2" descr="http://t3.gstatic.com/images?q=tbn:ANd9GcQlliv67scqt3MpDRT1AVEshy0XzEFJ2EKyZqm2Cs5ntYb93RB0ryHeGkT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8595" y1="27950" x2="74380" y2="32298"/>
                        <a14:backgroundMark x1="73554" y1="27329" x2="74380" y2="15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48" y="1752600"/>
            <a:ext cx="3185764" cy="188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3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7200" b="1" dirty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は　</a:t>
            </a:r>
            <a:r>
              <a:rPr lang="ja-JP" altLang="en-US" sz="7200" b="1" dirty="0">
                <a:solidFill>
                  <a:srgbClr val="FFC0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ば　</a:t>
            </a:r>
            <a:r>
              <a:rPr lang="ja-JP" altLang="en-US" sz="7200" b="1" dirty="0">
                <a:solidFill>
                  <a:srgbClr val="FFFF00"/>
                </a:solidFill>
                <a:latin typeface="Adobe Fan Heiti Std B" pitchFamily="34" charset="-128"/>
                <a:ea typeface="Adobe Fan Heiti Std B" pitchFamily="34" charset="-128"/>
                <a:cs typeface="Times New Roman" pitchFamily="18" charset="0"/>
              </a:rPr>
              <a:t>ぱ</a:t>
            </a:r>
            <a:r>
              <a:rPr lang="en-US" i="1" dirty="0" smtClean="0"/>
              <a:t>Rules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752600"/>
            <a:ext cx="39767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1</a:t>
            </a:r>
            <a:r>
              <a:rPr lang="en-US" sz="2400" i="1" baseline="30000" dirty="0" smtClean="0"/>
              <a:t>st</a:t>
            </a:r>
            <a:r>
              <a:rPr lang="en-US" sz="2400" i="1" dirty="0" smtClean="0"/>
              <a:t> Rule  </a:t>
            </a:r>
            <a:r>
              <a:rPr lang="en-US" sz="4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ind      </a:t>
            </a:r>
            <a:r>
              <a:rPr lang="en-US" sz="40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randma 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Rule 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leepy   </a:t>
            </a:r>
            <a:r>
              <a:rPr lang="en-US" sz="4000" dirty="0" smtClean="0">
                <a:solidFill>
                  <a:srgbClr val="FF0000"/>
                </a:solidFill>
              </a:rPr>
              <a:t>Z</a:t>
            </a:r>
            <a:r>
              <a:rPr lang="en-US" sz="2400" dirty="0" smtClean="0">
                <a:solidFill>
                  <a:srgbClr val="FF0000"/>
                </a:solidFill>
              </a:rPr>
              <a:t>ebra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1260" cy="1054394"/>
          </a:xfrm>
        </p:spPr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</a:rPr>
              <a:t>T</a:t>
            </a: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apping</a:t>
            </a:r>
            <a:r>
              <a:rPr lang="en-US" sz="6000" dirty="0" smtClean="0"/>
              <a:t> </a:t>
            </a:r>
            <a:r>
              <a:rPr lang="en-US" sz="8800" dirty="0" smtClean="0">
                <a:solidFill>
                  <a:srgbClr val="FFC000"/>
                </a:solidFill>
              </a:rPr>
              <a:t>d</a:t>
            </a:r>
            <a:r>
              <a:rPr lang="en-US" sz="6000" dirty="0" smtClean="0"/>
              <a:t>ogs 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6" name="Picture 4" descr="http://t1.gstatic.com/images?q=tbn:ANd9GcQFSchK6ecjiEQuIpvMQgaKd-p0edCrjacqNd1futIeoJcVN-nm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4494961" cy="349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3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200</TotalTime>
  <Words>115</Words>
  <Application>Microsoft Office PowerPoint</Application>
  <PresentationFormat>On-screen Show (4:3)</PresentationFormat>
  <Paragraphs>54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Adobe Fan Heiti Std B</vt:lpstr>
      <vt:lpstr>HG創英角ｺﾞｼｯｸUB</vt:lpstr>
      <vt:lpstr>Nazori Font</vt:lpstr>
      <vt:lpstr>Arial</vt:lpstr>
      <vt:lpstr>Calibri</vt:lpstr>
      <vt:lpstr>Franklin Gothic Medium</vt:lpstr>
      <vt:lpstr>Times New Roman</vt:lpstr>
      <vt:lpstr>Wingdings</vt:lpstr>
      <vt:lpstr>Wingdings 2</vt:lpstr>
      <vt:lpstr>Grid</vt:lpstr>
      <vt:lpstr>Ten &amp; Maru Sound Changes  は　ば　ぱ  </vt:lpstr>
      <vt:lpstr>は　ば　ぱ</vt:lpstr>
      <vt:lpstr> 1.Kind Grandma  </vt:lpstr>
      <vt:lpstr>Kind Grandma  </vt:lpstr>
      <vt:lpstr>は　ば　ぱRules</vt:lpstr>
      <vt:lpstr>Sleepy Zebra  </vt:lpstr>
      <vt:lpstr>Sleepy Zebra  </vt:lpstr>
      <vt:lpstr>は　ば　ぱRules</vt:lpstr>
      <vt:lpstr>Tapping dogs  </vt:lpstr>
      <vt:lpstr>Tapping dogs  </vt:lpstr>
      <vt:lpstr>は　ば　ぱRules</vt:lpstr>
      <vt:lpstr>Hungry  Baby  </vt:lpstr>
      <vt:lpstr>Hungry  Baby  </vt:lpstr>
      <vt:lpstr>は　ば　ぱRules</vt:lpstr>
      <vt:lpstr>Happy  puppy  </vt:lpstr>
      <vt:lpstr>Happy  puppy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Hiragana Rules:  - Long vowels - Double consonants - Traditional sounds - Particles</dc:title>
  <dc:creator>Bill and Inge</dc:creator>
  <cp:lastModifiedBy>Inge Korver</cp:lastModifiedBy>
  <cp:revision>21</cp:revision>
  <dcterms:created xsi:type="dcterms:W3CDTF">2011-09-12T23:14:28Z</dcterms:created>
  <dcterms:modified xsi:type="dcterms:W3CDTF">2014-02-16T04:01:44Z</dcterms:modified>
</cp:coreProperties>
</file>