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7" r:id="rId2"/>
    <p:sldId id="278" r:id="rId3"/>
    <p:sldId id="258" r:id="rId4"/>
    <p:sldId id="279" r:id="rId5"/>
    <p:sldId id="289" r:id="rId6"/>
    <p:sldId id="290" r:id="rId7"/>
    <p:sldId id="291" r:id="rId8"/>
    <p:sldId id="276" r:id="rId9"/>
    <p:sldId id="280" r:id="rId10"/>
    <p:sldId id="263" r:id="rId11"/>
    <p:sldId id="292" r:id="rId12"/>
    <p:sldId id="256" r:id="rId13"/>
    <p:sldId id="257" r:id="rId14"/>
    <p:sldId id="259" r:id="rId15"/>
    <p:sldId id="293" r:id="rId16"/>
    <p:sldId id="260" r:id="rId17"/>
    <p:sldId id="294" r:id="rId18"/>
    <p:sldId id="296" r:id="rId19"/>
    <p:sldId id="266" r:id="rId20"/>
    <p:sldId id="298" r:id="rId21"/>
    <p:sldId id="299" r:id="rId22"/>
    <p:sldId id="300" r:id="rId23"/>
    <p:sldId id="301" r:id="rId24"/>
    <p:sldId id="283" r:id="rId25"/>
    <p:sldId id="268" r:id="rId26"/>
    <p:sldId id="285" r:id="rId27"/>
    <p:sldId id="302" r:id="rId28"/>
    <p:sldId id="261" r:id="rId29"/>
    <p:sldId id="264" r:id="rId30"/>
    <p:sldId id="281" r:id="rId31"/>
    <p:sldId id="27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3073" autoAdjust="0"/>
  </p:normalViewPr>
  <p:slideViewPr>
    <p:cSldViewPr>
      <p:cViewPr varScale="1">
        <p:scale>
          <a:sx n="108" d="100"/>
          <a:sy n="108" d="100"/>
        </p:scale>
        <p:origin x="16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C3485-C348-4D00-93E4-AA7476ED65A6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7ED32-E9FF-4087-BB1D-C33EE2DBE2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534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7ED32-E9FF-4087-BB1D-C33EE2DBE2F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99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03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440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971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359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882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416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165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214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30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29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906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4BF9-8D9B-43AD-9EAD-7D4D358208CD}" type="datetimeFigureOut">
              <a:rPr lang="en-AU" smtClean="0"/>
              <a:t>5/12/2014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7BD7E-C6BD-4EC4-97F2-7B34ABB2D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21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eb-japan.org/kidsweb/manga/0710/index.html" TargetMode="External"/><Relationship Id="rId3" Type="http://schemas.openxmlformats.org/officeDocument/2006/relationships/hyperlink" Target="http://www.toss-mio.com/tsujino/undokai.htmhttp:/www.kobun.co.jp/feature/aki/01.html" TargetMode="External"/><Relationship Id="rId7" Type="http://schemas.openxmlformats.org/officeDocument/2006/relationships/hyperlink" Target="http://kansai-inochi.com/2013/01/18/undokai-sports-festival/" TargetMode="External"/><Relationship Id="rId2" Type="http://schemas.openxmlformats.org/officeDocument/2006/relationships/hyperlink" Target="http://web-japan.org/kidsweb/explore/schools/q8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ufflikemikans.blogspot.com.au/2009/09/undokai-sports-day.html" TargetMode="External"/><Relationship Id="rId5" Type="http://schemas.openxmlformats.org/officeDocument/2006/relationships/hyperlink" Target="http://www.japanvisitor.com/japan-travel/japan-residents/undokai" TargetMode="External"/><Relationship Id="rId10" Type="http://schemas.openxmlformats.org/officeDocument/2006/relationships/hyperlink" Target="http://www.kobun.co.jp/feature/aki/01.html" TargetMode="External"/><Relationship Id="rId4" Type="http://schemas.openxmlformats.org/officeDocument/2006/relationships/hyperlink" Target="http://www.thejapanguy.com/my-first-elementary-school-undokai/" TargetMode="External"/><Relationship Id="rId9" Type="http://schemas.openxmlformats.org/officeDocument/2006/relationships/hyperlink" Target="http://blog.mikesryukyugallery.com/2012/09/scenes-from-junior-high-undokai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4867"/>
            <a:ext cx="6240426" cy="737124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88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運動会</a:t>
            </a:r>
            <a:endParaRPr lang="en-AU" altLang="ja-JP" sz="8800" b="1" spc="50" dirty="0" smtClean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AU" altLang="ja-JP" sz="6600" b="1" spc="50" dirty="0" smtClean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AU" altLang="ja-JP" sz="8800" b="1" spc="50" dirty="0" smtClean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ja-JP" altLang="en-US" sz="88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う</a:t>
            </a:r>
            <a:r>
              <a:rPr lang="ja-JP" altLang="en-US" sz="8800" b="1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んどうか</a:t>
            </a:r>
            <a:r>
              <a:rPr lang="ja-JP" altLang="en-US" sz="88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い</a:t>
            </a:r>
            <a:endParaRPr lang="en-US" altLang="ja-JP" sz="8800" b="1" spc="50" dirty="0" smtClean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AU" sz="115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undookai</a:t>
            </a:r>
            <a:endParaRPr lang="en-AU" sz="11500" b="1" spc="50" dirty="0" smtClean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AU" sz="2800" b="1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3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ortlandenglish.com/studentblog/wp-content/uploads/2010/10/Sports-Day-in-Jap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b="3263"/>
          <a:stretch/>
        </p:blipFill>
        <p:spPr bwMode="auto">
          <a:xfrm>
            <a:off x="323528" y="1665739"/>
            <a:ext cx="4211960" cy="5192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3401" r="3688" b="14783"/>
          <a:stretch/>
        </p:blipFill>
        <p:spPr bwMode="auto">
          <a:xfrm>
            <a:off x="4932040" y="3783117"/>
            <a:ext cx="4211960" cy="3074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 descr="http://kk-archi.blog.ocn.ne.jp/photos/uncategorized/2009/09/20/090919undoukai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b="11718"/>
          <a:stretch/>
        </p:blipFill>
        <p:spPr bwMode="auto">
          <a:xfrm>
            <a:off x="4932040" y="0"/>
            <a:ext cx="4211960" cy="3451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kobun.co.jp/feature/aki/dl/undoukai_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" y="0"/>
            <a:ext cx="1259632" cy="12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5617" y="56896"/>
            <a:ext cx="34503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AU" sz="32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umitaisoo</a:t>
            </a:r>
            <a:r>
              <a:rPr lang="en-AU" sz="3200" dirty="0" smtClean="0">
                <a:latin typeface="Comic Sans MS" panose="030F0702030302020204" pitchFamily="66" charset="0"/>
              </a:rPr>
              <a:t>:</a:t>
            </a:r>
            <a:r>
              <a:rPr lang="ja-JP" altLang="en-US" sz="3200" dirty="0" smtClean="0">
                <a:latin typeface="Comic Sans MS" panose="030F0702030302020204" pitchFamily="66" charset="0"/>
              </a:rPr>
              <a:t>　</a:t>
            </a:r>
            <a:endParaRPr lang="en-AU" altLang="ja-JP" sz="3200" dirty="0" smtClean="0">
              <a:latin typeface="Comic Sans MS" panose="030F0702030302020204" pitchFamily="66" charset="0"/>
            </a:endParaRPr>
          </a:p>
          <a:p>
            <a:r>
              <a:rPr lang="ja-JP" altLang="en-US" sz="3200" b="1" dirty="0" smtClean="0">
                <a:latin typeface="Comic Sans MS" panose="030F0702030302020204" pitchFamily="66" charset="0"/>
              </a:rPr>
              <a:t>くみたいそう</a:t>
            </a:r>
            <a:endParaRPr lang="en-AU" altLang="ja-JP" sz="3200" b="1" dirty="0" smtClean="0">
              <a:latin typeface="Comic Sans MS" panose="030F0702030302020204" pitchFamily="66" charset="0"/>
            </a:endParaRPr>
          </a:p>
          <a:p>
            <a:r>
              <a:rPr lang="en-AU" sz="2800" b="1" dirty="0" smtClean="0">
                <a:latin typeface="Comic Sans MS" panose="030F0702030302020204" pitchFamily="66" charset="0"/>
              </a:rPr>
              <a:t>Group Gymnastics</a:t>
            </a:r>
            <a:r>
              <a:rPr lang="en-AU" sz="2800" dirty="0" smtClean="0">
                <a:latin typeface="Comic Sans MS" panose="030F0702030302020204" pitchFamily="66" charset="0"/>
              </a:rPr>
              <a:t> </a:t>
            </a:r>
            <a:endParaRPr lang="en-A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0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aba.hungry.jp/pic-1/3313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r="7599"/>
          <a:stretch/>
        </p:blipFill>
        <p:spPr bwMode="auto">
          <a:xfrm>
            <a:off x="805351" y="30577"/>
            <a:ext cx="7533298" cy="6796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00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obun.co.jp/feature/aki/dl/undoukai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775"/>
            <a:ext cx="2751774" cy="12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1104.photobucket.com/albums/h332/gnakahara/JBBP%20Undokai/IMG_1145_crop.jpg?t=12858228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04" y="2097791"/>
            <a:ext cx="6131792" cy="4760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8730" y="-14000"/>
            <a:ext cx="382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u="sng" dirty="0" smtClean="0">
                <a:latin typeface="Comic Sans MS" panose="030F0702030302020204" pitchFamily="66" charset="0"/>
              </a:rPr>
              <a:t>Novelty Events</a:t>
            </a:r>
            <a:r>
              <a:rPr lang="en-AU" sz="3200" dirty="0" smtClean="0"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8" name="Picture 2" descr="http://www.kobun.co.jp/feature/aki/dl/undoukai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86" y="570775"/>
            <a:ext cx="2676113" cy="12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3993" y="892354"/>
            <a:ext cx="3703894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1.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tsunahiki</a:t>
            </a:r>
            <a:r>
              <a:rPr lang="en-AU" sz="2800" i="1" dirty="0" smtClean="0">
                <a:latin typeface="Comic Sans MS" panose="030F0702030302020204" pitchFamily="66" charset="0"/>
              </a:rPr>
              <a:t> </a:t>
            </a:r>
            <a:r>
              <a:rPr lang="en-US" sz="2800" i="1" dirty="0" smtClean="0">
                <a:latin typeface="Comic Sans MS" panose="030F0702030302020204" pitchFamily="66" charset="0"/>
              </a:rPr>
              <a:t> </a:t>
            </a:r>
            <a:r>
              <a:rPr lang="ja-JP" altLang="en-US" sz="2800" dirty="0">
                <a:latin typeface="Comic Sans MS" panose="030F0702030302020204" pitchFamily="66" charset="0"/>
              </a:rPr>
              <a:t>つなひき</a:t>
            </a:r>
            <a:r>
              <a:rPr lang="en-AU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 smtClean="0">
                <a:latin typeface="Comic Sans MS" panose="030F0702030302020204" pitchFamily="66" charset="0"/>
              </a:rPr>
              <a:t>    Tug of War </a:t>
            </a:r>
          </a:p>
        </p:txBody>
      </p:sp>
    </p:spTree>
    <p:extLst>
      <p:ext uri="{BB962C8B-B14F-4D97-AF65-F5344CB8AC3E}">
        <p14:creationId xmlns:p14="http://schemas.microsoft.com/office/powerpoint/2010/main" val="3191762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wideislandview.com/wp-content/uploads/2010/10/danmoellerundouka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114675"/>
            <a:ext cx="5619750" cy="3743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http://img.allabout.co.jp/gm/article/211434/undoukai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2857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http://www.kanazawa-city.ed.jp/misogura-e/katudou/katudou2005.files/undoukai_2005.files/undoukai2_2005.files/IMG_00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851920" cy="2888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444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kobun.co.jp/feature/aki/dl/undoukai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0"/>
            <a:ext cx="1866326" cy="15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1.bp.blogspot.com/-cdAKuM_etw4/UGgFeNnKl-I/AAAAAAAAMx4/SloHKH9QboI/s1600/undokai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6"/>
          <a:stretch/>
        </p:blipFill>
        <p:spPr bwMode="auto">
          <a:xfrm>
            <a:off x="3093780" y="1097360"/>
            <a:ext cx="6050220" cy="576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41969"/>
            <a:ext cx="3703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2</a:t>
            </a:r>
            <a:r>
              <a:rPr lang="en-AU" sz="2800" dirty="0" smtClean="0">
                <a:latin typeface="Comic Sans MS" panose="030F0702030302020204" pitchFamily="66" charset="0"/>
              </a:rPr>
              <a:t>.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tamaire</a:t>
            </a:r>
            <a:r>
              <a:rPr lang="en-AU" sz="2800" i="1" dirty="0" smtClean="0">
                <a:latin typeface="Comic Sans MS" panose="030F0702030302020204" pitchFamily="66" charset="0"/>
              </a:rPr>
              <a:t> </a:t>
            </a:r>
            <a:r>
              <a:rPr lang="en-US" sz="2800" i="1" dirty="0" smtClean="0">
                <a:latin typeface="Comic Sans MS" panose="030F0702030302020204" pitchFamily="66" charset="0"/>
              </a:rPr>
              <a:t> </a:t>
            </a:r>
            <a:r>
              <a:rPr lang="ja-JP" altLang="en-US" sz="2800" b="1" dirty="0" smtClean="0">
                <a:latin typeface="Comic Sans MS" panose="030F0702030302020204" pitchFamily="66" charset="0"/>
              </a:rPr>
              <a:t>たまいれ</a:t>
            </a:r>
            <a:r>
              <a:rPr lang="en-AU" sz="2800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en-AU" sz="2800" dirty="0">
                <a:latin typeface="Comic Sans MS" panose="030F0702030302020204" pitchFamily="66" charset="0"/>
              </a:rPr>
              <a:t> </a:t>
            </a:r>
            <a:r>
              <a:rPr lang="en-AU" sz="2800" dirty="0" smtClean="0">
                <a:latin typeface="Comic Sans MS" panose="030F0702030302020204" pitchFamily="66" charset="0"/>
              </a:rPr>
              <a:t>   Balls in the Basket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2084854"/>
            <a:ext cx="2843808" cy="37856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t</a:t>
            </a:r>
            <a:r>
              <a:rPr lang="en-AU" sz="2000" dirty="0" smtClean="0">
                <a:latin typeface="Comic Sans MS" panose="030F0702030302020204" pitchFamily="66" charset="0"/>
              </a:rPr>
              <a:t>eams throw balls into baskets on the top of poles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a</a:t>
            </a:r>
            <a:r>
              <a:rPr lang="en-AU" sz="2000" dirty="0" smtClean="0">
                <a:latin typeface="Comic Sans MS" panose="030F0702030302020204" pitchFamily="66" charset="0"/>
              </a:rPr>
              <a:t>t end of time limit, announcer counts as teams take a ball from the basket and throw it in the air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l</a:t>
            </a:r>
            <a:r>
              <a:rPr lang="en-AU" sz="2000" dirty="0" smtClean="0">
                <a:latin typeface="Comic Sans MS" panose="030F0702030302020204" pitchFamily="66" charset="0"/>
              </a:rPr>
              <a:t>ast team to still be throwing balls up is the winner </a:t>
            </a:r>
            <a:endParaRPr lang="en-A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80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keto-e.ed.jp/undokai07/tama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63"/>
            <a:ext cx="9144000" cy="6070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60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misaki.rdy.jp/illust/child/gakkou/undoukai/sozai/19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0311"/>
          <a:stretch/>
        </p:blipFill>
        <p:spPr bwMode="auto">
          <a:xfrm>
            <a:off x="-17148" y="0"/>
            <a:ext cx="1473959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71046"/>
            <a:ext cx="3703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3.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kibasen</a:t>
            </a:r>
            <a:r>
              <a:rPr lang="en-AU" sz="2800" i="1" dirty="0" smtClean="0">
                <a:latin typeface="Comic Sans MS" panose="030F0702030302020204" pitchFamily="66" charset="0"/>
              </a:rPr>
              <a:t> </a:t>
            </a:r>
            <a:r>
              <a:rPr lang="en-US" sz="2800" i="1" dirty="0" smtClean="0">
                <a:latin typeface="Comic Sans MS" panose="030F0702030302020204" pitchFamily="66" charset="0"/>
              </a:rPr>
              <a:t> </a:t>
            </a:r>
            <a:r>
              <a:rPr lang="ja-JP" altLang="en-US" sz="2800" b="1" dirty="0" smtClean="0">
                <a:latin typeface="Comic Sans MS" panose="030F0702030302020204" pitchFamily="66" charset="0"/>
              </a:rPr>
              <a:t>きばせん</a:t>
            </a:r>
            <a:r>
              <a:rPr lang="en-AU" sz="2800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ja-JP" altLang="en-US" sz="2800" dirty="0">
                <a:latin typeface="Comic Sans MS" panose="030F0702030302020204" pitchFamily="66" charset="0"/>
              </a:rPr>
              <a:t>　</a:t>
            </a:r>
            <a:r>
              <a:rPr lang="ja-JP" altLang="en-US" sz="2800" dirty="0" smtClean="0">
                <a:latin typeface="Comic Sans MS" panose="030F0702030302020204" pitchFamily="66" charset="0"/>
              </a:rPr>
              <a:t>　</a:t>
            </a:r>
            <a:r>
              <a:rPr lang="en-AU" altLang="ja-JP" sz="2800" dirty="0" smtClean="0">
                <a:latin typeface="Comic Sans MS" panose="030F0702030302020204" pitchFamily="66" charset="0"/>
              </a:rPr>
              <a:t>Cavalry Battle</a:t>
            </a:r>
            <a:endParaRPr lang="en-AU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8" name="Picture 2" descr="http://farm2.staticflickr.com/1277/647622266_2e117b8ff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2"/>
          <a:stretch/>
        </p:blipFill>
        <p:spPr bwMode="auto">
          <a:xfrm>
            <a:off x="5323566" y="501711"/>
            <a:ext cx="3814967" cy="6356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9672" y="1124744"/>
            <a:ext cx="3528392" cy="501675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 smtClean="0">
                <a:latin typeface="Comic Sans MS" panose="030F0702030302020204" pitchFamily="66" charset="0"/>
              </a:rPr>
              <a:t>teams have four member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t</a:t>
            </a:r>
            <a:r>
              <a:rPr lang="en-AU" sz="2000" dirty="0" smtClean="0">
                <a:latin typeface="Comic Sans MS" panose="030F0702030302020204" pitchFamily="66" charset="0"/>
              </a:rPr>
              <a:t>hree people form the horse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f</a:t>
            </a:r>
            <a:r>
              <a:rPr lang="en-AU" sz="2000" dirty="0" smtClean="0">
                <a:latin typeface="Comic Sans MS" panose="030F0702030302020204" pitchFamily="66" charset="0"/>
              </a:rPr>
              <a:t>ourth person is the jockey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t</a:t>
            </a:r>
            <a:r>
              <a:rPr lang="en-AU" sz="2000" dirty="0" smtClean="0">
                <a:latin typeface="Comic Sans MS" panose="030F0702030302020204" pitchFamily="66" charset="0"/>
              </a:rPr>
              <a:t>he jockey wears a hat or </a:t>
            </a:r>
            <a:r>
              <a:rPr lang="en-AU" sz="2000" i="1" dirty="0" err="1" smtClean="0">
                <a:latin typeface="Comic Sans MS" panose="030F0702030302020204" pitchFamily="66" charset="0"/>
              </a:rPr>
              <a:t>hachimaki</a:t>
            </a:r>
            <a:endParaRPr lang="en-AU" sz="2000" i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e</a:t>
            </a:r>
            <a:r>
              <a:rPr lang="en-AU" sz="2000" dirty="0" smtClean="0">
                <a:latin typeface="Comic Sans MS" panose="030F0702030302020204" pitchFamily="66" charset="0"/>
              </a:rPr>
              <a:t>ach team stands behind a designated line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o</a:t>
            </a:r>
            <a:r>
              <a:rPr lang="en-AU" sz="2000" dirty="0" smtClean="0">
                <a:latin typeface="Comic Sans MS" panose="030F0702030302020204" pitchFamily="66" charset="0"/>
              </a:rPr>
              <a:t>n the referee’s whistle they enter the ring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000" dirty="0">
                <a:latin typeface="Comic Sans MS" panose="030F0702030302020204" pitchFamily="66" charset="0"/>
              </a:rPr>
              <a:t>t</a:t>
            </a:r>
            <a:r>
              <a:rPr lang="en-AU" sz="2000" dirty="0" smtClean="0">
                <a:latin typeface="Comic Sans MS" panose="030F0702030302020204" pitchFamily="66" charset="0"/>
              </a:rPr>
              <a:t>he aim is to take the hat or </a:t>
            </a:r>
            <a:r>
              <a:rPr lang="en-AU" sz="2000" i="1" dirty="0" err="1" smtClean="0">
                <a:latin typeface="Comic Sans MS" panose="030F0702030302020204" pitchFamily="66" charset="0"/>
              </a:rPr>
              <a:t>hachimaki</a:t>
            </a:r>
            <a:r>
              <a:rPr lang="en-AU" sz="2000" dirty="0" smtClean="0">
                <a:latin typeface="Comic Sans MS" panose="030F0702030302020204" pitchFamily="66" charset="0"/>
              </a:rPr>
              <a:t> off an opposition jockey without losing his or her own</a:t>
            </a:r>
          </a:p>
        </p:txBody>
      </p:sp>
    </p:spTree>
    <p:extLst>
      <p:ext uri="{BB962C8B-B14F-4D97-AF65-F5344CB8AC3E}">
        <p14:creationId xmlns:p14="http://schemas.microsoft.com/office/powerpoint/2010/main" val="3395389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farm2.staticflickr.com/1012/646755511_d1a924c2c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r="5106" b="8884"/>
          <a:stretch/>
        </p:blipFill>
        <p:spPr bwMode="auto">
          <a:xfrm>
            <a:off x="527433" y="123143"/>
            <a:ext cx="8089134" cy="6611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682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rakux2ikuji.net/wp-content/uploads/%E9%81%8B%E5%8B%95%E4%BC%9A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5618" r="3842" b="6152"/>
          <a:stretch/>
        </p:blipFill>
        <p:spPr bwMode="auto">
          <a:xfrm>
            <a:off x="121908" y="145701"/>
            <a:ext cx="8900184" cy="6566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5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kobun.co.jp/feature/aki/dl/undoukai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243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1598" y="75002"/>
            <a:ext cx="68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4</a:t>
            </a:r>
            <a:r>
              <a:rPr lang="en-AU" sz="2800" dirty="0" smtClean="0">
                <a:latin typeface="Comic Sans MS" panose="030F0702030302020204" pitchFamily="66" charset="0"/>
              </a:rPr>
              <a:t>.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Ootama</a:t>
            </a:r>
            <a:r>
              <a:rPr lang="en-AU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korogashi</a:t>
            </a:r>
            <a:r>
              <a:rPr lang="en-AU" sz="2800" i="1" dirty="0" smtClean="0">
                <a:latin typeface="Comic Sans MS" panose="030F0702030302020204" pitchFamily="66" charset="0"/>
              </a:rPr>
              <a:t> </a:t>
            </a:r>
            <a:r>
              <a:rPr lang="en-US" sz="2800" i="1" dirty="0" smtClean="0">
                <a:latin typeface="Comic Sans MS" panose="030F0702030302020204" pitchFamily="66" charset="0"/>
              </a:rPr>
              <a:t> </a:t>
            </a:r>
            <a:r>
              <a:rPr lang="ja-JP" altLang="en-US" sz="2800" dirty="0" smtClean="0">
                <a:latin typeface="Comic Sans MS" panose="030F0702030302020204" pitchFamily="66" charset="0"/>
              </a:rPr>
              <a:t>おおたま　ころがし</a:t>
            </a:r>
            <a:r>
              <a:rPr lang="en-AU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>
                <a:latin typeface="Comic Sans MS" panose="030F0702030302020204" pitchFamily="66" charset="0"/>
              </a:rPr>
              <a:t> </a:t>
            </a:r>
            <a:r>
              <a:rPr lang="en-AU" sz="2800" dirty="0" smtClean="0">
                <a:latin typeface="Comic Sans MS" panose="030F0702030302020204" pitchFamily="66" charset="0"/>
              </a:rPr>
              <a:t>   Roll the Ball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067" r="4393" b="16336"/>
          <a:stretch/>
        </p:blipFill>
        <p:spPr bwMode="auto">
          <a:xfrm>
            <a:off x="4971091" y="959112"/>
            <a:ext cx="3816763" cy="2613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http://hillslearning.wordpress.com/files/2009/10/undok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11" y="3845318"/>
            <a:ext cx="3742922" cy="2889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japanstyle.info/wordpress/wp-content/images/undokai01-199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2383944" cy="3593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8060" y="1089517"/>
            <a:ext cx="466206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p</a:t>
            </a:r>
            <a:r>
              <a:rPr lang="en-AU" sz="2400" dirty="0" smtClean="0">
                <a:latin typeface="Comic Sans MS" panose="030F0702030302020204" pitchFamily="66" charset="0"/>
              </a:rPr>
              <a:t>layed as relay or individual race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g</a:t>
            </a:r>
            <a:r>
              <a:rPr lang="en-AU" sz="2400" dirty="0" smtClean="0">
                <a:latin typeface="Comic Sans MS" panose="030F0702030302020204" pitchFamily="66" charset="0"/>
              </a:rPr>
              <a:t>enerally rolled, but variations becoming more popular</a:t>
            </a:r>
          </a:p>
        </p:txBody>
      </p:sp>
    </p:spTree>
    <p:extLst>
      <p:ext uri="{BB962C8B-B14F-4D97-AF65-F5344CB8AC3E}">
        <p14:creationId xmlns:p14="http://schemas.microsoft.com/office/powerpoint/2010/main" val="3730084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879" y="11649"/>
            <a:ext cx="90364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i="1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Undookai</a:t>
            </a:r>
            <a:r>
              <a:rPr lang="en-AU" sz="4000" b="1" i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AU" sz="3600" dirty="0" smtClean="0">
                <a:latin typeface="Comic Sans MS" panose="030F0702030302020204" pitchFamily="66" charset="0"/>
              </a:rPr>
              <a:t> (</a:t>
            </a:r>
            <a:r>
              <a:rPr lang="ja-JP" altLang="en-US" sz="3600" b="1" dirty="0" smtClean="0">
                <a:latin typeface="Comic Sans MS" panose="030F0702030302020204" pitchFamily="66" charset="0"/>
              </a:rPr>
              <a:t>うんどうかい</a:t>
            </a:r>
            <a:r>
              <a:rPr lang="en-AU" altLang="ja-JP" sz="3600" dirty="0" smtClean="0">
                <a:latin typeface="Comic Sans MS" panose="030F0702030302020204" pitchFamily="66" charset="0"/>
              </a:rPr>
              <a:t>) - fun sports day</a:t>
            </a:r>
          </a:p>
          <a:p>
            <a:endParaRPr lang="en-AU" sz="3600" i="1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sz="3600" i="1" dirty="0" smtClean="0">
                <a:latin typeface="Comic Sans MS" panose="030F0702030302020204" pitchFamily="66" charset="0"/>
              </a:rPr>
              <a:t> held for more than 100 years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sz="3600" i="1" dirty="0">
                <a:latin typeface="Comic Sans MS" panose="030F0702030302020204" pitchFamily="66" charset="0"/>
              </a:rPr>
              <a:t> </a:t>
            </a:r>
            <a:r>
              <a:rPr lang="en-AU" sz="3600" i="1" dirty="0" smtClean="0">
                <a:latin typeface="Comic Sans MS" panose="030F0702030302020204" pitchFamily="66" charset="0"/>
              </a:rPr>
              <a:t>held nationally since 1964 Tokyo    </a:t>
            </a:r>
          </a:p>
          <a:p>
            <a:r>
              <a:rPr lang="en-AU" sz="3600" i="1" dirty="0">
                <a:latin typeface="Comic Sans MS" panose="030F0702030302020204" pitchFamily="66" charset="0"/>
              </a:rPr>
              <a:t> </a:t>
            </a:r>
            <a:r>
              <a:rPr lang="en-AU" sz="3600" i="1" dirty="0" smtClean="0">
                <a:latin typeface="Comic Sans MS" panose="030F0702030302020204" pitchFamily="66" charset="0"/>
              </a:rPr>
              <a:t>   Olympics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sz="3600" i="1" dirty="0" smtClean="0">
                <a:latin typeface="Comic Sans MS" panose="030F0702030302020204" pitchFamily="66" charset="0"/>
              </a:rPr>
              <a:t> usually held in October (date of </a:t>
            </a:r>
          </a:p>
          <a:p>
            <a:r>
              <a:rPr lang="en-AU" sz="3600" i="1" dirty="0">
                <a:latin typeface="Comic Sans MS" panose="030F0702030302020204" pitchFamily="66" charset="0"/>
              </a:rPr>
              <a:t> </a:t>
            </a:r>
            <a:r>
              <a:rPr lang="en-AU" sz="3600" i="1" dirty="0" smtClean="0">
                <a:latin typeface="Comic Sans MS" panose="030F0702030302020204" pitchFamily="66" charset="0"/>
              </a:rPr>
              <a:t>   opening ceremony of Tokyo Olympics 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AU" sz="3600" i="1" dirty="0">
                <a:latin typeface="Comic Sans MS" panose="030F0702030302020204" pitchFamily="66" charset="0"/>
              </a:rPr>
              <a:t>w</a:t>
            </a:r>
            <a:r>
              <a:rPr lang="en-AU" sz="3600" i="1" dirty="0" smtClean="0">
                <a:latin typeface="Comic Sans MS" panose="030F0702030302020204" pitchFamily="66" charset="0"/>
              </a:rPr>
              <a:t>eather in usually good in October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sz="3600" i="1" dirty="0">
                <a:latin typeface="Comic Sans MS" panose="030F0702030302020204" pitchFamily="66" charset="0"/>
              </a:rPr>
              <a:t> </a:t>
            </a:r>
            <a:r>
              <a:rPr lang="en-AU" sz="3600" i="1" dirty="0" smtClean="0">
                <a:latin typeface="Comic Sans MS" panose="030F0702030302020204" pitchFamily="66" charset="0"/>
              </a:rPr>
              <a:t>held on weekend  - families can attend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sz="3600" i="1" dirty="0">
                <a:latin typeface="Comic Sans MS" panose="030F0702030302020204" pitchFamily="66" charset="0"/>
              </a:rPr>
              <a:t> </a:t>
            </a:r>
            <a:r>
              <a:rPr lang="en-AU" sz="3600" i="1" dirty="0" smtClean="0">
                <a:latin typeface="Comic Sans MS" panose="030F0702030302020204" pitchFamily="66" charset="0"/>
              </a:rPr>
              <a:t>picnic mat and lunches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91694"/>
            <a:ext cx="3563888" cy="186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2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nagareyama.ed.jp/yagityuu/english/image/undokai2013/DSC_0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97"/>
            <a:ext cx="9144001" cy="6102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396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060" y="116632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5. </a:t>
            </a:r>
            <a:r>
              <a:rPr lang="en-AU" sz="28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aruma</a:t>
            </a:r>
            <a:r>
              <a:rPr lang="en-AU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hakobi</a:t>
            </a:r>
            <a:r>
              <a:rPr lang="en-AU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ja-JP" altLang="en-US" sz="2800" dirty="0" smtClean="0">
                <a:latin typeface="Comic Sans MS" panose="030F0702030302020204" pitchFamily="66" charset="0"/>
              </a:rPr>
              <a:t>だるま　はこび</a:t>
            </a:r>
            <a:r>
              <a:rPr lang="en-AU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>
                <a:latin typeface="Comic Sans MS" panose="030F0702030302020204" pitchFamily="66" charset="0"/>
              </a:rPr>
              <a:t> </a:t>
            </a:r>
            <a:r>
              <a:rPr lang="en-AU" sz="2800" dirty="0" smtClean="0">
                <a:latin typeface="Comic Sans MS" panose="030F0702030302020204" pitchFamily="66" charset="0"/>
              </a:rPr>
              <a:t>   Carry the </a:t>
            </a:r>
            <a:r>
              <a:rPr lang="en-AU" sz="2800" i="1" dirty="0" err="1" smtClean="0">
                <a:latin typeface="Comic Sans MS" panose="030F0702030302020204" pitchFamily="66" charset="0"/>
              </a:rPr>
              <a:t>Daruma</a:t>
            </a:r>
            <a:r>
              <a:rPr lang="en-AU" sz="28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2592" y="1059426"/>
            <a:ext cx="6959428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t</a:t>
            </a:r>
            <a:r>
              <a:rPr lang="en-AU" sz="2400" dirty="0" smtClean="0">
                <a:latin typeface="Comic Sans MS" panose="030F0702030302020204" pitchFamily="66" charset="0"/>
              </a:rPr>
              <a:t>eams of two or more must carry a </a:t>
            </a:r>
            <a:r>
              <a:rPr lang="en-AU" sz="2400" i="1" dirty="0" err="1" smtClean="0">
                <a:latin typeface="Comic Sans MS" panose="030F0702030302020204" pitchFamily="66" charset="0"/>
              </a:rPr>
              <a:t>daruma</a:t>
            </a:r>
            <a:r>
              <a:rPr lang="en-AU" sz="2400" dirty="0" smtClean="0">
                <a:latin typeface="Comic Sans MS" panose="030F0702030302020204" pitchFamily="66" charset="0"/>
              </a:rPr>
              <a:t> or a stuffed toy on a litter or with large chopsticks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i</a:t>
            </a:r>
            <a:r>
              <a:rPr lang="en-AU" sz="2400" dirty="0" smtClean="0">
                <a:latin typeface="Comic Sans MS" panose="030F0702030302020204" pitchFamily="66" charset="0"/>
              </a:rPr>
              <a:t>f the </a:t>
            </a:r>
            <a:r>
              <a:rPr lang="en-AU" sz="2400" i="1" dirty="0" err="1" smtClean="0">
                <a:latin typeface="Comic Sans MS" panose="030F0702030302020204" pitchFamily="66" charset="0"/>
              </a:rPr>
              <a:t>daruma</a:t>
            </a:r>
            <a:r>
              <a:rPr lang="en-AU" sz="2400" dirty="0" smtClean="0">
                <a:latin typeface="Comic Sans MS" panose="030F0702030302020204" pitchFamily="66" charset="0"/>
              </a:rPr>
              <a:t> falls off, the litter must be put on the ground and the </a:t>
            </a:r>
            <a:r>
              <a:rPr lang="en-AU" sz="2400" i="1" dirty="0" err="1" smtClean="0">
                <a:latin typeface="Comic Sans MS" panose="030F0702030302020204" pitchFamily="66" charset="0"/>
              </a:rPr>
              <a:t>daruma</a:t>
            </a:r>
            <a:r>
              <a:rPr lang="en-AU" sz="2400" dirty="0" smtClean="0">
                <a:latin typeface="Comic Sans MS" panose="030F0702030302020204" pitchFamily="66" charset="0"/>
              </a:rPr>
              <a:t> replaced before continuing</a:t>
            </a:r>
          </a:p>
        </p:txBody>
      </p:sp>
      <p:pic>
        <p:nvPicPr>
          <p:cNvPr id="5" name="Picture 2" descr="http://www.kita9.ed.jp/oriohigashi-e/gazou/topgazou/undoukai2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91" y="3367750"/>
            <a:ext cx="4457100" cy="3342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8066" cy="170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enokumay.gotogakuen.ac.jp/h22/image/undokai/undokai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" y="3367750"/>
            <a:ext cx="4457098" cy="334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88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11237" b="1913"/>
          <a:stretch/>
        </p:blipFill>
        <p:spPr bwMode="auto">
          <a:xfrm>
            <a:off x="-3376" y="116632"/>
            <a:ext cx="9144000" cy="554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52" y="5999996"/>
            <a:ext cx="9036496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p</a:t>
            </a:r>
            <a:r>
              <a:rPr lang="en-AU" sz="2800" dirty="0" smtClean="0">
                <a:latin typeface="Comic Sans MS" panose="030F0702030302020204" pitchFamily="66" charset="0"/>
              </a:rPr>
              <a:t>retend </a:t>
            </a:r>
            <a:r>
              <a:rPr lang="en-AU" sz="2800" i="1" dirty="0" err="1" smtClean="0">
                <a:latin typeface="Comic Sans MS" panose="030F0702030302020204" pitchFamily="66" charset="0"/>
              </a:rPr>
              <a:t>takoyaki</a:t>
            </a:r>
            <a:r>
              <a:rPr lang="en-AU" sz="2800" dirty="0" smtClean="0">
                <a:latin typeface="Comic Sans MS" panose="030F0702030302020204" pitchFamily="66" charset="0"/>
              </a:rPr>
              <a:t> ready to be carried with chopsticks</a:t>
            </a:r>
          </a:p>
        </p:txBody>
      </p:sp>
    </p:spTree>
    <p:extLst>
      <p:ext uri="{BB962C8B-B14F-4D97-AF65-F5344CB8AC3E}">
        <p14:creationId xmlns:p14="http://schemas.microsoft.com/office/powerpoint/2010/main" val="3509123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1912" r="2640" b="31901"/>
          <a:stretch/>
        </p:blipFill>
        <p:spPr bwMode="auto">
          <a:xfrm>
            <a:off x="0" y="1041195"/>
            <a:ext cx="9143999" cy="5314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8298" y="260648"/>
            <a:ext cx="363374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Pick it up and race!</a:t>
            </a:r>
          </a:p>
        </p:txBody>
      </p:sp>
    </p:spTree>
    <p:extLst>
      <p:ext uri="{BB962C8B-B14F-4D97-AF65-F5344CB8AC3E}">
        <p14:creationId xmlns:p14="http://schemas.microsoft.com/office/powerpoint/2010/main" val="151429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kobun.co.jp/feature/aki/dl/undoukai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49"/>
            <a:ext cx="1324600" cy="125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1.staticflickr.com/5/4028/4646888793_01ee75c6db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0"/>
          <a:stretch/>
        </p:blipFill>
        <p:spPr bwMode="auto">
          <a:xfrm>
            <a:off x="-125" y="1475611"/>
            <a:ext cx="4096353" cy="3501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1.bp.blogspot.com/_lSJsrJ2zW3c/TUqVAzOclhI/AAAAAAAAAN8/geOdOR5PTDA/s1600/RIMG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114675"/>
            <a:ext cx="4991100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4117" y="119234"/>
            <a:ext cx="5663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6</a:t>
            </a:r>
            <a:r>
              <a:rPr lang="en-AU" sz="2800" dirty="0" smtClean="0">
                <a:latin typeface="Comic Sans MS" panose="030F0702030302020204" pitchFamily="66" charset="0"/>
              </a:rPr>
              <a:t>. </a:t>
            </a:r>
            <a:r>
              <a:rPr lang="en-AU" sz="28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inin</a:t>
            </a:r>
            <a:r>
              <a:rPr lang="en-AU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sankyaku</a:t>
            </a:r>
            <a:r>
              <a:rPr lang="en-AU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ja-JP" altLang="en-US" sz="2800" dirty="0" smtClean="0">
                <a:latin typeface="Comic Sans MS" panose="030F0702030302020204" pitchFamily="66" charset="0"/>
              </a:rPr>
              <a:t>二人　さんきゃく</a:t>
            </a:r>
            <a:r>
              <a:rPr lang="en-AU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>
                <a:latin typeface="Comic Sans MS" panose="030F0702030302020204" pitchFamily="66" charset="0"/>
              </a:rPr>
              <a:t> </a:t>
            </a:r>
            <a:r>
              <a:rPr lang="en-AU" sz="2800" dirty="0" smtClean="0">
                <a:latin typeface="Comic Sans MS" panose="030F0702030302020204" pitchFamily="66" charset="0"/>
              </a:rPr>
              <a:t>   Three-legged Race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085184"/>
            <a:ext cx="2664296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individual race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2934" y="2492896"/>
            <a:ext cx="2113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relay race</a:t>
            </a:r>
          </a:p>
        </p:txBody>
      </p:sp>
    </p:spTree>
    <p:extLst>
      <p:ext uri="{BB962C8B-B14F-4D97-AF65-F5344CB8AC3E}">
        <p14:creationId xmlns:p14="http://schemas.microsoft.com/office/powerpoint/2010/main" val="2326939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1.bp.blogspot.com/-RHSWMf356bU/TpOT-0-YQxI/AAAAAAAAG9c/GhrBBdbFlrs/s1600/IMG_2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6" y="3890728"/>
            <a:ext cx="8443594" cy="2755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99"/>
            <a:ext cx="1691680" cy="139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5059" y="235583"/>
            <a:ext cx="653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7</a:t>
            </a:r>
            <a:r>
              <a:rPr lang="en-AU" sz="2800" dirty="0" smtClean="0">
                <a:latin typeface="Comic Sans MS" panose="030F0702030302020204" pitchFamily="66" charset="0"/>
              </a:rPr>
              <a:t>. </a:t>
            </a:r>
            <a:r>
              <a:rPr lang="en-AU" sz="28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ukade</a:t>
            </a:r>
            <a:r>
              <a:rPr lang="en-AU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kyoosoo</a:t>
            </a:r>
            <a:r>
              <a:rPr lang="en-AU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ja-JP" altLang="en-US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　</a:t>
            </a:r>
            <a:r>
              <a:rPr lang="ja-JP" altLang="en-US" sz="2800" dirty="0" smtClean="0">
                <a:latin typeface="Comic Sans MS" panose="030F0702030302020204" pitchFamily="66" charset="0"/>
              </a:rPr>
              <a:t>むかで　きょうそう</a:t>
            </a:r>
            <a:r>
              <a:rPr lang="en-AU" altLang="ja-JP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>
                <a:latin typeface="Comic Sans MS" panose="030F0702030302020204" pitchFamily="66" charset="0"/>
              </a:rPr>
              <a:t> </a:t>
            </a:r>
            <a:r>
              <a:rPr lang="en-AU" sz="2800" dirty="0" smtClean="0">
                <a:latin typeface="Comic Sans MS" panose="030F0702030302020204" pitchFamily="66" charset="0"/>
              </a:rPr>
              <a:t>   Centipede Race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5696" y="1212183"/>
            <a:ext cx="7200800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t</a:t>
            </a:r>
            <a:r>
              <a:rPr lang="en-AU" sz="2400" dirty="0" smtClean="0">
                <a:latin typeface="Comic Sans MS" panose="030F0702030302020204" pitchFamily="66" charset="0"/>
              </a:rPr>
              <a:t>eams of three, five or more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e</a:t>
            </a:r>
            <a:r>
              <a:rPr lang="en-AU" sz="2400" dirty="0" smtClean="0">
                <a:latin typeface="Comic Sans MS" panose="030F0702030302020204" pitchFamily="66" charset="0"/>
              </a:rPr>
              <a:t>ach members right foot is tied together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t</a:t>
            </a:r>
            <a:r>
              <a:rPr lang="en-AU" sz="2400" dirty="0" smtClean="0">
                <a:latin typeface="Comic Sans MS" panose="030F0702030302020204" pitchFamily="66" charset="0"/>
              </a:rPr>
              <a:t>hen each members left foot is tied together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u</a:t>
            </a:r>
            <a:r>
              <a:rPr lang="en-AU" sz="2400" dirty="0" smtClean="0">
                <a:latin typeface="Comic Sans MS" panose="030F0702030302020204" pitchFamily="66" charset="0"/>
              </a:rPr>
              <a:t>sually put hands on the shoulders of the person in front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AU" sz="2400" dirty="0">
                <a:latin typeface="Comic Sans MS" panose="030F0702030302020204" pitchFamily="66" charset="0"/>
              </a:rPr>
              <a:t>a</a:t>
            </a:r>
            <a:r>
              <a:rPr lang="en-AU" sz="2400" dirty="0" smtClean="0">
                <a:latin typeface="Comic Sans MS" panose="030F0702030302020204" pitchFamily="66" charset="0"/>
              </a:rPr>
              <a:t>lso run as a relay</a:t>
            </a:r>
          </a:p>
        </p:txBody>
      </p:sp>
    </p:spTree>
    <p:extLst>
      <p:ext uri="{BB962C8B-B14F-4D97-AF65-F5344CB8AC3E}">
        <p14:creationId xmlns:p14="http://schemas.microsoft.com/office/powerpoint/2010/main" val="128153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Tsq5SWZPprA/U14vABZ7tiI/AAAAAAAAB8c/8Bag735doSg/s1600/DSCN7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3050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blogs.c.yimg.jp/res/blog-7d-3d/madmakochan/folder/790413/10/26568510/img_1?131632826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9"/>
          <a:stretch/>
        </p:blipFill>
        <p:spPr bwMode="auto">
          <a:xfrm>
            <a:off x="4303388" y="3565488"/>
            <a:ext cx="4840612" cy="3292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livedoor.2.blogimg.jp/manapon1025/imgs/7/8/78d5b3d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8163" r="-41" b="334"/>
          <a:stretch/>
        </p:blipFill>
        <p:spPr bwMode="auto">
          <a:xfrm>
            <a:off x="4228144" y="36"/>
            <a:ext cx="4915856" cy="3050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tatic.flickr.com/114/254894361_4cca155dbf.jpg?v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5489"/>
            <a:ext cx="4067944" cy="327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89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akura1.higo.ed.jp/sh/kumakoths/H23nendo/taiikutaikai_mukade_kyousou_relay/mukade_kyousou_relay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7" y="764704"/>
            <a:ext cx="7608168" cy="2853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akura1.higo.ed.jp/sh/kumakoths/H23nendo/taiikutaikai_mukade_kyousou_relay/mukade_kyousou_relay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7608168" cy="2853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16632"/>
            <a:ext cx="2113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relay event</a:t>
            </a:r>
          </a:p>
        </p:txBody>
      </p:sp>
    </p:spTree>
    <p:extLst>
      <p:ext uri="{BB962C8B-B14F-4D97-AF65-F5344CB8AC3E}">
        <p14:creationId xmlns:p14="http://schemas.microsoft.com/office/powerpoint/2010/main" val="1834586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kotodama.net/blog/wp-content/uploads/i/DSC_5688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312"/>
            <a:ext cx="2823786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kotodama.net/blog/wp-content/uploads/i/DSC_5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60" y="2564904"/>
            <a:ext cx="3186807" cy="4323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5.googleusercontent.com/-FlwZvwc9Gk4/UlENeltZ-hI/AAAAAAAAAco/eTXZYyJhaZY/s1319/2013%2525209%25253A26%252520A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/>
          <a:stretch/>
        </p:blipFill>
        <p:spPr bwMode="auto">
          <a:xfrm>
            <a:off x="6384403" y="2852937"/>
            <a:ext cx="2759597" cy="400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9235" y="235581"/>
            <a:ext cx="3647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7</a:t>
            </a:r>
            <a:r>
              <a:rPr lang="en-AU" sz="2800" dirty="0" smtClean="0">
                <a:latin typeface="Comic Sans MS" panose="030F0702030302020204" pitchFamily="66" charset="0"/>
              </a:rPr>
              <a:t>. </a:t>
            </a:r>
            <a:r>
              <a:rPr lang="en-AU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takeuma</a:t>
            </a:r>
            <a:r>
              <a:rPr lang="ja-JP" altLang="en-US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　</a:t>
            </a:r>
            <a:r>
              <a:rPr lang="ja-JP" altLang="en-US" sz="2800" dirty="0" smtClean="0">
                <a:latin typeface="Comic Sans MS" panose="030F0702030302020204" pitchFamily="66" charset="0"/>
              </a:rPr>
              <a:t>たけうま</a:t>
            </a:r>
            <a:r>
              <a:rPr lang="en-AU" altLang="ja-JP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>
                <a:latin typeface="Comic Sans MS" panose="030F0702030302020204" pitchFamily="66" charset="0"/>
              </a:rPr>
              <a:t> </a:t>
            </a:r>
            <a:r>
              <a:rPr lang="en-AU" sz="2800" dirty="0" smtClean="0">
                <a:latin typeface="Comic Sans MS" panose="030F0702030302020204" pitchFamily="66" charset="0"/>
              </a:rPr>
              <a:t>   Stilts</a:t>
            </a:r>
          </a:p>
        </p:txBody>
      </p:sp>
      <p:pic>
        <p:nvPicPr>
          <p:cNvPr id="1026" name="Picture 2" descr="http://2.bp.blogspot.com/-ZYNb3bgQKjE/UEwrAcfmuUI/AAAAAAAAqkk/YRfpfabFnu0/s400/tikuba%2Btom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6" b="79897" l="0" r="61390">
                        <a14:foregroundMark x1="12741" y1="1546" x2="0" y2="10825"/>
                        <a14:foregroundMark x1="19305" y1="80412" x2="3861" y2="68041"/>
                        <a14:foregroundMark x1="54440" y1="76804" x2="60232" y2="74742"/>
                        <a14:backgroundMark x1="3861" y1="69588" x2="18919" y2="80412"/>
                        <a14:backgroundMark x1="6564" y1="5670" x2="12355" y2="1546"/>
                        <a14:backgroundMark x1="54826" y1="78866" x2="64865" y2="71134"/>
                        <a14:backgroundMark x1="64865" y1="4639" x2="56371" y2="1546"/>
                        <a14:backgroundMark x1="12355" y1="1546" x2="6178" y2="979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8" t="5239" r="38592" b="28207"/>
          <a:stretch/>
        </p:blipFill>
        <p:spPr bwMode="auto">
          <a:xfrm>
            <a:off x="7448745" y="235581"/>
            <a:ext cx="1569493" cy="13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907" y="135894"/>
            <a:ext cx="2572266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g</a:t>
            </a:r>
            <a:r>
              <a:rPr lang="en-AU" sz="2800" dirty="0" smtClean="0">
                <a:latin typeface="Comic Sans MS" panose="030F0702030302020204" pitchFamily="66" charset="0"/>
              </a:rPr>
              <a:t>etting ready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5293" y="2041684"/>
            <a:ext cx="288032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Comic Sans MS" panose="030F0702030302020204" pitchFamily="66" charset="0"/>
              </a:rPr>
              <a:t>o</a:t>
            </a:r>
            <a:r>
              <a:rPr lang="en-AU" sz="2800" dirty="0" smtClean="0">
                <a:latin typeface="Comic Sans MS" panose="030F0702030302020204" pitchFamily="66" charset="0"/>
              </a:rPr>
              <a:t>ff and running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0161" y="2303294"/>
            <a:ext cx="2508077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Comic Sans MS" panose="030F0702030302020204" pitchFamily="66" charset="0"/>
              </a:rPr>
              <a:t>little ones too</a:t>
            </a:r>
          </a:p>
        </p:txBody>
      </p:sp>
    </p:spTree>
    <p:extLst>
      <p:ext uri="{BB962C8B-B14F-4D97-AF65-F5344CB8AC3E}">
        <p14:creationId xmlns:p14="http://schemas.microsoft.com/office/powerpoint/2010/main" val="508757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ortalnikkei.com.br/wp-content/uploads/2012/05/DSC_0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r="1195"/>
          <a:stretch/>
        </p:blipFill>
        <p:spPr bwMode="auto">
          <a:xfrm>
            <a:off x="4561054" y="3114675"/>
            <a:ext cx="4582946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4.bp.blogspot.com/-CAnwkrfYulc/UF21ZOXbW-I/AAAAAAAAF6Q/_ucaRIqnCBc/s1600/IMGP3705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4"/>
          <a:stretch/>
        </p:blipFill>
        <p:spPr bwMode="auto">
          <a:xfrm>
            <a:off x="0" y="3114674"/>
            <a:ext cx="3698686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504" r="4776" b="20556"/>
          <a:stretch/>
        </p:blipFill>
        <p:spPr bwMode="auto">
          <a:xfrm>
            <a:off x="4561053" y="0"/>
            <a:ext cx="4582947" cy="3074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4978" y="0"/>
            <a:ext cx="42769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u="sng" dirty="0" smtClean="0">
                <a:latin typeface="Comic Sans MS" panose="030F0702030302020204" pitchFamily="66" charset="0"/>
              </a:rPr>
              <a:t>Novelty Events</a:t>
            </a:r>
            <a:r>
              <a:rPr lang="en-AU" sz="3200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en-AU" sz="2800" dirty="0">
                <a:latin typeface="Comic Sans MS" panose="030F0702030302020204" pitchFamily="66" charset="0"/>
              </a:rPr>
              <a:t>f</a:t>
            </a:r>
            <a:r>
              <a:rPr lang="en-AU" sz="2800" dirty="0" smtClean="0">
                <a:latin typeface="Comic Sans MS" panose="030F0702030302020204" pitchFamily="66" charset="0"/>
              </a:rPr>
              <a:t>amily members (including grandparents) participate – helping the  small children as well as their own special races</a:t>
            </a:r>
          </a:p>
        </p:txBody>
      </p:sp>
    </p:spTree>
    <p:extLst>
      <p:ext uri="{BB962C8B-B14F-4D97-AF65-F5344CB8AC3E}">
        <p14:creationId xmlns:p14="http://schemas.microsoft.com/office/powerpoint/2010/main" val="1278789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701"/>
            <a:ext cx="9143999" cy="4928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099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62" y="0"/>
            <a:ext cx="4085876" cy="175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kotodama.net/blog/wp-content/uploads/i/20120929-DSC_0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7" y="3459414"/>
            <a:ext cx="5128147" cy="3398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844824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ja-JP" altLang="en-US" sz="88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ばんざい</a:t>
            </a:r>
            <a:r>
              <a:rPr lang="en-AU" altLang="ja-JP" sz="8800" b="1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! </a:t>
            </a:r>
            <a:r>
              <a:rPr lang="en-AU" altLang="ja-JP" sz="96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banzai!</a:t>
            </a:r>
            <a:r>
              <a:rPr lang="ja-JP" altLang="en-US" sz="8800" b="1" cap="none" spc="1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endParaRPr lang="en-US" sz="8800" b="1" cap="none" spc="1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654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076" y="948690"/>
            <a:ext cx="883427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smtClean="0"/>
              <a:t>Ideas Book 5 </a:t>
            </a:r>
            <a:r>
              <a:rPr lang="en-AU" dirty="0" smtClean="0"/>
              <a:t>by Hiroko </a:t>
            </a:r>
            <a:r>
              <a:rPr lang="en-AU" dirty="0" err="1" smtClean="0"/>
              <a:t>Nishibayashi</a:t>
            </a:r>
            <a:r>
              <a:rPr lang="en-AU" dirty="0" smtClean="0"/>
              <a:t> Liston </a:t>
            </a:r>
          </a:p>
          <a:p>
            <a:endParaRPr lang="en-AU" dirty="0" smtClean="0"/>
          </a:p>
          <a:p>
            <a:r>
              <a:rPr lang="en-AU" i="1" dirty="0" smtClean="0"/>
              <a:t>Japanese Culture Resources and Activities </a:t>
            </a:r>
            <a:r>
              <a:rPr lang="en-AU" dirty="0" smtClean="0"/>
              <a:t>by Karan Chandler</a:t>
            </a:r>
          </a:p>
          <a:p>
            <a:endParaRPr lang="en-AU" dirty="0" smtClean="0"/>
          </a:p>
          <a:p>
            <a:r>
              <a:rPr lang="en-AU" dirty="0">
                <a:hlinkClick r:id="rId2"/>
              </a:rPr>
              <a:t>http://</a:t>
            </a:r>
            <a:r>
              <a:rPr lang="en-AU" dirty="0" smtClean="0">
                <a:hlinkClick r:id="rId2"/>
              </a:rPr>
              <a:t>web-japan.org/kidsweb/explore/schools/q8.html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3"/>
              </a:rPr>
              <a:t>http://</a:t>
            </a:r>
            <a:r>
              <a:rPr lang="en-AU" dirty="0" smtClean="0">
                <a:hlinkClick r:id="rId3"/>
              </a:rPr>
              <a:t>www.toss-mio.com/tsujino/undokai.htm</a:t>
            </a:r>
            <a:r>
              <a:rPr lang="en-AU" dirty="0">
                <a:hlinkClick r:id="rId3"/>
              </a:rPr>
              <a:t>http://</a:t>
            </a:r>
            <a:r>
              <a:rPr lang="en-AU" dirty="0" smtClean="0">
                <a:hlinkClick r:id="rId3"/>
              </a:rPr>
              <a:t>www.kobun.co.jp/feature/aki/01.html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4"/>
              </a:rPr>
              <a:t>http://www.thejapanguy.com/my-first-elementary-school-undokai</a:t>
            </a:r>
            <a:r>
              <a:rPr lang="en-AU" dirty="0" smtClean="0">
                <a:hlinkClick r:id="rId4"/>
              </a:rPr>
              <a:t>/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5"/>
              </a:rPr>
              <a:t>http://</a:t>
            </a:r>
            <a:r>
              <a:rPr lang="en-AU" dirty="0" smtClean="0">
                <a:hlinkClick r:id="rId5"/>
              </a:rPr>
              <a:t>www.japanvisitor.com/japan-travel/japan-residents/undokai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6"/>
              </a:rPr>
              <a:t>http://</a:t>
            </a:r>
            <a:r>
              <a:rPr lang="en-AU" dirty="0" smtClean="0">
                <a:hlinkClick r:id="rId6"/>
              </a:rPr>
              <a:t>stufflikemikans.blogspot.com.au/2009/09/undokai-sports-day.html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7"/>
              </a:rPr>
              <a:t>http://kansai-inochi.com/2013/01/18/undokai-sports-festival</a:t>
            </a:r>
            <a:r>
              <a:rPr lang="en-AU" dirty="0" smtClean="0">
                <a:hlinkClick r:id="rId7"/>
              </a:rPr>
              <a:t>/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8"/>
              </a:rPr>
              <a:t>http://</a:t>
            </a:r>
            <a:r>
              <a:rPr lang="en-AU" dirty="0" smtClean="0">
                <a:hlinkClick r:id="rId8"/>
              </a:rPr>
              <a:t>web-japan.org/kidsweb/manga/0710/index.html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9"/>
              </a:rPr>
              <a:t>http://</a:t>
            </a:r>
            <a:r>
              <a:rPr lang="en-AU" dirty="0" smtClean="0">
                <a:hlinkClick r:id="rId9"/>
              </a:rPr>
              <a:t>blog.mikesryukyugallery.com/2012/09/scenes-from-junior-high-undokai.html</a:t>
            </a:r>
            <a:endParaRPr lang="en-AU" dirty="0" smtClean="0"/>
          </a:p>
          <a:p>
            <a:endParaRPr lang="en-AU" dirty="0"/>
          </a:p>
          <a:p>
            <a:r>
              <a:rPr lang="en-AU" dirty="0">
                <a:hlinkClick r:id="rId10"/>
              </a:rPr>
              <a:t>http://</a:t>
            </a:r>
            <a:r>
              <a:rPr lang="en-AU" dirty="0" smtClean="0">
                <a:hlinkClick r:id="rId10"/>
              </a:rPr>
              <a:t>www.kobun.co.jp/feature/aki/01.html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207076" y="3419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>
                <a:latin typeface="Comic Sans MS" panose="030F0702030302020204" pitchFamily="66" charset="0"/>
              </a:rPr>
              <a:t>BIBLIOGRAPHY:</a:t>
            </a:r>
            <a:r>
              <a:rPr lang="en-AU" sz="2800" dirty="0" smtClean="0">
                <a:latin typeface="Comic Sans MS" panose="030F0702030302020204" pitchFamily="66" charset="0"/>
              </a:rPr>
              <a:t> </a:t>
            </a:r>
            <a:endParaRPr lang="en-A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32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54868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u="sng" dirty="0" smtClean="0">
                <a:latin typeface="Comic Sans MS" panose="030F0702030302020204" pitchFamily="66" charset="0"/>
              </a:rPr>
              <a:t>Athletic Events</a:t>
            </a:r>
            <a:r>
              <a:rPr lang="en-AU" sz="3200" dirty="0" smtClean="0">
                <a:latin typeface="Comic Sans MS" panose="030F0702030302020204" pitchFamily="66" charset="0"/>
              </a:rPr>
              <a:t>: individual and team</a:t>
            </a:r>
            <a:endParaRPr lang="en-AU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kobun.co.jp/feature/aki/dl/undoukai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13" y="1556792"/>
            <a:ext cx="60769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7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2.staticflickr.com/6/5229/5833147252_315899b4ca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" y="1551440"/>
            <a:ext cx="7993596" cy="530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kobun.co.jp/feature/aki/dl/undoukai_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2" cy="131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kobun.co.jp/feature/aki/dl/undoukai_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16" y="0"/>
            <a:ext cx="1998484" cy="131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65157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Running</a:t>
            </a:r>
            <a:r>
              <a:rPr lang="en-AU" sz="32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 smtClean="0">
                <a:latin typeface="Comic Sans MS" panose="030F0702030302020204" pitchFamily="66" charset="0"/>
              </a:rPr>
              <a:t>Compete against similar size and height, not always age</a:t>
            </a:r>
            <a:endParaRPr lang="en-A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13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obun.co.jp/feature/aki/dl/undoukai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22068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kobun.co.jp/feature/aki/dl/undoukai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38" y="0"/>
            <a:ext cx="1947362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shirakawanosato.sakura.ne.jp/sanpomiti/10/351undoukai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2" y="1530467"/>
            <a:ext cx="7523616" cy="5327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34077"/>
            <a:ext cx="4597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Relays</a:t>
            </a:r>
            <a:r>
              <a:rPr lang="en-AU" sz="32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 smtClean="0">
                <a:latin typeface="Comic Sans MS" panose="030F0702030302020204" pitchFamily="66" charset="0"/>
              </a:rPr>
              <a:t>can be each year level in the team – Year 1 – Year 6</a:t>
            </a:r>
            <a:endParaRPr lang="en-A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9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-ZEuOlMjAaqQ/UF23DNhAidI/AAAAAAAAF6w/50EP2UxyABY/s640/IMGP3797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34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858" y="27296"/>
            <a:ext cx="57722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u="sng" dirty="0" smtClean="0">
                <a:latin typeface="Comic Sans MS" panose="030F0702030302020204" pitchFamily="66" charset="0"/>
              </a:rPr>
              <a:t>Displays</a:t>
            </a:r>
            <a:r>
              <a:rPr lang="en-AU" sz="32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n-AU" sz="2800" dirty="0" smtClean="0">
                <a:latin typeface="Comic Sans MS" panose="030F0702030302020204" pitchFamily="66" charset="0"/>
              </a:rPr>
              <a:t>Varies from school to school and from year to year – folk dances, cheer leading, gymnastic displays</a:t>
            </a:r>
            <a:endParaRPr lang="en-AU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kobun.co.jp/feature/aki/dl/undoukai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25" y="0"/>
            <a:ext cx="2174175" cy="12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-b96wfPNm3rk/UlENiTioYyI/AAAAAAAAAc4/vn6McLI_78A/s1600/2013%2525203%25253A50%252520P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90" y="1864540"/>
            <a:ext cx="3571110" cy="499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en.challenge-coin.co.jp/blog/2008/10/23/20081020_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/>
          <a:stretch/>
        </p:blipFill>
        <p:spPr bwMode="auto">
          <a:xfrm>
            <a:off x="228217" y="2420888"/>
            <a:ext cx="5063988" cy="360040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52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obun.co.jp/feature/aki/dl/undoukai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074202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hrisandabbie.files.wordpress.com/2010/10/img_0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35" y="1196752"/>
            <a:ext cx="7548331" cy="5661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606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490</Words>
  <Application>Microsoft Office PowerPoint</Application>
  <PresentationFormat>On-screen Show (4:3)</PresentationFormat>
  <Paragraphs>95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Rainy</dc:creator>
  <cp:lastModifiedBy>Inge Foley</cp:lastModifiedBy>
  <cp:revision>52</cp:revision>
  <dcterms:created xsi:type="dcterms:W3CDTF">2014-07-02T03:00:06Z</dcterms:created>
  <dcterms:modified xsi:type="dcterms:W3CDTF">2014-12-05T01:40:21Z</dcterms:modified>
</cp:coreProperties>
</file>