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20" r:id="rId3"/>
  </p:sldMasterIdLst>
  <p:notesMasterIdLst>
    <p:notesMasterId r:id="rId39"/>
  </p:notesMasterIdLst>
  <p:sldIdLst>
    <p:sldId id="275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DEFA-E99D-44D3-B291-38159DD9C018}" type="datetimeFigureOut">
              <a:rPr lang="en-AU" smtClean="0"/>
              <a:t>30/06/2014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A82B8-A6F4-4CDC-902A-0A2EC277C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595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AU" smtClean="0">
                <a:solidFill>
                  <a:prstClr val="black"/>
                </a:solidFill>
                <a:latin typeface="Century Gothic" panose="020B0502020202020204"/>
              </a:rPr>
              <a:pPr/>
              <a:t>26</a:t>
            </a:fld>
            <a:endParaRPr lang="en-AU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1314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AU" smtClean="0">
                <a:solidFill>
                  <a:prstClr val="black"/>
                </a:solidFill>
                <a:latin typeface="Century Gothic" panose="020B0502020202020204"/>
              </a:rPr>
              <a:pPr/>
              <a:t>27</a:t>
            </a:fld>
            <a:endParaRPr lang="en-AU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8907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20AE29-3838-489E-81A1-A2ADADB446BD}" type="slidenum">
              <a:rPr lang="en-AU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92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FCE957-0607-4B5C-A97D-DC25868CD0BA}" type="slidenum">
              <a:rPr lang="en-AU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7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891D7-C1AC-44CD-ABB9-C4E3E58007B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B84DC-DDE2-40AE-8AC3-36412999B4C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36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0BCD9-1700-4464-B064-954466EE0047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51C0-A6C8-406E-870F-A63F3E530C7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828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BBDB-9FDD-47E7-8F8F-0BDAD31CB06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4A22C-9553-462A-BFD4-C93D3E33CC8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983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6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1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8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4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7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9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8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83264-91D6-4CA8-A80B-C54D5E0C9ACF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E3F2-C7EE-47D2-8797-748E14C0201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625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7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5524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7947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73508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313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66898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2786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3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8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5361-3E4A-47D4-96A2-5597454D09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486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31B9-1FC6-4557-86EE-01E5C3BB0D3C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0FE314-8CD4-47ED-9CF5-477FE7B459D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5549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5F80C-7075-4922-B6F4-5A02651334D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65370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54A0C-4ABD-41C0-819C-E0C731D90A4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8258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F8B5-03F0-4F7D-A5EB-BBA6AB092BF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5410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5444B-B627-4C78-9173-35BCA2FF9B2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86084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39AA5-6E15-478F-9743-078D7D4A38B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40745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0D8A-ACE2-4667-BCEB-C419D4EDE7F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4749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32A8-379D-4FF8-B878-1621A327711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67745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9DD2-3C90-4EEB-B814-29BBECB0DEC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19839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82896-E2FC-43C7-8888-63CAC1F03EA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1959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0F19-FE71-4777-BC80-FEC1ABCA0F0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0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2052-4DFA-497A-AC7D-82AEEECC98D1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DB971-18D1-4297-BF87-B327DA334A8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379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E0C89-EF3D-4331-8EA2-B34A844E6F92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18DC2-4AA9-43BF-9AF4-99097BB6656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8987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9A9B7-C6DE-474A-8AEE-04EF9406C340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1444A-5D5A-489A-B5E9-D8EA18D4546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876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9BD5-A4E9-4D13-A60D-2979DE84ED87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35B42-4A72-460C-9A6C-C20C4FFA81D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9090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574F-A9AD-4F99-A440-67B316A8F8D3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47B9-39BB-47FF-A645-AD7B44FE9E8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7685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4213-99DA-4699-A04E-8947841971F3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F4A6C-BDF5-46CB-B296-35EA6B345A5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16649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9681EE-2CC6-481A-A160-A462741CA6DA}" type="datetime1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30/06/2014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F3912C-B242-4326-A7CE-DC8D4CC40C0A}" type="slidenum">
              <a:rPr lang="en-AU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7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02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30/06/2014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83C7C-C962-4967-9F15-CEFB6BDE795B}" type="slidenum">
              <a:rPr lang="en-AU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9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13" Type="http://schemas.openxmlformats.org/officeDocument/2006/relationships/image" Target="../media/image85.wmf"/><Relationship Id="rId3" Type="http://schemas.openxmlformats.org/officeDocument/2006/relationships/image" Target="../media/image77.png"/><Relationship Id="rId7" Type="http://schemas.openxmlformats.org/officeDocument/2006/relationships/image" Target="../media/image28.wmf"/><Relationship Id="rId12" Type="http://schemas.openxmlformats.org/officeDocument/2006/relationships/image" Target="../media/image8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9.jpeg"/><Relationship Id="rId11" Type="http://schemas.openxmlformats.org/officeDocument/2006/relationships/image" Target="../media/image83.gif"/><Relationship Id="rId5" Type="http://schemas.openxmlformats.org/officeDocument/2006/relationships/image" Target="../media/image78.png"/><Relationship Id="rId10" Type="http://schemas.openxmlformats.org/officeDocument/2006/relationships/image" Target="../media/image82.gif"/><Relationship Id="rId4" Type="http://schemas.openxmlformats.org/officeDocument/2006/relationships/image" Target="../media/image34.png"/><Relationship Id="rId9" Type="http://schemas.openxmlformats.org/officeDocument/2006/relationships/image" Target="../media/image81.wmf"/><Relationship Id="rId14" Type="http://schemas.openxmlformats.org/officeDocument/2006/relationships/image" Target="../media/image86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13" Type="http://schemas.openxmlformats.org/officeDocument/2006/relationships/image" Target="../media/image86.wmf"/><Relationship Id="rId3" Type="http://schemas.openxmlformats.org/officeDocument/2006/relationships/image" Target="../media/image77.png"/><Relationship Id="rId7" Type="http://schemas.openxmlformats.org/officeDocument/2006/relationships/image" Target="../media/image28.wmf"/><Relationship Id="rId12" Type="http://schemas.openxmlformats.org/officeDocument/2006/relationships/image" Target="../media/image85.wmf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0.w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7.jpeg"/><Relationship Id="rId11" Type="http://schemas.openxmlformats.org/officeDocument/2006/relationships/image" Target="../media/image84.wmf"/><Relationship Id="rId5" Type="http://schemas.openxmlformats.org/officeDocument/2006/relationships/image" Target="../media/image78.png"/><Relationship Id="rId15" Type="http://schemas.openxmlformats.org/officeDocument/2006/relationships/image" Target="../media/image89.wmf"/><Relationship Id="rId10" Type="http://schemas.openxmlformats.org/officeDocument/2006/relationships/image" Target="../media/image83.gif"/><Relationship Id="rId4" Type="http://schemas.openxmlformats.org/officeDocument/2006/relationships/image" Target="../media/image34.png"/><Relationship Id="rId9" Type="http://schemas.openxmlformats.org/officeDocument/2006/relationships/image" Target="../media/image82.gif"/><Relationship Id="rId14" Type="http://schemas.openxmlformats.org/officeDocument/2006/relationships/image" Target="../media/image8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5.wmf"/><Relationship Id="rId4" Type="http://schemas.openxmlformats.org/officeDocument/2006/relationships/image" Target="../media/image8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Asking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about</a:t>
            </a:r>
            <a:r>
              <a:rPr lang="ja-JP" altLang="en-US" dirty="0" smtClean="0"/>
              <a:t> </a:t>
            </a:r>
            <a:r>
              <a:rPr lang="en-US" altLang="ja-JP" dirty="0" smtClean="0"/>
              <a:t>daily</a:t>
            </a:r>
            <a:r>
              <a:rPr lang="ja-JP" altLang="en-US" dirty="0" smtClean="0"/>
              <a:t> </a:t>
            </a:r>
            <a:r>
              <a:rPr lang="en-US" altLang="ja-JP" dirty="0" smtClean="0"/>
              <a:t>activities</a:t>
            </a:r>
            <a:r>
              <a:rPr lang="ja-JP" altLang="en-US" dirty="0" smtClean="0"/>
              <a:t> </a:t>
            </a:r>
            <a:r>
              <a:rPr lang="en-US" altLang="ja-JP" dirty="0" smtClean="0"/>
              <a:t>using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ます </a:t>
            </a:r>
            <a:r>
              <a:rPr lang="en-US" altLang="ja-JP" dirty="0" smtClean="0"/>
              <a:t>and </a:t>
            </a:r>
            <a:r>
              <a:rPr lang="ja-JP" altLang="en-US" dirty="0" smtClean="0"/>
              <a:t>ません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Other</a:t>
            </a:r>
            <a:r>
              <a:rPr lang="ja-JP" altLang="en-US" dirty="0" smtClean="0"/>
              <a:t> </a:t>
            </a:r>
            <a:r>
              <a:rPr lang="en-US" altLang="ja-JP" dirty="0" smtClean="0"/>
              <a:t>verbs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70935"/>
            <a:ext cx="43924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1</a:t>
            </a:r>
            <a:r>
              <a:rPr lang="en-US" altLang="ja-JP" dirty="0">
                <a:solidFill>
                  <a:prstClr val="black"/>
                </a:solidFill>
              </a:rPr>
              <a:t>46</a:t>
            </a:r>
            <a:r>
              <a:rPr lang="ja-JP" altLang="en-US" dirty="0">
                <a:solidFill>
                  <a:prstClr val="black"/>
                </a:solidFill>
              </a:rPr>
              <a:t>　百四十六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よ</a:t>
            </a:r>
            <a:r>
              <a:rPr lang="ja-JP" altLang="en-US" dirty="0"/>
              <a:t>み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36307"/>
            <a:ext cx="2973388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よ</a:t>
            </a:r>
            <a:r>
              <a:rPr lang="ja-JP" altLang="en-US" dirty="0">
                <a:solidFill>
                  <a:prstClr val="black"/>
                </a:solidFill>
              </a:rPr>
              <a:t>み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64" y="1412775"/>
            <a:ext cx="1018941" cy="11296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0" y="1436307"/>
            <a:ext cx="2973388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14" y="1434290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6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9025"/>
            <a:ext cx="1717474" cy="242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20915"/>
            <a:ext cx="1881156" cy="239533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よ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み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ファッションざっし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1960" y="6127394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E</a:t>
            </a:r>
            <a:r>
              <a:rPr lang="ja-JP" altLang="en-US" dirty="0">
                <a:solidFill>
                  <a:prstClr val="black"/>
                </a:solidFill>
              </a:rPr>
              <a:t>メール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7561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よ</a:t>
            </a:r>
            <a:r>
              <a:rPr lang="ja-JP" altLang="en-US" sz="2800" dirty="0">
                <a:solidFill>
                  <a:prstClr val="black"/>
                </a:solidFill>
              </a:rPr>
              <a:t>み</a:t>
            </a:r>
            <a:r>
              <a:rPr lang="ja-JP" altLang="en-US" sz="2800" dirty="0">
                <a:solidFill>
                  <a:prstClr val="black"/>
                </a:solidFill>
              </a:rPr>
              <a:t>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940509"/>
            <a:ext cx="2576020" cy="2541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8304" y="3307674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" y="3811730"/>
            <a:ext cx="1539207" cy="2308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842" y="6097439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ほん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157465"/>
            <a:ext cx="2566113" cy="1963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979" y="4055492"/>
            <a:ext cx="1944461" cy="20419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61874" y="6097439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しんぶ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き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き</a:t>
            </a:r>
            <a:r>
              <a:rPr lang="ja-JP" altLang="en-US" dirty="0">
                <a:solidFill>
                  <a:prstClr val="black"/>
                </a:solidFill>
              </a:rPr>
              <a:t>き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3644"/>
            <a:ext cx="2664296" cy="3981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6572"/>
            <a:ext cx="1056117" cy="792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858" y="346572"/>
            <a:ext cx="2664296" cy="3981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39936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き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き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6033" y="6068170"/>
            <a:ext cx="149046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シ</a:t>
            </a:r>
            <a:r>
              <a:rPr lang="ja-JP" altLang="en-US" dirty="0">
                <a:solidFill>
                  <a:prstClr val="black"/>
                </a:solidFill>
              </a:rPr>
              <a:t>ー</a:t>
            </a:r>
            <a:r>
              <a:rPr lang="ja-JP" altLang="en-US" dirty="0">
                <a:solidFill>
                  <a:prstClr val="black"/>
                </a:solidFill>
              </a:rPr>
              <a:t>ディ</a:t>
            </a:r>
            <a:r>
              <a:rPr lang="ja-JP" altLang="en-US" dirty="0">
                <a:solidFill>
                  <a:prstClr val="black"/>
                </a:solidFill>
              </a:rPr>
              <a:t>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7561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き</a:t>
            </a:r>
            <a:r>
              <a:rPr lang="ja-JP" altLang="en-US" sz="2800" dirty="0">
                <a:solidFill>
                  <a:prstClr val="black"/>
                </a:solidFill>
              </a:rPr>
              <a:t>き</a:t>
            </a:r>
            <a:r>
              <a:rPr lang="ja-JP" altLang="en-US" sz="2800" dirty="0">
                <a:solidFill>
                  <a:prstClr val="black"/>
                </a:solidFill>
              </a:rPr>
              <a:t>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0232" y="3193698"/>
            <a:ext cx="2016224" cy="618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ミニディスク　</a:t>
            </a: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アイポッド）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92087" y="6068170"/>
            <a:ext cx="225492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けいたい（でんわ）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149080"/>
            <a:ext cx="1919090" cy="1919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63150"/>
            <a:ext cx="2975992" cy="223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ラジオ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88" y="1079148"/>
            <a:ext cx="2162175" cy="2114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9912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おんがく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588" y="4233872"/>
            <a:ext cx="2375925" cy="178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224" y="1238493"/>
            <a:ext cx="1932806" cy="1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い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</a:t>
            </a:r>
            <a:r>
              <a:rPr lang="ja-JP" altLang="en-US" dirty="0">
                <a:solidFill>
                  <a:prstClr val="black"/>
                </a:solidFill>
              </a:rPr>
              <a:t>い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8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2" y="1700808"/>
            <a:ext cx="3890293" cy="26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57392"/>
            <a:ext cx="1056117" cy="792088"/>
          </a:xfrm>
          <a:prstGeom prst="rect">
            <a:avLst/>
          </a:prstGeom>
        </p:spPr>
      </p:pic>
      <p:pic>
        <p:nvPicPr>
          <p:cNvPr id="9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47" y="1700808"/>
            <a:ext cx="3890293" cy="264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77" y="1388588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か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い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5963" y="6090918"/>
            <a:ext cx="1136339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ふく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7561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かいます。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35284" y="6052232"/>
            <a:ext cx="2308407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けいたい（でんわ）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199787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デジカメ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/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カメラ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9952" y="3188269"/>
            <a:ext cx="1346448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くつ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33" y="4223671"/>
            <a:ext cx="2375925" cy="1781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0" y="973925"/>
            <a:ext cx="2916559" cy="2187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168" y="886745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826" y="3876726"/>
            <a:ext cx="2686050" cy="22028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908582"/>
            <a:ext cx="1717474" cy="24273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8264" y="318934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</a:t>
            </a:r>
            <a:r>
              <a:rPr lang="ja-JP" altLang="en-US" dirty="0">
                <a:solidFill>
                  <a:prstClr val="black"/>
                </a:solidFill>
              </a:rPr>
              <a:t>っし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7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と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とりま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7" descr="j0186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2374900" cy="309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84657"/>
            <a:ext cx="1056117" cy="792088"/>
          </a:xfrm>
          <a:prstGeom prst="rect">
            <a:avLst/>
          </a:prstGeom>
        </p:spPr>
      </p:pic>
      <p:pic>
        <p:nvPicPr>
          <p:cNvPr id="13" name="Picture 7" descr="j01861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70" y="1223624"/>
            <a:ext cx="2374900" cy="3097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315853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4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とりますか。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7561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と</a:t>
            </a:r>
            <a:r>
              <a:rPr lang="ja-JP" altLang="en-US" sz="2800" dirty="0">
                <a:solidFill>
                  <a:prstClr val="black"/>
                </a:solidFill>
              </a:rPr>
              <a:t>り</a:t>
            </a:r>
            <a:r>
              <a:rPr lang="ja-JP" altLang="en-US" sz="2800" dirty="0">
                <a:solidFill>
                  <a:prstClr val="black"/>
                </a:solidFill>
              </a:rPr>
              <a:t>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603" y="4242583"/>
            <a:ext cx="110241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5" y="1986315"/>
            <a:ext cx="2335361" cy="2335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85517" y="4244905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しゃしん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20888"/>
            <a:ext cx="3269260" cy="18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つく</a:t>
            </a:r>
            <a:r>
              <a:rPr lang="ja-JP" altLang="en-US" dirty="0"/>
              <a:t>り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つく</a:t>
            </a:r>
            <a:r>
              <a:rPr lang="ja-JP" altLang="en-US" dirty="0">
                <a:solidFill>
                  <a:prstClr val="black"/>
                </a:solidFill>
              </a:rPr>
              <a:t>り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01771"/>
            <a:ext cx="3667125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523023"/>
            <a:ext cx="3667125" cy="2857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1056117" cy="792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32004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0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つくりますか。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つく</a:t>
            </a:r>
            <a:r>
              <a:rPr lang="ja-JP" altLang="en-US" sz="2800" dirty="0">
                <a:solidFill>
                  <a:prstClr val="black"/>
                </a:solidFill>
              </a:rPr>
              <a:t>り</a:t>
            </a:r>
            <a:r>
              <a:rPr lang="ja-JP" altLang="en-US" sz="2800" dirty="0">
                <a:solidFill>
                  <a:prstClr val="black"/>
                </a:solidFill>
              </a:rPr>
              <a:t>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7" y="1652042"/>
            <a:ext cx="3810000" cy="2857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3883" y="4365104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ケーキ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519221"/>
            <a:ext cx="43815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84168" y="4360461"/>
            <a:ext cx="92460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すし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8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た</a:t>
            </a:r>
            <a:r>
              <a:rPr lang="ja-JP" altLang="en-US" dirty="0"/>
              <a:t>べ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8" name="Picture 6" descr="男の子（晩ごはん）　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537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た</a:t>
            </a:r>
            <a:r>
              <a:rPr lang="ja-JP" altLang="en-US" dirty="0">
                <a:solidFill>
                  <a:prstClr val="black"/>
                </a:solidFill>
              </a:rPr>
              <a:t>べ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1056117" cy="792088"/>
          </a:xfrm>
          <a:prstGeom prst="rect">
            <a:avLst/>
          </a:prstGeom>
        </p:spPr>
      </p:pic>
      <p:pic>
        <p:nvPicPr>
          <p:cNvPr id="9" name="Picture 6" descr="男の子（晩ごはん）　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29" y="55537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77" y="555378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6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あいます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0" y="1628800"/>
            <a:ext cx="3505504" cy="2664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628800"/>
            <a:ext cx="3505504" cy="2664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あいま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306419"/>
            <a:ext cx="1056117" cy="792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37615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だれ</a:t>
            </a:r>
            <a:r>
              <a:rPr lang="ja-JP" altLang="en-US" sz="4000" dirty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あいますか。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PERSON</a:t>
            </a:r>
            <a:r>
              <a:rPr lang="ja-JP" altLang="en-US" sz="2800" dirty="0">
                <a:solidFill>
                  <a:srgbClr val="FF0000"/>
                </a:solidFill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</a:rPr>
              <a:t>あいます。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3883" y="4365104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かぞく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4360461"/>
            <a:ext cx="128464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35517"/>
            <a:ext cx="2869449" cy="272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363999"/>
            <a:ext cx="3333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7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い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6" y="1556792"/>
            <a:ext cx="3820612" cy="2768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い</a:t>
            </a:r>
            <a:r>
              <a:rPr lang="ja-JP" altLang="en-US" dirty="0">
                <a:solidFill>
                  <a:prstClr val="black"/>
                </a:solidFill>
              </a:rPr>
              <a:t>き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08802"/>
            <a:ext cx="1056117" cy="792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423" y="1556791"/>
            <a:ext cx="3820612" cy="2768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20" y="1340768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6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ど</a:t>
            </a:r>
            <a:r>
              <a:rPr lang="ja-JP" altLang="en-US" sz="4000" dirty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こ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いきますか。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PLACE</a:t>
            </a:r>
            <a:r>
              <a:rPr lang="ja-JP" altLang="en-US" sz="2800" dirty="0">
                <a:solidFill>
                  <a:srgbClr val="FF0000"/>
                </a:solidFill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</a:rPr>
              <a:t>いきます。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7" y="846523"/>
            <a:ext cx="2451209" cy="16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5" y="2370008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58" y="4859487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87" y="4898523"/>
            <a:ext cx="2472275" cy="185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" y="4997828"/>
            <a:ext cx="2207463" cy="165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12" y="2936803"/>
            <a:ext cx="2248766" cy="16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647" y="3090130"/>
            <a:ext cx="3016342" cy="14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95" y="2887047"/>
            <a:ext cx="2350061" cy="17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2" y="841547"/>
            <a:ext cx="2201728" cy="16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82" y="859243"/>
            <a:ext cx="2497899" cy="16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15120" y="215271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海（うみ）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2356" y="21726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町（まち）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1764" y="4330904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レストラン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デパート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4569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コンサート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084" y="6228189"/>
            <a:ext cx="1709009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ピックニック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88484" y="6220815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パーティー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68266" y="6220814"/>
            <a:ext cx="181509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SPOR</a:t>
            </a:r>
            <a:r>
              <a:rPr lang="en-US" altLang="ja-JP" dirty="0">
                <a:solidFill>
                  <a:prstClr val="black"/>
                </a:solidFill>
              </a:rPr>
              <a:t>T</a:t>
            </a:r>
            <a:r>
              <a:rPr lang="ja-JP" altLang="en-US" dirty="0">
                <a:solidFill>
                  <a:prstClr val="black"/>
                </a:solidFill>
              </a:rPr>
              <a:t>のしあ</a:t>
            </a:r>
            <a:r>
              <a:rPr lang="ja-JP" altLang="en-US" dirty="0">
                <a:solidFill>
                  <a:prstClr val="black"/>
                </a:solidFill>
              </a:rPr>
              <a:t>い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7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ね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pic>
        <p:nvPicPr>
          <p:cNvPr id="8" name="Picture 7" descr="j028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05942"/>
            <a:ext cx="3964549" cy="248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 descr="j02808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54" y="1804846"/>
            <a:ext cx="3964549" cy="248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ね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08802"/>
            <a:ext cx="1056117" cy="792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20" y="1340768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578047"/>
            <a:ext cx="2446701" cy="192240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どこ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で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ねますか。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4" y="1556792"/>
            <a:ext cx="2793014" cy="19224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PLACE</a:t>
            </a:r>
            <a:r>
              <a:rPr lang="ja-JP" altLang="en-US" sz="2800" dirty="0">
                <a:solidFill>
                  <a:srgbClr val="FF0000"/>
                </a:solidFill>
              </a:rPr>
              <a:t>で</a:t>
            </a:r>
            <a:r>
              <a:rPr lang="ja-JP" altLang="en-US" sz="2800" dirty="0">
                <a:solidFill>
                  <a:prstClr val="black"/>
                </a:solidFill>
              </a:rPr>
              <a:t>　ね</a:t>
            </a:r>
            <a:r>
              <a:rPr lang="ja-JP" altLang="en-US" sz="2800" dirty="0">
                <a:solidFill>
                  <a:prstClr val="black"/>
                </a:solidFill>
              </a:rPr>
              <a:t>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3406" y="3279039"/>
            <a:ext cx="2076727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ともだちの　うち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56711"/>
            <a:ext cx="2880320" cy="193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30557" y="602526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海（うみ）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56" y="4264502"/>
            <a:ext cx="2857500" cy="2038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09649" y="609329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ソファー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038" y="1556792"/>
            <a:ext cx="2506230" cy="1851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36737" y="3271115"/>
            <a:ext cx="1620181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ベッドルーム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79062" y="3256114"/>
            <a:ext cx="1620181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ふとん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1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88640"/>
            <a:ext cx="6554867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When is </a:t>
            </a:r>
            <a:r>
              <a:rPr lang="ja-JP" altLang="en-US" dirty="0" smtClean="0"/>
              <a:t>ます </a:t>
            </a:r>
            <a:r>
              <a:rPr lang="en-US" altLang="ja-JP" dirty="0" smtClean="0"/>
              <a:t>used?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8" y="1412776"/>
            <a:ext cx="6554867" cy="42484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ます </a:t>
            </a:r>
            <a:r>
              <a:rPr lang="en-US" altLang="ja-JP" dirty="0" smtClean="0"/>
              <a:t>is used to describe: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</a:rPr>
              <a:t>- habits/routines </a:t>
            </a:r>
            <a:r>
              <a:rPr lang="en-US" altLang="ja-JP" i="1" dirty="0" smtClean="0"/>
              <a:t>(things you do everyday)</a:t>
            </a:r>
          </a:p>
          <a:p>
            <a:pPr marL="0" indent="0">
              <a:buNone/>
            </a:pPr>
            <a:r>
              <a:rPr lang="ja-JP" altLang="en-US" dirty="0" smtClean="0"/>
              <a:t>ごはんを　たべます。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</a:t>
            </a:r>
            <a:r>
              <a:rPr lang="en-US" altLang="ja-JP" dirty="0" smtClean="0"/>
              <a:t>I</a:t>
            </a:r>
            <a:r>
              <a:rPr lang="ja-JP" altLang="en-US" dirty="0" smtClean="0"/>
              <a:t> </a:t>
            </a:r>
            <a:r>
              <a:rPr lang="en-US" altLang="ja-JP" dirty="0" smtClean="0"/>
              <a:t>eat</a:t>
            </a:r>
            <a:r>
              <a:rPr lang="ja-JP" altLang="en-US" dirty="0" smtClean="0"/>
              <a:t> </a:t>
            </a:r>
            <a:r>
              <a:rPr lang="en-US" altLang="ja-JP" dirty="0" smtClean="0"/>
              <a:t>rice. </a:t>
            </a:r>
            <a:r>
              <a:rPr lang="en-US" altLang="ja-JP" i="1" dirty="0" smtClean="0"/>
              <a:t>(Everyday, it’s my routine.)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</a:rPr>
              <a:t>- future events </a:t>
            </a:r>
            <a:r>
              <a:rPr lang="en-US" altLang="ja-JP" i="1" dirty="0" smtClean="0"/>
              <a:t>(things you will do/are going to do)</a:t>
            </a:r>
          </a:p>
          <a:p>
            <a:pPr marL="0" indent="0">
              <a:buNone/>
            </a:pPr>
            <a:r>
              <a:rPr lang="ja-JP" altLang="en-US" dirty="0" smtClean="0"/>
              <a:t>くつを　かいます。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</a:t>
            </a:r>
            <a:r>
              <a:rPr lang="en-US" altLang="ja-JP" dirty="0" smtClean="0"/>
              <a:t>I will buy shoes. </a:t>
            </a:r>
            <a:r>
              <a:rPr lang="en-US" altLang="ja-JP" i="1" dirty="0" smtClean="0"/>
              <a:t>(This will happen </a:t>
            </a:r>
            <a:r>
              <a:rPr lang="en-US" altLang="ja-JP" i="1" dirty="0" err="1" smtClean="0"/>
              <a:t>ie</a:t>
            </a:r>
            <a:r>
              <a:rPr lang="en-US" altLang="ja-JP" i="1" dirty="0" smtClean="0"/>
              <a:t> tomorrow.)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18193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88640"/>
            <a:ext cx="6554867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When is </a:t>
            </a:r>
            <a:r>
              <a:rPr lang="ja-JP" altLang="en-US" dirty="0"/>
              <a:t>を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</a:t>
            </a:r>
            <a:r>
              <a:rPr lang="ja-JP" altLang="en-US" dirty="0" smtClean="0"/>
              <a:t>に </a:t>
            </a:r>
            <a:r>
              <a:rPr lang="en-US" altLang="ja-JP" dirty="0" smtClean="0"/>
              <a:t>used?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8" y="1412776"/>
            <a:ext cx="6554867" cy="424847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を </a:t>
            </a:r>
            <a:r>
              <a:rPr lang="en-US" altLang="ja-JP" dirty="0" smtClean="0"/>
              <a:t>is </a:t>
            </a:r>
            <a:r>
              <a:rPr lang="en-US" altLang="ja-JP" b="1" dirty="0" smtClean="0">
                <a:solidFill>
                  <a:srgbClr val="FF0000"/>
                </a:solidFill>
              </a:rPr>
              <a:t>used after an object (thing) </a:t>
            </a:r>
          </a:p>
          <a:p>
            <a:pPr marL="0" indent="0">
              <a:buNone/>
            </a:pPr>
            <a:r>
              <a:rPr lang="en-US" altLang="ja-JP" dirty="0" err="1" smtClean="0"/>
              <a:t>ie</a:t>
            </a:r>
            <a:r>
              <a:rPr lang="en-US" altLang="ja-JP" dirty="0" smtClean="0"/>
              <a:t> what you eat, drink, or do </a:t>
            </a:r>
          </a:p>
          <a:p>
            <a:pPr marL="0" indent="0">
              <a:buNone/>
            </a:pPr>
            <a:r>
              <a:rPr lang="ja-JP" altLang="en-US" dirty="0" smtClean="0"/>
              <a:t>コーヒー</a:t>
            </a:r>
            <a:r>
              <a:rPr lang="ja-JP" altLang="en-US" dirty="0" smtClean="0">
                <a:solidFill>
                  <a:srgbClr val="FF0000"/>
                </a:solidFill>
              </a:rPr>
              <a:t>を</a:t>
            </a:r>
            <a:r>
              <a:rPr lang="ja-JP" altLang="en-US" dirty="0" smtClean="0"/>
              <a:t>　のみます。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に </a:t>
            </a:r>
            <a:r>
              <a:rPr lang="en-US" altLang="ja-JP" dirty="0" smtClean="0"/>
              <a:t>is </a:t>
            </a:r>
            <a:r>
              <a:rPr lang="en-US" altLang="ja-JP" b="1" dirty="0" smtClean="0">
                <a:solidFill>
                  <a:srgbClr val="FF0000"/>
                </a:solidFill>
              </a:rPr>
              <a:t>used after a place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(before movement verbs such as </a:t>
            </a:r>
            <a:r>
              <a:rPr lang="ja-JP" altLang="en-US" dirty="0" smtClean="0"/>
              <a:t>いきます）</a:t>
            </a:r>
            <a:r>
              <a:rPr lang="en-US" altLang="ja-JP" dirty="0" err="1" smtClean="0"/>
              <a:t>ie</a:t>
            </a:r>
            <a:r>
              <a:rPr lang="en-US" altLang="ja-JP" dirty="0" smtClean="0"/>
              <a:t> where you are going</a:t>
            </a:r>
          </a:p>
          <a:p>
            <a:pPr marL="0" indent="0">
              <a:buNone/>
            </a:pPr>
            <a:r>
              <a:rPr lang="ja-JP" altLang="en-US" dirty="0" smtClean="0"/>
              <a:t>うみ</a:t>
            </a:r>
            <a:r>
              <a:rPr lang="ja-JP" altLang="en-US" dirty="0" smtClean="0">
                <a:solidFill>
                  <a:srgbClr val="FF0000"/>
                </a:solidFill>
              </a:rPr>
              <a:t>に</a:t>
            </a:r>
            <a:r>
              <a:rPr lang="ja-JP" altLang="en-US" dirty="0" smtClean="0"/>
              <a:t>　いきます</a:t>
            </a:r>
            <a:r>
              <a:rPr lang="ja-JP" altLang="en-US" dirty="0"/>
              <a:t>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70821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4800" dirty="0"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800" dirty="0" smtClean="0">
                <a:latin typeface="S2G Sea font-PRO" pitchFamily="2" charset="-128"/>
                <a:ea typeface="S2G Sea font-PRO" pitchFamily="2" charset="-128"/>
              </a:rPr>
              <a:t>を　しますか。 </a:t>
            </a:r>
            <a:r>
              <a:rPr lang="en-US" altLang="ja-JP" sz="4800" dirty="0" smtClean="0"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US" altLang="ja-JP" sz="4800" dirty="0" smtClean="0">
                <a:latin typeface="S2G Sea font-PRO" pitchFamily="2" charset="-128"/>
                <a:ea typeface="S2G Sea font-PRO" pitchFamily="2" charset="-128"/>
              </a:rPr>
            </a:br>
            <a:r>
              <a:rPr lang="en-AU" altLang="ja-JP" sz="3200" dirty="0" smtClean="0">
                <a:latin typeface="S2G Sea font-PRO" pitchFamily="2" charset="-128"/>
                <a:ea typeface="S2G Sea font-PRO" pitchFamily="2" charset="-128"/>
              </a:rPr>
              <a:t>What are you doing?</a:t>
            </a:r>
            <a:endParaRPr lang="en-AU" sz="4800" dirty="0"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07504" y="3861048"/>
            <a:ext cx="6264696" cy="267765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Examples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：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なにを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DVD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ききます。そして、　えいがを　みます。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日曜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</a:t>
            </a:r>
            <a:r>
              <a:rPr lang="ja-JP" altLang="en-US" sz="2400" b="1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なにを　しますか。</a:t>
            </a:r>
            <a:endParaRPr lang="en-US" altLang="ja-JP" sz="24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日曜日</a:t>
            </a:r>
            <a:r>
              <a:rPr lang="ja-JP" altLang="en-US" sz="24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24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うみに　いきます。それから、　さかなを　たべます。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7504" y="1276654"/>
          <a:ext cx="6265951" cy="21234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5392"/>
                <a:gridCol w="3568311"/>
                <a:gridCol w="22322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Q</a:t>
                      </a:r>
                      <a:r>
                        <a:rPr lang="ja-JP" altLang="en-US" b="0" dirty="0" smtClean="0"/>
                        <a:t>：</a:t>
                      </a:r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 dirty="0" smtClean="0"/>
                        <a:t>なにを　しますか？</a:t>
                      </a:r>
                      <a:endParaRPr lang="en-US" altLang="ja-JP" b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solidFill>
                            <a:srgbClr val="7030A0"/>
                          </a:solidFill>
                        </a:rPr>
                        <a:t>DAY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r>
                        <a:rPr lang="ja-JP" altLang="en-US" b="0" dirty="0" smtClean="0"/>
                        <a:t>　なにを　しますか？</a:t>
                      </a:r>
                      <a:endParaRPr lang="en-AU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A: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あした</a:t>
                      </a:r>
                      <a:endParaRPr lang="en-US" altLang="ja-JP" dirty="0" smtClean="0"/>
                    </a:p>
                    <a:p>
                      <a:r>
                        <a:rPr lang="ja-JP" altLang="en-US" dirty="0" smtClean="0"/>
                        <a:t>きょう</a:t>
                      </a:r>
                      <a:endParaRPr lang="en-A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00B0F0"/>
                          </a:solidFill>
                        </a:rPr>
                        <a:t>THING</a:t>
                      </a:r>
                      <a:r>
                        <a:rPr lang="ja-JP" altLang="en-US" dirty="0" smtClean="0"/>
                        <a:t>　を　</a:t>
                      </a:r>
                      <a:r>
                        <a:rPr lang="en-US" altLang="ja-JP" dirty="0" smtClean="0">
                          <a:solidFill>
                            <a:srgbClr val="00B050"/>
                          </a:solidFill>
                        </a:rPr>
                        <a:t>VERB</a:t>
                      </a:r>
                      <a:r>
                        <a:rPr lang="ja-JP" altLang="en-US" dirty="0" smtClean="0"/>
                        <a:t>ます。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しゅうまつ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rgbClr val="7030A0"/>
                          </a:solidFill>
                        </a:rPr>
                        <a:t>DAY</a:t>
                      </a:r>
                      <a:r>
                        <a:rPr lang="ja-JP" altLang="en-US" dirty="0" smtClean="0">
                          <a:solidFill>
                            <a:srgbClr val="FF0000"/>
                          </a:solidFill>
                        </a:rPr>
                        <a:t>に</a:t>
                      </a:r>
                      <a:endParaRPr lang="en-A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04998" y="332656"/>
            <a:ext cx="1944687" cy="12001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AU" sz="2400" b="1" dirty="0">
                <a:solidFill>
                  <a:prstClr val="black"/>
                </a:solidFill>
                <a:cs typeface="Arial" panose="020B0604020202020204" pitchFamily="34" charset="0"/>
              </a:rPr>
              <a:t>Use</a:t>
            </a:r>
            <a:r>
              <a:rPr lang="ja-JP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　そして</a:t>
            </a:r>
            <a:r>
              <a:rPr lang="en-AU" altLang="ja-JP" sz="2400" b="1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</a:p>
          <a:p>
            <a:pPr>
              <a:defRPr/>
            </a:pPr>
            <a:r>
              <a:rPr lang="ja-JP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それから</a:t>
            </a:r>
            <a:endParaRPr lang="en-AU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00808"/>
            <a:ext cx="2578608" cy="46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ja-JP" altLang="en-US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何を　しますか。 </a:t>
            </a:r>
            <a:r>
              <a:rPr lang="en-US" altLang="ja-JP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US" altLang="ja-JP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</a:br>
            <a:r>
              <a:rPr lang="en-AU" altLang="ja-JP" sz="32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What are you doing?</a:t>
            </a:r>
            <a:endParaRPr lang="en-AU" sz="4800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" y="1484784"/>
            <a:ext cx="88005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2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79" y="4921659"/>
            <a:ext cx="1762400" cy="135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4" y="4960102"/>
            <a:ext cx="143668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たべますか。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たべます。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312" y="6178491"/>
            <a:ext cx="142745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サラダ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3988" y="6169101"/>
            <a:ext cx="181509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ハンバーガー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67" y="3168903"/>
            <a:ext cx="1863172" cy="11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7539"/>
            <a:ext cx="2035175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46" y="1089074"/>
            <a:ext cx="1930398" cy="12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7257"/>
            <a:ext cx="1761945" cy="132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1" y="3101639"/>
            <a:ext cx="1729432" cy="1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33" y="4941896"/>
            <a:ext cx="1784258" cy="131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61" y="3129532"/>
            <a:ext cx="2009514" cy="150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さか</a:t>
            </a:r>
            <a:r>
              <a:rPr lang="ja-JP" altLang="en-US" dirty="0">
                <a:solidFill>
                  <a:prstClr val="black"/>
                </a:solidFill>
              </a:rPr>
              <a:t>な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1696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2356" y="21726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やさい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おかし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4569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くだもの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ごはん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31874" y="6165304"/>
            <a:ext cx="1745389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サンドイッチ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1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ja-JP" altLang="en-US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何を　しますか。 </a:t>
            </a:r>
            <a:r>
              <a:rPr lang="en-US" altLang="ja-JP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/>
            </a:r>
            <a:br>
              <a:rPr lang="en-US" altLang="ja-JP" sz="48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</a:br>
            <a:r>
              <a:rPr lang="en-AU" altLang="ja-JP" sz="320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What are you doing?</a:t>
            </a:r>
            <a:endParaRPr lang="en-AU" sz="4800" dirty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340768"/>
            <a:ext cx="8424936" cy="49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24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-20638"/>
            <a:ext cx="6084888" cy="1143001"/>
          </a:xfrm>
        </p:spPr>
        <p:txBody>
          <a:bodyPr/>
          <a:lstStyle/>
          <a:p>
            <a:pPr algn="l" eaLnBrk="1" hangingPunct="1"/>
            <a:r>
              <a:rPr lang="en-AU" altLang="en-US" sz="3200" smtClean="0"/>
              <a:t>MATCH vocab to verbs for 1 –</a:t>
            </a:r>
            <a:r>
              <a:rPr lang="ja-JP" altLang="en-US" sz="3200" smtClean="0"/>
              <a:t> </a:t>
            </a:r>
            <a:r>
              <a:rPr lang="en-AU" altLang="ja-JP" sz="3200" smtClean="0"/>
              <a:t>10</a:t>
            </a:r>
            <a:endParaRPr lang="en-AU" altLang="en-US" sz="3200" smtClean="0"/>
          </a:p>
        </p:txBody>
      </p:sp>
      <p:sp>
        <p:nvSpPr>
          <p:cNvPr id="69635" name="TextBox 2"/>
          <p:cNvSpPr txBox="1">
            <a:spLocks noChangeArrowheads="1"/>
          </p:cNvSpPr>
          <p:nvPr/>
        </p:nvSpPr>
        <p:spPr bwMode="auto">
          <a:xfrm>
            <a:off x="4859338" y="1052513"/>
            <a:ext cx="41052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＿＿を　します</a:t>
            </a:r>
            <a:endParaRPr lang="en-US" altLang="ja-JP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＿＿を　かきます</a:t>
            </a:r>
            <a:endParaRPr lang="en-US" altLang="ja-JP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＿＿を　よみます</a:t>
            </a:r>
            <a:endParaRPr lang="en-US" altLang="ja-JP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　を　ききます</a:t>
            </a:r>
            <a:endParaRPr lang="en-US" altLang="ja-JP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　を　かいます</a:t>
            </a:r>
            <a:endParaRPr lang="en-US" altLang="ja-JP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ja-JP" altLang="en-US" sz="2400" smtClean="0">
                <a:solidFill>
                  <a:srgbClr val="000000"/>
                </a:solidFill>
                <a:latin typeface="YOzFontEF" pitchFamily="49" charset="-128"/>
                <a:ea typeface="YOzFontEF" pitchFamily="49" charset="-128"/>
                <a:cs typeface="Arial" panose="020B0604020202020204" pitchFamily="34" charset="0"/>
              </a:rPr>
              <a:t>＿＿を　みます</a:t>
            </a:r>
            <a:endParaRPr lang="en-US" altLang="en-US" sz="2400" smtClean="0">
              <a:solidFill>
                <a:srgbClr val="000000"/>
              </a:solidFill>
              <a:latin typeface="YOzFontEF" pitchFamily="49" charset="-128"/>
              <a:ea typeface="YOzFontEF" pitchFamily="49" charset="-128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AU" altLang="en-US" sz="1800" smtClean="0">
              <a:solidFill>
                <a:srgbClr val="000000"/>
              </a:solidFill>
              <a:ea typeface="YOzFontEF" pitchFamily="49" charset="-128"/>
              <a:cs typeface="Arial" panose="020B0604020202020204" pitchFamily="34" charset="0"/>
            </a:endParaRPr>
          </a:p>
        </p:txBody>
      </p:sp>
      <p:pic>
        <p:nvPicPr>
          <p:cNvPr id="69636" name="Picture 2" descr="http://www.cafetronik.com/img/lis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2952750"/>
            <a:ext cx="6778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324100"/>
            <a:ext cx="714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4646613"/>
            <a:ext cx="10255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852863"/>
            <a:ext cx="11525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5" descr="j0342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1628775"/>
            <a:ext cx="677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950" y="942975"/>
            <a:ext cx="4392613" cy="56324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１．でんわ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２．てがみ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３．本　（ほん）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４．かいもの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５．くつ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６．しゅくだい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７．おんがく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８．テレビ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９．日本語　の　べんきょう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１０．まんが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１１．ざっし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１２．にっき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en-AU" altLang="ja-JP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13.</a:t>
            </a: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えいが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en-AU" altLang="ja-JP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14.E</a:t>
            </a: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メール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  <a:p>
            <a:pPr>
              <a:defRPr/>
            </a:pPr>
            <a:r>
              <a:rPr lang="en-AU" altLang="ja-JP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15 </a:t>
            </a: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YOzFontEF" pitchFamily="49" charset="-128"/>
                <a:ea typeface="YOzFontEF" pitchFamily="49" charset="-128"/>
                <a:cs typeface="YOzFontEF" pitchFamily="49" charset="-128"/>
              </a:rPr>
              <a:t>ラジオ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YOzFontEF" pitchFamily="49" charset="-128"/>
              <a:ea typeface="YOzFontEF" pitchFamily="49" charset="-128"/>
              <a:cs typeface="YOzFontEF" pitchFamily="49" charset="-128"/>
            </a:endParaRPr>
          </a:p>
        </p:txBody>
      </p:sp>
      <p:pic>
        <p:nvPicPr>
          <p:cNvPr id="69642" name="Picture 11" descr="C:\Program Files\Microsoft Office\Media\CntCD1\Animated\j0189197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765175"/>
            <a:ext cx="685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2" descr="C:\Program Files\Microsoft Office\Media\CntCD1\ClipArt1\j0205482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3536950"/>
            <a:ext cx="549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4" descr="C:\Program Files\Microsoft Office\Media\CntCD1\Animated\j028360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1065213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5" descr="C:\Program Files\Microsoft Office\Media\CntCD1\Animated\j0283986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366963"/>
            <a:ext cx="568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16" descr="C:\Program Files\Microsoft Office\Media\CntCD1\ClipArt1\j0196114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735138"/>
            <a:ext cx="6397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17" descr="C:\Program Files\Microsoft Office\Media\CntCD1\ClipArt2\j0232133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2770188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8" name="Music"/>
          <p:cNvSpPr>
            <a:spLocks noEditPoints="1" noChangeArrowheads="1"/>
          </p:cNvSpPr>
          <p:nvPr/>
        </p:nvSpPr>
        <p:spPr bwMode="auto">
          <a:xfrm>
            <a:off x="2497138" y="3243263"/>
            <a:ext cx="400050" cy="293687"/>
          </a:xfrm>
          <a:custGeom>
            <a:avLst/>
            <a:gdLst>
              <a:gd name="T0" fmla="*/ 866726235 w 21600"/>
              <a:gd name="T1" fmla="*/ 1571008 h 21600"/>
              <a:gd name="T2" fmla="*/ 869203878 w 21600"/>
              <a:gd name="T3" fmla="*/ 338242595 h 21600"/>
              <a:gd name="T4" fmla="*/ 2147483646 w 21600"/>
              <a:gd name="T5" fmla="*/ 343742237 h 21600"/>
              <a:gd name="T6" fmla="*/ 866726235 w 21600"/>
              <a:gd name="T7" fmla="*/ 1571008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9649" name="Picture 20" descr="C:\Program Files\Microsoft Office\Media\CntCD1\ClipArt2\j0229897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90725"/>
            <a:ext cx="6016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-30163" y="0"/>
            <a:ext cx="9144001" cy="857250"/>
          </a:xfrm>
        </p:spPr>
        <p:txBody>
          <a:bodyPr/>
          <a:lstStyle/>
          <a:p>
            <a:pPr algn="l" eaLnBrk="1" hangingPunct="1"/>
            <a:r>
              <a:rPr lang="en-AU" altLang="ja-JP" sz="3200" smtClean="0"/>
              <a:t>Make Sentences </a:t>
            </a:r>
            <a:r>
              <a:rPr lang="en-AU" altLang="ja-JP" sz="1600" smtClean="0"/>
              <a:t>with nouns from the left matched to sentence endings on the right.</a:t>
            </a:r>
            <a:endParaRPr lang="en-AU" altLang="en-US" sz="3200" smtClean="0"/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643438" y="1373188"/>
            <a:ext cx="4105275" cy="44323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＿＿を　します</a:t>
            </a:r>
            <a:endParaRPr lang="en-US" altLang="ja-JP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＿＿を　かきます</a:t>
            </a:r>
            <a:endParaRPr lang="en-US" altLang="ja-JP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＿＿を　よみます</a:t>
            </a:r>
            <a:endParaRPr lang="en-US" altLang="ja-JP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　を　ききます</a:t>
            </a:r>
            <a:endParaRPr lang="en-US" altLang="ja-JP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　を　買います</a:t>
            </a:r>
            <a:r>
              <a:rPr lang="en-US" altLang="ja-JP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/>
            </a:r>
            <a:br>
              <a:rPr lang="en-US" altLang="ja-JP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</a:b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r>
              <a:rPr lang="ja-JP" altLang="en-US" sz="2400" smtClean="0">
                <a:solidFill>
                  <a:prstClr val="black"/>
                </a:solidFill>
                <a:latin typeface="mikachan-PB" pitchFamily="2" charset="-128"/>
                <a:ea typeface="mikachan-PB" pitchFamily="2" charset="-128"/>
                <a:cs typeface="YOzFontEF" pitchFamily="49" charset="-128"/>
              </a:rPr>
              <a:t>＿＿を　見ます</a:t>
            </a:r>
            <a:endParaRPr lang="en-US" altLang="en-US" sz="2400" smtClean="0">
              <a:solidFill>
                <a:prstClr val="black"/>
              </a:solidFill>
              <a:latin typeface="mikachan-PB" pitchFamily="2" charset="-128"/>
              <a:ea typeface="mikachan-PB" pitchFamily="2" charset="-128"/>
              <a:cs typeface="YOzFontEF" pitchFamily="49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AutoNum type="arabicPeriod"/>
              <a:defRPr/>
            </a:pPr>
            <a:endParaRPr lang="en-AU" altLang="en-US" smtClean="0">
              <a:solidFill>
                <a:prstClr val="black"/>
              </a:solidFill>
              <a:ea typeface="mikachan-PB" pitchFamily="2" charset="-128"/>
            </a:endParaRPr>
          </a:p>
        </p:txBody>
      </p:sp>
      <p:pic>
        <p:nvPicPr>
          <p:cNvPr id="72708" name="Picture 2" descr="http://www.cafetronik.com/img/lis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108325"/>
            <a:ext cx="6778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435225"/>
            <a:ext cx="714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957763"/>
            <a:ext cx="10255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4" descr="http://pds.exblog.jp/pds/1/200602/05/60/f0060760_202640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4149725"/>
            <a:ext cx="1028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5" descr="j03429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839913"/>
            <a:ext cx="6778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950" y="765175"/>
            <a:ext cx="4392613" cy="60007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けいたい　でんわ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てがみ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本　（ほん）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かいもの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くつ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しゅくだい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おんがく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テレビ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日本語　の　べんきょう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まんが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ざっし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にっき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えいが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AU" altLang="ja-JP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E</a:t>
            </a: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メール</a:t>
            </a:r>
            <a:endParaRPr lang="en-US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ラジオ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ja-JP" altLang="en-US" sz="2400" b="1" dirty="0">
                <a:solidFill>
                  <a:srgbClr val="1F497D">
                    <a:lumMod val="50000"/>
                  </a:srgbClr>
                </a:solidFill>
                <a:latin typeface="S2G Sea font-PRO" pitchFamily="2" charset="-128"/>
                <a:ea typeface="S2G Sea font-PRO" pitchFamily="2" charset="-128"/>
                <a:cs typeface="YOzFontEF" pitchFamily="49" charset="-128"/>
              </a:rPr>
              <a:t>しんぶん</a:t>
            </a:r>
            <a:endParaRPr lang="en-AU" altLang="ja-JP" sz="2400" b="1" dirty="0">
              <a:solidFill>
                <a:srgbClr val="1F497D">
                  <a:lumMod val="50000"/>
                </a:srgbClr>
              </a:solidFill>
              <a:latin typeface="S2G Sea font-PRO" pitchFamily="2" charset="-128"/>
              <a:ea typeface="S2G Sea font-PRO" pitchFamily="2" charset="-128"/>
              <a:cs typeface="YOzFontEF" pitchFamily="49" charset="-128"/>
            </a:endParaRPr>
          </a:p>
        </p:txBody>
      </p:sp>
      <p:pic>
        <p:nvPicPr>
          <p:cNvPr id="72714" name="Picture 12" descr="C:\Program Files\Microsoft Office\Media\CntCD1\ClipArt1\j0205482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36" y="3364706"/>
            <a:ext cx="549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5" name="Picture 14" descr="C:\Program Files\Microsoft Office\Media\CntCD1\Animated\j028360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90600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Picture 15" descr="C:\Program Files\Microsoft Office\Media\CntCD1\Animated\j028398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228850"/>
            <a:ext cx="5683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7" name="Picture 16" descr="C:\Program Files\Microsoft Office\Media\CntCD1\ClipArt1\j0196114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533525"/>
            <a:ext cx="6397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8" name="Picture 17" descr="C:\Program Files\Microsoft Office\Media\CntCD1\ClipArt2\j0232133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2570163"/>
            <a:ext cx="482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9" name="Music"/>
          <p:cNvSpPr>
            <a:spLocks noEditPoints="1" noChangeArrowheads="1"/>
          </p:cNvSpPr>
          <p:nvPr/>
        </p:nvSpPr>
        <p:spPr bwMode="auto">
          <a:xfrm>
            <a:off x="1701800" y="3108325"/>
            <a:ext cx="400050" cy="293688"/>
          </a:xfrm>
          <a:custGeom>
            <a:avLst/>
            <a:gdLst>
              <a:gd name="T0" fmla="*/ 2147483646 w 21600"/>
              <a:gd name="T1" fmla="*/ 290430225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90430225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72720" name="Picture 20" descr="C:\Program Files\Microsoft Office\Media\CntCD1\ClipArt2\j0229897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925638"/>
            <a:ext cx="4222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1" name="Picture 18" descr="C:\Program Files\Microsoft Office\Media\CntCD1\ClipArt1\j0196520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81" y="5082381"/>
            <a:ext cx="7302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2" name="Picture 19" descr="C:\Program Files\Microsoft Office\Media\CntCD1\ClipArt1\j0205474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88" y="5745956"/>
            <a:ext cx="7413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3" name="Picture 21" descr="C:\Program Files\Microsoft Office\Media\CntCD1\ClipArt3\j0238683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50" y="6106319"/>
            <a:ext cx="86995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4" name="Picture 22" descr="C:\Users\jjoha40\AppData\Local\Microsoft\Windows\Temporary Internet Files\Content.IE5\K469XE1K\MC900433826[1]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593725"/>
            <a:ext cx="696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5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395536" y="606975"/>
            <a:ext cx="8229600" cy="720725"/>
          </a:xfrm>
        </p:spPr>
        <p:txBody>
          <a:bodyPr/>
          <a:lstStyle/>
          <a:p>
            <a:pPr algn="l" eaLnBrk="1" hangingPunct="1"/>
            <a:r>
              <a:rPr lang="en-US" altLang="ja-JP" sz="3600" dirty="0" smtClean="0"/>
              <a:t>Asking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others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about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what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they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are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doing</a:t>
            </a:r>
            <a:endParaRPr lang="en-AU" altLang="en-US" sz="3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87196" y="70935"/>
            <a:ext cx="374441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AU" dirty="0" err="1">
                <a:solidFill>
                  <a:prstClr val="black"/>
                </a:solidFill>
              </a:rPr>
              <a:t>Obento</a:t>
            </a:r>
            <a:r>
              <a:rPr lang="en-AU" dirty="0">
                <a:solidFill>
                  <a:prstClr val="black"/>
                </a:solidFill>
              </a:rPr>
              <a:t> Deluxe </a:t>
            </a:r>
            <a:r>
              <a:rPr lang="en-US" altLang="ja-JP" sz="1050" dirty="0">
                <a:solidFill>
                  <a:prstClr val="black"/>
                </a:solidFill>
                <a:cs typeface="Arial" charset="0"/>
              </a:rPr>
              <a:t>2nd</a:t>
            </a:r>
            <a:r>
              <a:rPr lang="en-AU" sz="105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AU" sz="1050" dirty="0">
                <a:solidFill>
                  <a:prstClr val="black"/>
                </a:solidFill>
              </a:rPr>
              <a:t>Ed </a:t>
            </a:r>
            <a:r>
              <a:rPr lang="en-AU" dirty="0" err="1">
                <a:solidFill>
                  <a:prstClr val="black"/>
                </a:solidFill>
              </a:rPr>
              <a:t>pg</a:t>
            </a:r>
            <a:r>
              <a:rPr lang="en-AU" dirty="0">
                <a:solidFill>
                  <a:prstClr val="black"/>
                </a:solidFill>
              </a:rPr>
              <a:t> </a:t>
            </a:r>
            <a:r>
              <a:rPr lang="en-AU" dirty="0">
                <a:solidFill>
                  <a:prstClr val="black"/>
                </a:solidFill>
              </a:rPr>
              <a:t>1</a:t>
            </a:r>
            <a:r>
              <a:rPr lang="en-US" altLang="ja-JP" dirty="0">
                <a:solidFill>
                  <a:prstClr val="black"/>
                </a:solidFill>
              </a:rPr>
              <a:t>47</a:t>
            </a:r>
            <a:r>
              <a:rPr lang="ja-JP" altLang="en-US" dirty="0">
                <a:solidFill>
                  <a:prstClr val="black"/>
                </a:solidFill>
              </a:rPr>
              <a:t>　百四十</a:t>
            </a:r>
            <a:r>
              <a:rPr lang="ja-JP" altLang="en-US" dirty="0">
                <a:solidFill>
                  <a:prstClr val="black"/>
                </a:solidFill>
              </a:rPr>
              <a:t>七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" y="1327700"/>
            <a:ext cx="8196735" cy="51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14338" y="220663"/>
            <a:ext cx="8229600" cy="260350"/>
          </a:xfrm>
        </p:spPr>
        <p:txBody>
          <a:bodyPr/>
          <a:lstStyle/>
          <a:p>
            <a:pPr algn="l" eaLnBrk="1" hangingPunct="1"/>
            <a:r>
              <a:rPr lang="en-AU" altLang="en-US" sz="2400" smtClean="0"/>
              <a:t>Game</a:t>
            </a:r>
            <a:br>
              <a:rPr lang="en-AU" altLang="en-US" sz="2400" smtClean="0"/>
            </a:br>
            <a:endParaRPr lang="en-AU" altLang="en-US" sz="2400" smtClean="0"/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20663"/>
            <a:ext cx="8870950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5" descr="C:\Program Files\Microsoft Office\Media\CntCD1\ClipArt8\j0342941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21163"/>
            <a:ext cx="60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6" descr="C:\Program Files\Microsoft Office\Media\CntCD1\ClipArt2\j0232133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1916113"/>
            <a:ext cx="5429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C:\Program Files\Microsoft Office\Media\CntCD1\ClipArt5\j028647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284538"/>
            <a:ext cx="914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Music"/>
          <p:cNvSpPr>
            <a:spLocks noEditPoints="1" noChangeArrowheads="1"/>
          </p:cNvSpPr>
          <p:nvPr/>
        </p:nvSpPr>
        <p:spPr bwMode="auto">
          <a:xfrm>
            <a:off x="2824163" y="2565400"/>
            <a:ext cx="401637" cy="293688"/>
          </a:xfrm>
          <a:custGeom>
            <a:avLst/>
            <a:gdLst>
              <a:gd name="T0" fmla="*/ 877081939 w 21600"/>
              <a:gd name="T1" fmla="*/ 1571013 h 21600"/>
              <a:gd name="T2" fmla="*/ 879589288 w 21600"/>
              <a:gd name="T3" fmla="*/ 338246017 h 21600"/>
              <a:gd name="T4" fmla="*/ 2147483646 w 21600"/>
              <a:gd name="T5" fmla="*/ 343745869 h 21600"/>
              <a:gd name="T6" fmla="*/ 877081939 w 21600"/>
              <a:gd name="T7" fmla="*/ 1571013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6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50" y="0"/>
            <a:ext cx="9144000" cy="114300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latin typeface="YOzFontEF" pitchFamily="49" charset="-128"/>
                <a:ea typeface="YOzFontEF" pitchFamily="49" charset="-128"/>
                <a:cs typeface="YOzFontEF" pitchFamily="49" charset="-128"/>
              </a:rPr>
              <a:t>しゃべりましょう  </a:t>
            </a:r>
            <a:r>
              <a:rPr lang="en-AU" altLang="ja-JP" dirty="0" smtClean="0"/>
              <a:t>*  Let’s Chat</a:t>
            </a:r>
            <a:endParaRPr lang="en-AU" dirty="0" smtClean="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82015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" name="Picture 5" descr="C:\Program Files\Microsoft Office\Media\CntCD1\ClipArt4\j0250257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65688"/>
            <a:ext cx="28416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6" descr="C:\Program Files\Microsoft Office\Media\CntCD1\ClipArt7\j031021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06988"/>
            <a:ext cx="20447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8038" y="5284788"/>
            <a:ext cx="1944687" cy="120015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AU" sz="2400" b="1" dirty="0">
                <a:solidFill>
                  <a:prstClr val="black"/>
                </a:solidFill>
                <a:cs typeface="Arial" panose="020B0604020202020204" pitchFamily="34" charset="0"/>
              </a:rPr>
              <a:t>Use</a:t>
            </a:r>
            <a:r>
              <a:rPr lang="ja-JP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　そして</a:t>
            </a:r>
            <a:r>
              <a:rPr lang="en-AU" altLang="ja-JP" sz="2400" b="1" dirty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</a:p>
          <a:p>
            <a:pPr>
              <a:defRPr/>
            </a:pPr>
            <a:r>
              <a:rPr lang="ja-JP" altLang="en-US" sz="2400" b="1" dirty="0">
                <a:solidFill>
                  <a:prstClr val="black"/>
                </a:solidFill>
                <a:cs typeface="Arial" panose="020B0604020202020204" pitchFamily="34" charset="0"/>
              </a:rPr>
              <a:t>それから</a:t>
            </a:r>
            <a:endParaRPr lang="en-AU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4441797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の</a:t>
            </a:r>
            <a:r>
              <a:rPr lang="ja-JP" altLang="en-US" dirty="0"/>
              <a:t>み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の</a:t>
            </a:r>
            <a:r>
              <a:rPr lang="ja-JP" altLang="en-US" dirty="0">
                <a:solidFill>
                  <a:prstClr val="black"/>
                </a:solidFill>
              </a:rPr>
              <a:t>み</a:t>
            </a:r>
            <a:r>
              <a:rPr lang="ja-JP" altLang="en-US" dirty="0" smtClean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4" descr="http://i.quizlet.net/i/v66xVkvwBU02BFNfyCGLIw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7" y="820357"/>
            <a:ext cx="29527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24182"/>
            <a:ext cx="1056117" cy="792088"/>
          </a:xfrm>
          <a:prstGeom prst="rect">
            <a:avLst/>
          </a:prstGeom>
        </p:spPr>
      </p:pic>
      <p:pic>
        <p:nvPicPr>
          <p:cNvPr id="13" name="Picture 4" descr="http://i.quizlet.net/i/v66xVkvwBU02BFNfyCGLIw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54" y="808000"/>
            <a:ext cx="2952750" cy="361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41825"/>
            <a:ext cx="1018941" cy="11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48" y="1061922"/>
            <a:ext cx="1783381" cy="133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73" y="918893"/>
            <a:ext cx="1425483" cy="142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3606"/>
            <a:ext cx="1669179" cy="1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31" y="3046210"/>
            <a:ext cx="14636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7" y="3036209"/>
            <a:ext cx="1476329" cy="12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3" y="1018822"/>
            <a:ext cx="1127618" cy="131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66" y="5004774"/>
            <a:ext cx="1145604" cy="11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のみますか。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のみます。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ミルク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1989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コーラー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01205" y="232000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コーヒー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792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ジュース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こうちゃ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5465" y="6165304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みず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みます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みま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412775"/>
            <a:ext cx="3527965" cy="291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64" y="1412775"/>
            <a:ext cx="1018941" cy="1129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11" y="1412776"/>
            <a:ext cx="3527965" cy="2918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55" y="1412776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4" y="136416"/>
            <a:ext cx="5211349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みますか。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6" y="4289334"/>
            <a:ext cx="2590800" cy="1762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656" y="6199775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テレビ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66393"/>
            <a:ext cx="2618118" cy="2387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3202089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469024"/>
            <a:ext cx="2825808" cy="17258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1802" y="3202089"/>
            <a:ext cx="187010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</a:t>
            </a:r>
            <a:r>
              <a:rPr lang="ja-JP" altLang="en-US" dirty="0">
                <a:solidFill>
                  <a:prstClr val="black"/>
                </a:solidFill>
              </a:rPr>
              <a:t>オクリップ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766" y="1024367"/>
            <a:ext cx="2107307" cy="2118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1766" y="3148346"/>
            <a:ext cx="2122808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デイープイディー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433" y="4152577"/>
            <a:ext cx="2857500" cy="190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6837" y="6091647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7490" y="228749"/>
            <a:ext cx="339708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みます。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62" y="3905553"/>
            <a:ext cx="2183011" cy="21830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927287" y="6048779"/>
            <a:ext cx="1880559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フェイスブック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9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437111"/>
            <a:ext cx="4108565" cy="8640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 smtClean="0"/>
              <a:t>か</a:t>
            </a:r>
            <a:r>
              <a:rPr lang="ja-JP" altLang="en-US" dirty="0"/>
              <a:t>き</a:t>
            </a:r>
            <a:r>
              <a:rPr lang="ja-JP" altLang="en-US" dirty="0" smtClean="0"/>
              <a:t>ます</a:t>
            </a:r>
            <a:endParaRPr lang="en-A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743447" y="4435094"/>
            <a:ext cx="4108565" cy="8640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dirty="0" smtClean="0">
                <a:solidFill>
                  <a:prstClr val="black"/>
                </a:solidFill>
              </a:rPr>
              <a:t>かき</a:t>
            </a:r>
            <a:r>
              <a:rPr lang="ja-JP" altLang="en-US" dirty="0">
                <a:solidFill>
                  <a:prstClr val="black"/>
                </a:solidFill>
              </a:rPr>
              <a:t>ま</a:t>
            </a:r>
            <a:r>
              <a:rPr lang="ja-JP" altLang="en-US" dirty="0" smtClean="0">
                <a:solidFill>
                  <a:srgbClr val="FF0000"/>
                </a:solidFill>
              </a:rPr>
              <a:t>せん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0" name="Picture 5" descr="j0342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47920"/>
            <a:ext cx="3149008" cy="267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64" y="1412775"/>
            <a:ext cx="1018941" cy="1129696"/>
          </a:xfrm>
          <a:prstGeom prst="rect">
            <a:avLst/>
          </a:prstGeom>
        </p:spPr>
      </p:pic>
      <p:pic>
        <p:nvPicPr>
          <p:cNvPr id="8" name="Picture 5" descr="j03429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149008" cy="267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55" y="1412776"/>
            <a:ext cx="10561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か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き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ますか。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5" y="1061560"/>
            <a:ext cx="2132730" cy="2644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5058" y="6227814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さくぶん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1640" y="3202089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てが</a:t>
            </a:r>
            <a:r>
              <a:rPr lang="ja-JP" altLang="en-US" dirty="0">
                <a:solidFill>
                  <a:prstClr val="black"/>
                </a:solidFill>
              </a:rPr>
              <a:t>み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9992" y="3174946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にっき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5015" y="6148421"/>
            <a:ext cx="129727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E</a:t>
            </a:r>
            <a:r>
              <a:rPr lang="ja-JP" altLang="en-US" dirty="0">
                <a:solidFill>
                  <a:prstClr val="black"/>
                </a:solidFill>
              </a:rPr>
              <a:t>メール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3509" y="203451"/>
            <a:ext cx="37561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かきます。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887" y="1198003"/>
            <a:ext cx="2324100" cy="1971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35" y="4185345"/>
            <a:ext cx="2566113" cy="1963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77" y="4397498"/>
            <a:ext cx="3042363" cy="1825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092" y="900282"/>
            <a:ext cx="1866900" cy="24479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0342" y="3169678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611</Words>
  <Application>Microsoft Office PowerPoint</Application>
  <PresentationFormat>On-screen Show (4:3)</PresentationFormat>
  <Paragraphs>216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メイリオ</vt:lpstr>
      <vt:lpstr>mikachan-PB</vt:lpstr>
      <vt:lpstr>ＭＳ Ｐゴシック</vt:lpstr>
      <vt:lpstr>S2G Sea font-PRO</vt:lpstr>
      <vt:lpstr>YOzFontEF</vt:lpstr>
      <vt:lpstr>Arial</vt:lpstr>
      <vt:lpstr>Calibri</vt:lpstr>
      <vt:lpstr>Century Gothic</vt:lpstr>
      <vt:lpstr>Wingdings 3</vt:lpstr>
      <vt:lpstr>1_Office Theme</vt:lpstr>
      <vt:lpstr>1_Slice</vt:lpstr>
      <vt:lpstr>5_Office Theme</vt:lpstr>
      <vt:lpstr>Asking about daily activities using　 ます and ません</vt:lpstr>
      <vt:lpstr>たべます</vt:lpstr>
      <vt:lpstr>PowerPoint Presentation</vt:lpstr>
      <vt:lpstr>のみます</vt:lpstr>
      <vt:lpstr>PowerPoint Presentation</vt:lpstr>
      <vt:lpstr>みます</vt:lpstr>
      <vt:lpstr>PowerPoint Presentation</vt:lpstr>
      <vt:lpstr>かきます</vt:lpstr>
      <vt:lpstr>PowerPoint Presentation</vt:lpstr>
      <vt:lpstr>よみます</vt:lpstr>
      <vt:lpstr>PowerPoint Presentation</vt:lpstr>
      <vt:lpstr>ききます</vt:lpstr>
      <vt:lpstr>PowerPoint Presentation</vt:lpstr>
      <vt:lpstr>かいます</vt:lpstr>
      <vt:lpstr>PowerPoint Presentation</vt:lpstr>
      <vt:lpstr>とります</vt:lpstr>
      <vt:lpstr>PowerPoint Presentation</vt:lpstr>
      <vt:lpstr>つくります</vt:lpstr>
      <vt:lpstr>PowerPoint Presentation</vt:lpstr>
      <vt:lpstr>あいます</vt:lpstr>
      <vt:lpstr>PowerPoint Presentation</vt:lpstr>
      <vt:lpstr>いきます</vt:lpstr>
      <vt:lpstr>PowerPoint Presentation</vt:lpstr>
      <vt:lpstr>ねます</vt:lpstr>
      <vt:lpstr>PowerPoint Presentation</vt:lpstr>
      <vt:lpstr>When is ます used?</vt:lpstr>
      <vt:lpstr>When is を and に used?</vt:lpstr>
      <vt:lpstr>何を　しますか。  What are you doing?</vt:lpstr>
      <vt:lpstr>PowerPoint Presentation</vt:lpstr>
      <vt:lpstr>PowerPoint Presentation</vt:lpstr>
      <vt:lpstr>MATCH vocab to verbs for 1 – 10</vt:lpstr>
      <vt:lpstr>Make Sentences with nouns from the left matched to sentence endings on the right.</vt:lpstr>
      <vt:lpstr>Asking others about what they are doing</vt:lpstr>
      <vt:lpstr>Game </vt:lpstr>
      <vt:lpstr>しゃべりましょう  *  Let’s Chat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Asking about daily activities using　 します and しません</dc:title>
  <dc:creator>Inge Foley</dc:creator>
  <cp:lastModifiedBy>Inge Foley</cp:lastModifiedBy>
  <cp:revision>2</cp:revision>
  <dcterms:created xsi:type="dcterms:W3CDTF">2014-06-30T01:34:04Z</dcterms:created>
  <dcterms:modified xsi:type="dcterms:W3CDTF">2014-06-30T01:36:09Z</dcterms:modified>
</cp:coreProperties>
</file>