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2" r:id="rId12"/>
    <p:sldId id="267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9022D-7758-40D5-BA05-4C3B22229D0A}" type="datetimeFigureOut">
              <a:rPr lang="en-US" smtClean="0"/>
              <a:pPr/>
              <a:t>12/19/2012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FD2E0-2E24-4843-BA3F-BB61EDC75CF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3070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FD2E0-2E24-4843-BA3F-BB61EDC75CF3}" type="slidenum">
              <a:rPr lang="en-AU" smtClean="0"/>
              <a:pPr/>
              <a:t>3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F58D-455F-45D9-B68C-9EE85E7CF749}" type="datetimeFigureOut">
              <a:rPr lang="en-US" smtClean="0"/>
              <a:pPr/>
              <a:t>12/19/2012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F6045-8E68-4100-B4C4-27E1F1221D9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F58D-455F-45D9-B68C-9EE85E7CF749}" type="datetimeFigureOut">
              <a:rPr lang="en-US" smtClean="0"/>
              <a:pPr/>
              <a:t>12/19/2012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F6045-8E68-4100-B4C4-27E1F1221D9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F58D-455F-45D9-B68C-9EE85E7CF749}" type="datetimeFigureOut">
              <a:rPr lang="en-US" smtClean="0"/>
              <a:pPr/>
              <a:t>12/19/2012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F6045-8E68-4100-B4C4-27E1F1221D9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F58D-455F-45D9-B68C-9EE85E7CF749}" type="datetimeFigureOut">
              <a:rPr lang="en-US" smtClean="0"/>
              <a:pPr/>
              <a:t>12/19/2012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F6045-8E68-4100-B4C4-27E1F1221D9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F58D-455F-45D9-B68C-9EE85E7CF749}" type="datetimeFigureOut">
              <a:rPr lang="en-US" smtClean="0"/>
              <a:pPr/>
              <a:t>12/19/2012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F6045-8E68-4100-B4C4-27E1F1221D9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F58D-455F-45D9-B68C-9EE85E7CF749}" type="datetimeFigureOut">
              <a:rPr lang="en-US" smtClean="0"/>
              <a:pPr/>
              <a:t>12/19/2012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F6045-8E68-4100-B4C4-27E1F1221D9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F58D-455F-45D9-B68C-9EE85E7CF749}" type="datetimeFigureOut">
              <a:rPr lang="en-US" smtClean="0"/>
              <a:pPr/>
              <a:t>12/19/2012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F6045-8E68-4100-B4C4-27E1F1221D9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F58D-455F-45D9-B68C-9EE85E7CF749}" type="datetimeFigureOut">
              <a:rPr lang="en-US" smtClean="0"/>
              <a:pPr/>
              <a:t>12/19/2012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F6045-8E68-4100-B4C4-27E1F1221D9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F58D-455F-45D9-B68C-9EE85E7CF749}" type="datetimeFigureOut">
              <a:rPr lang="en-US" smtClean="0"/>
              <a:pPr/>
              <a:t>12/19/2012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F6045-8E68-4100-B4C4-27E1F1221D9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F58D-455F-45D9-B68C-9EE85E7CF749}" type="datetimeFigureOut">
              <a:rPr lang="en-US" smtClean="0"/>
              <a:pPr/>
              <a:t>12/19/2012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F6045-8E68-4100-B4C4-27E1F1221D9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F58D-455F-45D9-B68C-9EE85E7CF749}" type="datetimeFigureOut">
              <a:rPr lang="en-US" smtClean="0"/>
              <a:pPr/>
              <a:t>12/19/2012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F6045-8E68-4100-B4C4-27E1F1221D9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4F58D-455F-45D9-B68C-9EE85E7CF749}" type="datetimeFigureOut">
              <a:rPr lang="en-US" smtClean="0"/>
              <a:pPr/>
              <a:t>12/19/2012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F6045-8E68-4100-B4C4-27E1F1221D91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357354" y="4459305"/>
            <a:ext cx="7772400" cy="1470025"/>
          </a:xfrm>
        </p:spPr>
        <p:txBody>
          <a:bodyPr/>
          <a:lstStyle/>
          <a:p>
            <a:r>
              <a:rPr lang="en-AU" dirty="0" err="1" smtClean="0">
                <a:latin typeface="Arnprior" pitchFamily="2" charset="0"/>
              </a:rPr>
              <a:t>Manga</a:t>
            </a:r>
            <a:r>
              <a:rPr lang="en-AU" dirty="0" smtClean="0">
                <a:latin typeface="Arnprior" pitchFamily="2" charset="0"/>
              </a:rPr>
              <a:t/>
            </a:r>
            <a:br>
              <a:rPr lang="en-AU" dirty="0" smtClean="0">
                <a:latin typeface="Arnprior" pitchFamily="2" charset="0"/>
              </a:rPr>
            </a:br>
            <a:r>
              <a:rPr lang="ja-JP" altLang="en-US">
                <a:latin typeface="Arnprior" pitchFamily="2" charset="0"/>
              </a:rPr>
              <a:t>漫画</a:t>
            </a:r>
            <a:endParaRPr lang="en-AU" dirty="0">
              <a:latin typeface="Arnprior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Impact pages with just one picture shout an idea</a:t>
            </a:r>
          </a:p>
        </p:txBody>
      </p:sp>
      <p:pic>
        <p:nvPicPr>
          <p:cNvPr id="4" name="Content Placeholder 3" descr="Astroy boy impact p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849" t="8855" r="8849" b="9084"/>
          <a:stretch>
            <a:fillRect/>
          </a:stretch>
        </p:blipFill>
        <p:spPr>
          <a:xfrm>
            <a:off x="1142976" y="1500174"/>
            <a:ext cx="6786610" cy="5003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3600" dirty="0" smtClean="0"/>
              <a:t/>
            </a:r>
            <a:br>
              <a:rPr lang="en-AU" sz="3600" dirty="0" smtClean="0"/>
            </a:br>
            <a:r>
              <a:rPr lang="en-AU" sz="3600" dirty="0" smtClean="0"/>
              <a:t>The shape of speech and thought bubbles help reflect a mood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pic>
        <p:nvPicPr>
          <p:cNvPr id="5" name="Content Placeholder 10" descr="POKEMON IMG_0002_N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1180" t="57491"/>
          <a:stretch>
            <a:fillRect/>
          </a:stretch>
        </p:blipFill>
        <p:spPr>
          <a:xfrm>
            <a:off x="1285853" y="1405294"/>
            <a:ext cx="6500857" cy="5095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Views </a:t>
            </a:r>
            <a:r>
              <a:rPr lang="en-AU" dirty="0" smtClean="0"/>
              <a:t>&amp; Expressions</a:t>
            </a:r>
            <a:endParaRPr lang="en-AU" dirty="0"/>
          </a:p>
        </p:txBody>
      </p:sp>
      <p:pic>
        <p:nvPicPr>
          <p:cNvPr id="4" name="Content Placeholder 3" descr="Scan10-04-18 1243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43240" y="1340900"/>
            <a:ext cx="3571900" cy="504242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Speech Bubbles</a:t>
            </a:r>
            <a:endParaRPr lang="en-AU" dirty="0"/>
          </a:p>
        </p:txBody>
      </p:sp>
      <p:pic>
        <p:nvPicPr>
          <p:cNvPr id="4" name="Content Placeholder 3" descr="speed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40021"/>
          <a:stretch>
            <a:fillRect/>
          </a:stretch>
        </p:blipFill>
        <p:spPr>
          <a:xfrm>
            <a:off x="1510703" y="1357298"/>
            <a:ext cx="5990255" cy="528641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What is Manga?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Manga </a:t>
            </a:r>
            <a:r>
              <a:rPr lang="ja-JP" altLang="en-US" smtClean="0">
                <a:latin typeface="Arnprior" pitchFamily="2" charset="0"/>
              </a:rPr>
              <a:t>漫画 </a:t>
            </a:r>
            <a:r>
              <a:rPr lang="en-US" altLang="ja-JP" dirty="0" smtClean="0"/>
              <a:t>is a Japanese word.</a:t>
            </a:r>
          </a:p>
          <a:p>
            <a:pPr>
              <a:buNone/>
            </a:pPr>
            <a:r>
              <a:rPr lang="en-US" altLang="ja-JP" dirty="0" smtClean="0"/>
              <a:t>    - man </a:t>
            </a:r>
            <a:r>
              <a:rPr lang="ja-JP" altLang="en-US" smtClean="0">
                <a:latin typeface="Arnprior" pitchFamily="2" charset="0"/>
              </a:rPr>
              <a:t>漫 </a:t>
            </a:r>
            <a:r>
              <a:rPr lang="en-US" altLang="ja-JP" dirty="0" smtClean="0"/>
              <a:t>= fanciful; with strange ideas</a:t>
            </a:r>
          </a:p>
          <a:p>
            <a:pPr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- </a:t>
            </a:r>
            <a:r>
              <a:rPr lang="en-US" altLang="ja-JP" dirty="0" err="1" smtClean="0"/>
              <a:t>ga</a:t>
            </a:r>
            <a:r>
              <a:rPr lang="en-US" altLang="ja-JP" dirty="0" smtClean="0"/>
              <a:t> </a:t>
            </a:r>
            <a:r>
              <a:rPr lang="ja-JP" altLang="en-US" smtClean="0">
                <a:latin typeface="Arnprior" pitchFamily="2" charset="0"/>
              </a:rPr>
              <a:t>画 </a:t>
            </a:r>
            <a:r>
              <a:rPr lang="en-US" altLang="ja-JP" dirty="0" smtClean="0"/>
              <a:t>= pictures</a:t>
            </a:r>
          </a:p>
          <a:p>
            <a:r>
              <a:rPr lang="en-US" altLang="ja-JP" dirty="0" smtClean="0"/>
              <a:t>Manga are like comics that tell stories in pictures and words.</a:t>
            </a:r>
          </a:p>
          <a:p>
            <a:r>
              <a:rPr lang="en-US" altLang="ja-JP" dirty="0" smtClean="0"/>
              <a:t>In Manga anything can happen.</a:t>
            </a:r>
          </a:p>
          <a:p>
            <a:r>
              <a:rPr lang="en-US" altLang="ja-JP" dirty="0" smtClean="0"/>
              <a:t>There is manga for children and manga for adults.</a:t>
            </a:r>
          </a:p>
          <a:p>
            <a:pPr>
              <a:buNone/>
            </a:pPr>
            <a:endParaRPr lang="en-US" altLang="ja-JP" dirty="0" smtClean="0"/>
          </a:p>
          <a:p>
            <a:endParaRPr lang="en-A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600" dirty="0" smtClean="0"/>
              <a:t>Do you know any manga artists </a:t>
            </a:r>
            <a:r>
              <a:rPr lang="ja-JP" altLang="en-US" sz="3600" smtClean="0"/>
              <a:t>漫画家</a:t>
            </a:r>
            <a:r>
              <a:rPr lang="en-AU" sz="3600" dirty="0" smtClean="0"/>
              <a:t>or manga</a:t>
            </a:r>
            <a:r>
              <a:rPr lang="ja-JP" altLang="en-US" sz="3600" smtClean="0"/>
              <a:t> 漫画</a:t>
            </a:r>
            <a:r>
              <a:rPr lang="en-AU" sz="3600" dirty="0" smtClean="0"/>
              <a:t>?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14866" cy="4829195"/>
          </a:xfrm>
        </p:spPr>
        <p:txBody>
          <a:bodyPr>
            <a:normAutofit lnSpcReduction="10000"/>
          </a:bodyPr>
          <a:lstStyle/>
          <a:p>
            <a:r>
              <a:rPr lang="en-US" altLang="ja-JP" dirty="0" smtClean="0"/>
              <a:t>TEZUKA Osamu</a:t>
            </a:r>
            <a:r>
              <a:rPr lang="en-AU" dirty="0"/>
              <a:t> </a:t>
            </a:r>
            <a:r>
              <a:rPr lang="ja-JP" altLang="en-US" smtClean="0"/>
              <a:t>手</a:t>
            </a:r>
            <a:r>
              <a:rPr lang="ja-JP" altLang="en-US"/>
              <a:t>塚治虫</a:t>
            </a:r>
            <a:r>
              <a:rPr lang="en-US" altLang="ja-JP" dirty="0"/>
              <a:t> </a:t>
            </a:r>
            <a:r>
              <a:rPr lang="en-US" altLang="ja-JP" dirty="0" smtClean="0"/>
              <a:t>is Japan’s most famous manga artist.</a:t>
            </a:r>
          </a:p>
          <a:p>
            <a:pPr>
              <a:buNone/>
            </a:pPr>
            <a:r>
              <a:rPr lang="en-US" altLang="ja-JP" dirty="0" smtClean="0"/>
              <a:t>His </a:t>
            </a:r>
            <a:r>
              <a:rPr lang="en-US" altLang="ja-JP" dirty="0"/>
              <a:t>manga </a:t>
            </a:r>
            <a:r>
              <a:rPr lang="en-US" altLang="ja-JP" dirty="0" smtClean="0"/>
              <a:t>include:</a:t>
            </a:r>
          </a:p>
          <a:p>
            <a:r>
              <a:rPr lang="ja-JP" altLang="en-US" smtClean="0"/>
              <a:t>鉄腕アトム</a:t>
            </a:r>
            <a:endParaRPr lang="en-AU" altLang="ja-JP" dirty="0"/>
          </a:p>
          <a:p>
            <a:pPr>
              <a:buNone/>
            </a:pPr>
            <a:r>
              <a:rPr lang="en-AU" dirty="0" err="1" smtClean="0"/>
              <a:t>Tetsuwan</a:t>
            </a:r>
            <a:r>
              <a:rPr lang="en-AU" dirty="0" smtClean="0"/>
              <a:t> </a:t>
            </a:r>
            <a:r>
              <a:rPr lang="en-AU" dirty="0" err="1" smtClean="0"/>
              <a:t>Atomu</a:t>
            </a:r>
            <a:r>
              <a:rPr lang="en-AU" dirty="0" smtClean="0"/>
              <a:t> (</a:t>
            </a:r>
            <a:r>
              <a:rPr lang="en-AU" dirty="0" err="1" smtClean="0"/>
              <a:t>Astro</a:t>
            </a:r>
            <a:r>
              <a:rPr lang="en-AU" dirty="0" smtClean="0"/>
              <a:t> Boy)</a:t>
            </a:r>
          </a:p>
          <a:p>
            <a:pPr marL="342900" lvl="6" indent="-342900"/>
            <a:r>
              <a:rPr lang="ja-JP" altLang="en-US" sz="2800" smtClean="0"/>
              <a:t>ジャングル大帝</a:t>
            </a:r>
            <a:endParaRPr lang="en-AU" altLang="ja-JP" sz="2800" dirty="0" smtClean="0"/>
          </a:p>
          <a:p>
            <a:pPr marL="342900" lvl="6" indent="-342900">
              <a:buNone/>
            </a:pPr>
            <a:r>
              <a:rPr lang="en-AU" altLang="ja-JP" sz="2800" smtClean="0"/>
              <a:t>Janguru </a:t>
            </a:r>
            <a:r>
              <a:rPr lang="en-AU" altLang="ja-JP" sz="2800" dirty="0" err="1" smtClean="0"/>
              <a:t>Taitei</a:t>
            </a:r>
            <a:r>
              <a:rPr lang="en-AU" altLang="ja-JP" sz="2800" dirty="0" smtClean="0"/>
              <a:t> </a:t>
            </a:r>
          </a:p>
          <a:p>
            <a:pPr marL="342900" lvl="6" indent="-342900">
              <a:buNone/>
            </a:pPr>
            <a:r>
              <a:rPr lang="en-AU" altLang="ja-JP" sz="2800" dirty="0" smtClean="0"/>
              <a:t>(</a:t>
            </a:r>
            <a:r>
              <a:rPr lang="en-AU" sz="2800" dirty="0" smtClean="0"/>
              <a:t>Jungle Emperor or</a:t>
            </a:r>
            <a:endParaRPr lang="en-AU" altLang="ja-JP" sz="2800" dirty="0"/>
          </a:p>
          <a:p>
            <a:pPr marL="342900" lvl="6" indent="-342900">
              <a:buNone/>
            </a:pPr>
            <a:r>
              <a:rPr lang="en-AU" sz="2800" dirty="0" smtClean="0"/>
              <a:t>Kimba the White Lion)</a:t>
            </a:r>
          </a:p>
        </p:txBody>
      </p:sp>
      <p:pic>
        <p:nvPicPr>
          <p:cNvPr id="5" name="Picture 4" descr="230px-AstroBoyVolum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1643050"/>
            <a:ext cx="1714512" cy="2646312"/>
          </a:xfrm>
          <a:prstGeom prst="rect">
            <a:avLst/>
          </a:prstGeom>
        </p:spPr>
      </p:pic>
      <p:pic>
        <p:nvPicPr>
          <p:cNvPr id="7" name="Content Placeholder 17" descr="0634d4c006ced732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000760" y="4000504"/>
            <a:ext cx="2132348" cy="207352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>
            <a:normAutofit/>
          </a:bodyPr>
          <a:lstStyle/>
          <a:p>
            <a:r>
              <a:rPr lang="en-AU" dirty="0" smtClean="0"/>
              <a:t>Other well known manga</a:t>
            </a:r>
            <a:r>
              <a:rPr lang="ja-JP" altLang="en-US" smtClean="0"/>
              <a:t>漫画</a:t>
            </a:r>
            <a:r>
              <a:rPr lang="en-AU" dirty="0" smtClean="0"/>
              <a:t> are:</a:t>
            </a:r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28596" y="1142984"/>
            <a:ext cx="3929090" cy="1643074"/>
          </a:xfrm>
        </p:spPr>
        <p:txBody>
          <a:bodyPr>
            <a:normAutofit fontScale="62500" lnSpcReduction="20000"/>
          </a:bodyPr>
          <a:lstStyle/>
          <a:p>
            <a:endParaRPr lang="en-AU" dirty="0" smtClean="0"/>
          </a:p>
          <a:p>
            <a:endParaRPr lang="en-AU" dirty="0" smtClean="0"/>
          </a:p>
          <a:p>
            <a:r>
              <a:rPr lang="en-AU" sz="2900" dirty="0" err="1" smtClean="0"/>
              <a:t>Naruto</a:t>
            </a:r>
            <a:r>
              <a:rPr lang="en-AU" sz="2900" dirty="0" smtClean="0"/>
              <a:t> </a:t>
            </a:r>
            <a:r>
              <a:rPr lang="ja-JP" altLang="en-US" sz="2900" smtClean="0"/>
              <a:t>ナルトー</a:t>
            </a:r>
            <a:endParaRPr lang="en-AU" altLang="ja-JP" sz="2900" dirty="0" smtClean="0"/>
          </a:p>
          <a:p>
            <a:r>
              <a:rPr lang="en-AU" sz="2900" dirty="0" smtClean="0"/>
              <a:t>Written and illustrated by </a:t>
            </a:r>
          </a:p>
          <a:p>
            <a:r>
              <a:rPr lang="en-AU" sz="2900" dirty="0" smtClean="0"/>
              <a:t>KISHIMOTO Masashi </a:t>
            </a:r>
          </a:p>
          <a:p>
            <a:r>
              <a:rPr lang="ja-JP" altLang="en-US" sz="2900" smtClean="0"/>
              <a:t>岸本斉史</a:t>
            </a:r>
            <a:endParaRPr lang="en-AU" sz="2900" dirty="0" smtClean="0"/>
          </a:p>
          <a:p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857752" y="1285860"/>
            <a:ext cx="3829048" cy="1714512"/>
          </a:xfrm>
        </p:spPr>
        <p:txBody>
          <a:bodyPr>
            <a:normAutofit fontScale="77500" lnSpcReduction="20000"/>
          </a:bodyPr>
          <a:lstStyle/>
          <a:p>
            <a:endParaRPr lang="en-AU" altLang="ja-JP" dirty="0" smtClean="0"/>
          </a:p>
          <a:p>
            <a:r>
              <a:rPr lang="en-AU" altLang="ja-JP" dirty="0" smtClean="0"/>
              <a:t>Sailor Moon </a:t>
            </a:r>
          </a:p>
          <a:p>
            <a:r>
              <a:rPr lang="ja-JP" altLang="en-US" smtClean="0"/>
              <a:t>美</a:t>
            </a:r>
            <a:r>
              <a:rPr lang="ja-JP" altLang="en-US"/>
              <a:t>少女戦</a:t>
            </a:r>
            <a:r>
              <a:rPr lang="ja-JP" altLang="en-US" smtClean="0"/>
              <a:t>士</a:t>
            </a:r>
            <a:r>
              <a:rPr lang="ja-JP" altLang="en-US"/>
              <a:t>セーラームー</a:t>
            </a:r>
            <a:r>
              <a:rPr lang="ja-JP" altLang="en-US" smtClean="0"/>
              <a:t>ン</a:t>
            </a:r>
            <a:r>
              <a:rPr lang="en-AU" altLang="ja-JP" dirty="0" smtClean="0"/>
              <a:t>(</a:t>
            </a:r>
            <a:r>
              <a:rPr lang="en-AU" altLang="ja-JP" dirty="0" err="1" smtClean="0"/>
              <a:t>Bishoojo</a:t>
            </a:r>
            <a:r>
              <a:rPr lang="en-AU" altLang="ja-JP" dirty="0" smtClean="0"/>
              <a:t> </a:t>
            </a:r>
            <a:r>
              <a:rPr lang="en-AU" altLang="ja-JP" dirty="0" err="1" smtClean="0"/>
              <a:t>senshi</a:t>
            </a:r>
            <a:r>
              <a:rPr lang="en-AU" altLang="ja-JP" dirty="0" smtClean="0"/>
              <a:t> </a:t>
            </a:r>
            <a:r>
              <a:rPr lang="en-AU" altLang="ja-JP" dirty="0" err="1" smtClean="0"/>
              <a:t>Seeraamuun</a:t>
            </a:r>
            <a:r>
              <a:rPr lang="en-AU" altLang="ja-JP" dirty="0" smtClean="0"/>
              <a:t>)</a:t>
            </a:r>
            <a:endParaRPr lang="en-AU" altLang="ja-JP" b="0" dirty="0"/>
          </a:p>
          <a:p>
            <a:r>
              <a:rPr lang="en-AU" dirty="0" smtClean="0"/>
              <a:t>by TAKEUCHI Naoko</a:t>
            </a:r>
          </a:p>
          <a:p>
            <a:r>
              <a:rPr lang="ja-JP" altLang="en-US" smtClean="0"/>
              <a:t>武内直子</a:t>
            </a:r>
            <a:endParaRPr lang="en-AU" dirty="0" smtClean="0"/>
          </a:p>
          <a:p>
            <a:endParaRPr lang="en-AU" dirty="0"/>
          </a:p>
        </p:txBody>
      </p:sp>
      <p:pic>
        <p:nvPicPr>
          <p:cNvPr id="13" name="Content Placeholder 12" descr="230px-Sailor_Senshi2.pn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429256" y="2821777"/>
            <a:ext cx="2714644" cy="3321867"/>
          </a:xfrm>
        </p:spPr>
      </p:pic>
      <p:pic>
        <p:nvPicPr>
          <p:cNvPr id="12" name="Content Placeholder 11" descr="naruto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0034" y="2817019"/>
            <a:ext cx="3524250" cy="2667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2041529"/>
          </a:xfrm>
        </p:spPr>
        <p:txBody>
          <a:bodyPr>
            <a:noAutofit/>
          </a:bodyPr>
          <a:lstStyle/>
          <a:p>
            <a:r>
              <a:rPr lang="ja-JP" altLang="en-US" sz="3200" smtClean="0"/>
              <a:t>ドラゴンボール</a:t>
            </a:r>
            <a:r>
              <a:rPr lang="en-AU" sz="3200" dirty="0" smtClean="0"/>
              <a:t/>
            </a:r>
            <a:br>
              <a:rPr lang="en-AU" sz="3200" dirty="0" smtClean="0"/>
            </a:br>
            <a:r>
              <a:rPr lang="en-AU" sz="2400" dirty="0" smtClean="0"/>
              <a:t>Dragon Ball </a:t>
            </a:r>
            <a:br>
              <a:rPr lang="en-AU" sz="2400" dirty="0" smtClean="0"/>
            </a:br>
            <a:r>
              <a:rPr lang="en-AU" sz="2400" dirty="0" smtClean="0"/>
              <a:t>by </a:t>
            </a:r>
            <a:br>
              <a:rPr lang="en-AU" sz="2400" dirty="0" smtClean="0"/>
            </a:br>
            <a:r>
              <a:rPr lang="en-AU" sz="2400" dirty="0" smtClean="0"/>
              <a:t>TORIYAMA Akira </a:t>
            </a:r>
            <a:br>
              <a:rPr lang="en-AU" sz="2400" dirty="0" smtClean="0"/>
            </a:br>
            <a:r>
              <a:rPr lang="ja-JP" altLang="en-US" sz="2400" smtClean="0"/>
              <a:t>鳥山明</a:t>
            </a:r>
            <a:endParaRPr lang="en-AU" sz="2400" dirty="0"/>
          </a:p>
        </p:txBody>
      </p:sp>
      <p:pic>
        <p:nvPicPr>
          <p:cNvPr id="9" name="Picture 8" descr="gok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2506699"/>
            <a:ext cx="2703224" cy="385125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How do you read </a:t>
            </a:r>
            <a:r>
              <a:rPr lang="en-AU" dirty="0" err="1" smtClean="0"/>
              <a:t>Manga</a:t>
            </a:r>
            <a:r>
              <a:rPr lang="en-AU" dirty="0" smtClean="0"/>
              <a:t>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AU" sz="3200" dirty="0" smtClean="0"/>
          </a:p>
          <a:p>
            <a:r>
              <a:rPr lang="en-AU" sz="3200" dirty="0" smtClean="0"/>
              <a:t>Like reading Japanese, you read manga from right to left.</a:t>
            </a:r>
          </a:p>
          <a:p>
            <a:endParaRPr lang="en-AU" dirty="0"/>
          </a:p>
        </p:txBody>
      </p:sp>
      <p:pic>
        <p:nvPicPr>
          <p:cNvPr id="6" name="Content Placeholder 5" descr="Ludwig B IMG_0002_NEW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1884" t="3157" r="22751" b="5295"/>
          <a:stretch>
            <a:fillRect/>
          </a:stretch>
        </p:blipFill>
        <p:spPr>
          <a:xfrm>
            <a:off x="4643437" y="1285859"/>
            <a:ext cx="3714777" cy="5386427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There are close up scenes for special dramatic effects</a:t>
            </a:r>
          </a:p>
        </p:txBody>
      </p:sp>
      <p:pic>
        <p:nvPicPr>
          <p:cNvPr id="7" name="Content Placeholder 5" descr="Ludwig B IMG_0002_N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555" t="25483" r="25500" b="43634"/>
          <a:stretch>
            <a:fillRect/>
          </a:stretch>
        </p:blipFill>
        <p:spPr>
          <a:xfrm>
            <a:off x="785786" y="1785926"/>
            <a:ext cx="7558821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Patterns, lines and shapes in the background help make a mood</a:t>
            </a:r>
          </a:p>
        </p:txBody>
      </p:sp>
      <p:pic>
        <p:nvPicPr>
          <p:cNvPr id="4" name="Content Placeholder 5" descr="Ludwig B IMG_0002_NEW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10000"/>
          </a:blip>
          <a:srcRect l="43652" t="58513" r="25400" b="7595"/>
          <a:stretch>
            <a:fillRect/>
          </a:stretch>
        </p:blipFill>
        <p:spPr>
          <a:xfrm>
            <a:off x="2928926" y="1571612"/>
            <a:ext cx="3714776" cy="4857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 smtClean="0"/>
              <a:t>Speed lines in the background put action into the picture and tell us something is moving</a:t>
            </a:r>
          </a:p>
        </p:txBody>
      </p:sp>
      <p:pic>
        <p:nvPicPr>
          <p:cNvPr id="4" name="Content Placeholder 10" descr="POKEMON IMG_0002_N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0000" r="488" b="46223"/>
          <a:stretch>
            <a:fillRect/>
          </a:stretch>
        </p:blipFill>
        <p:spPr>
          <a:xfrm>
            <a:off x="2000232" y="1538476"/>
            <a:ext cx="4929222" cy="4819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243</Words>
  <Application>Microsoft Office PowerPoint</Application>
  <PresentationFormat>On-screen Show (4:3)</PresentationFormat>
  <Paragraphs>41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Manga 漫画</vt:lpstr>
      <vt:lpstr>What is Manga?</vt:lpstr>
      <vt:lpstr>Do you know any manga artists 漫画家or manga 漫画?</vt:lpstr>
      <vt:lpstr>Other well known manga漫画 are:</vt:lpstr>
      <vt:lpstr>ドラゴンボール Dragon Ball  by  TORIYAMA Akira  鳥山明</vt:lpstr>
      <vt:lpstr>How do you read Manga?</vt:lpstr>
      <vt:lpstr>There are close up scenes for special dramatic effects</vt:lpstr>
      <vt:lpstr>Patterns, lines and shapes in the background help make a mood</vt:lpstr>
      <vt:lpstr>Speed lines in the background put action into the picture and tell us something is moving</vt:lpstr>
      <vt:lpstr>Impact pages with just one picture shout an idea</vt:lpstr>
      <vt:lpstr> The shape of speech and thought bubbles help reflect a mood </vt:lpstr>
      <vt:lpstr>Views &amp; Expressions</vt:lpstr>
      <vt:lpstr>Speech Bubbles</vt:lpstr>
    </vt:vector>
  </TitlesOfParts>
  <Company>DEECD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Manga 漫画</dc:title>
  <dc:creator>Tech T. Technicain</dc:creator>
  <cp:lastModifiedBy>Bill &amp; Inge</cp:lastModifiedBy>
  <cp:revision>60</cp:revision>
  <dcterms:created xsi:type="dcterms:W3CDTF">2010-04-08T09:49:28Z</dcterms:created>
  <dcterms:modified xsi:type="dcterms:W3CDTF">2012-12-19T04:31:18Z</dcterms:modified>
</cp:coreProperties>
</file>